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94" r:id="rId5"/>
    <p:sldId id="968" r:id="rId6"/>
    <p:sldId id="969" r:id="rId7"/>
    <p:sldId id="970" r:id="rId8"/>
    <p:sldId id="971" r:id="rId9"/>
    <p:sldId id="972" r:id="rId10"/>
    <p:sldId id="973" r:id="rId11"/>
    <p:sldId id="974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937BBC-F556-07F0-385B-060422443A5C}" name="Javidi, Bethany" initials="JB" userId="S::bethany.javidi@uconn.edu::87a47979-bf3d-40fa-90c1-9d941cd3ee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ED"/>
    <a:srgbClr val="CFCFCF"/>
    <a:srgbClr val="9CB4E0"/>
    <a:srgbClr val="0A152F"/>
    <a:srgbClr val="698ED0"/>
    <a:srgbClr val="4472C4"/>
    <a:srgbClr val="CAC4C0"/>
    <a:srgbClr val="A5A5A5"/>
    <a:srgbClr val="203764"/>
    <a:srgbClr val="142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 autoAdjust="0"/>
  </p:normalViewPr>
  <p:slideViewPr>
    <p:cSldViewPr snapToGrid="0">
      <p:cViewPr varScale="1">
        <p:scale>
          <a:sx n="73" d="100"/>
          <a:sy n="73" d="100"/>
        </p:scale>
        <p:origin x="85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EB6DB1-DFDB-4A55-A946-1099FFD33D5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114A9A-3BD8-4406-977D-85038C2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FY22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 on what we budgeted for grad waivers vs actual and what is the amount for China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Grad Waiver budget $60.9M/actual $64.7M = -$3.8M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East China = -$4.3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Carryforward/Other makes up the offset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revenues increase: half of total is due to greater drawdown of Foundation funds for athletics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FY23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 for amount of CBI’s vs amount for new hiring</a:t>
            </a:r>
          </a:p>
          <a:p>
            <a:r>
              <a:rPr lang="en-US" dirty="0"/>
              <a:t>	CBI 	$32.8M – Net 4.5% perm, $1K lump sum (less $2.5k lump in FY22)</a:t>
            </a:r>
          </a:p>
          <a:p>
            <a:r>
              <a:rPr lang="en-US" dirty="0"/>
              <a:t>	Hiring 	  $7.1M – Faculty and Supplemental Utility Plant positions	</a:t>
            </a:r>
          </a:p>
          <a:p>
            <a:r>
              <a:rPr lang="en-US" dirty="0"/>
              <a:t>	Other FB adj 	  </a:t>
            </a:r>
            <a:r>
              <a:rPr lang="en-US" u="sng" dirty="0"/>
              <a:t>$5.4M </a:t>
            </a:r>
            <a:r>
              <a:rPr lang="en-US" dirty="0"/>
              <a:t>– FB rate change</a:t>
            </a:r>
          </a:p>
          <a:p>
            <a:r>
              <a:rPr lang="en-US" dirty="0"/>
              <a:t>	Total	$45.3M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detail on tuition loss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Waiver Variance $5.3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East China Restatement $2.1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Transfer residency mix and melt $8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 in grants &amp; contracts of $1.5 vs change in fin aid of $4.0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Grants and Contract revenues reflect additional state and federal financial aid passthrough. The difference between growth in G&amp;C revenue and financial aid funds reflects department funding of aid and a small contingency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7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28ADBC-71A5-414E-B2EB-A9D238AF71E7}"/>
              </a:ext>
            </a:extLst>
          </p:cNvPr>
          <p:cNvSpPr/>
          <p:nvPr userDrawn="1"/>
        </p:nvSpPr>
        <p:spPr>
          <a:xfrm>
            <a:off x="0" y="5022416"/>
            <a:ext cx="12192000" cy="1835583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CCB2-5E2B-4D88-9904-69751E7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BC50BB5-ACBB-4C9B-897E-56F36CD77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CF3786-48BA-4376-93B3-234C08020C3E}"/>
              </a:ext>
            </a:extLst>
          </p:cNvPr>
          <p:cNvSpPr/>
          <p:nvPr userDrawn="1"/>
        </p:nvSpPr>
        <p:spPr>
          <a:xfrm>
            <a:off x="10922087" y="5604467"/>
            <a:ext cx="80858" cy="1256187"/>
          </a:xfrm>
          <a:prstGeom prst="rect">
            <a:avLst/>
          </a:prstGeom>
          <a:solidFill>
            <a:srgbClr val="EF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A980BE-8CB7-4C29-B9D3-5622D4367AA3}"/>
              </a:ext>
            </a:extLst>
          </p:cNvPr>
          <p:cNvSpPr/>
          <p:nvPr userDrawn="1"/>
        </p:nvSpPr>
        <p:spPr>
          <a:xfrm>
            <a:off x="0" y="2153983"/>
            <a:ext cx="10133763" cy="1541124"/>
          </a:xfrm>
          <a:prstGeom prst="rect">
            <a:avLst/>
          </a:prstGeom>
          <a:solidFill>
            <a:srgbClr val="F0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38CD2-E11B-4DBE-BAA3-B654DFEB7F24}"/>
              </a:ext>
            </a:extLst>
          </p:cNvPr>
          <p:cNvSpPr/>
          <p:nvPr userDrawn="1"/>
        </p:nvSpPr>
        <p:spPr>
          <a:xfrm>
            <a:off x="1610938" y="0"/>
            <a:ext cx="80210" cy="4055806"/>
          </a:xfrm>
          <a:prstGeom prst="rect">
            <a:avLst/>
          </a:prstGeom>
          <a:solidFill>
            <a:srgbClr val="EF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532DDF6-2365-4FB4-979E-06E872FD35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8621" y="3563608"/>
            <a:ext cx="7967668" cy="1322284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A152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0ADB79A-AEC8-4E0F-ADFF-1897678577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8621" y="2242431"/>
            <a:ext cx="7967668" cy="1189235"/>
          </a:xfrm>
        </p:spPr>
        <p:txBody>
          <a:bodyPr anchor="b"/>
          <a:lstStyle>
            <a:lvl1pPr algn="ctr">
              <a:defRPr sz="6000" b="1" spc="300">
                <a:solidFill>
                  <a:srgbClr val="0A152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7E45C6-0FFC-4864-A6EB-6541296CB2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813" y="5218113"/>
            <a:ext cx="7967662" cy="94932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Optional Note</a:t>
            </a:r>
          </a:p>
        </p:txBody>
      </p:sp>
    </p:spTree>
    <p:extLst>
      <p:ext uri="{BB962C8B-B14F-4D97-AF65-F5344CB8AC3E}">
        <p14:creationId xmlns:p14="http://schemas.microsoft.com/office/powerpoint/2010/main" val="33141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A3F66B-06F6-4BB7-AF25-80DA531A09C5}"/>
              </a:ext>
            </a:extLst>
          </p:cNvPr>
          <p:cNvSpPr/>
          <p:nvPr userDrawn="1"/>
        </p:nvSpPr>
        <p:spPr>
          <a:xfrm>
            <a:off x="0" y="257344"/>
            <a:ext cx="11101227" cy="1325563"/>
          </a:xfrm>
          <a:prstGeom prst="rect">
            <a:avLst/>
          </a:prstGeom>
          <a:solidFill>
            <a:srgbClr val="F0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C71B7-B99C-4E6B-A99B-6B0171F79144}"/>
              </a:ext>
            </a:extLst>
          </p:cNvPr>
          <p:cNvSpPr/>
          <p:nvPr userDrawn="1"/>
        </p:nvSpPr>
        <p:spPr>
          <a:xfrm>
            <a:off x="0" y="6182434"/>
            <a:ext cx="12192000" cy="675566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ln>
                <a:noFill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D4A01-957A-4191-AF5B-5B328017D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2979"/>
            <a:ext cx="10154697" cy="1325563"/>
          </a:xfrm>
        </p:spPr>
        <p:txBody>
          <a:bodyPr>
            <a:normAutofit/>
          </a:bodyPr>
          <a:lstStyle>
            <a:lvl1pPr>
              <a:defRPr sz="3600" b="1" spc="300">
                <a:solidFill>
                  <a:srgbClr val="0A152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0BEF-EB7E-47AC-833B-4B650D26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096"/>
            <a:ext cx="10515600" cy="416425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D1589-1A75-45A1-BAFE-CF105924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79AF7-2795-48F0-820C-57B65691B9E4}"/>
              </a:ext>
            </a:extLst>
          </p:cNvPr>
          <p:cNvSpPr/>
          <p:nvPr userDrawn="1"/>
        </p:nvSpPr>
        <p:spPr>
          <a:xfrm>
            <a:off x="683231" y="0"/>
            <a:ext cx="77056" cy="1825625"/>
          </a:xfrm>
          <a:prstGeom prst="rect">
            <a:avLst/>
          </a:prstGeom>
          <a:solidFill>
            <a:srgbClr val="EF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306172E-82D3-4179-8993-328C64857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DCD-482D-4359-85D8-8296F5B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14C-72F3-40A6-A928-038C819B9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EE08B-D2F9-414D-98D6-4D736AA9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5D3D-34C7-4628-95E1-33234F5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ACC6C67-9CAD-4E50-A63D-E6D783C4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1367A-493F-49EC-B785-E0036503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6B63A6-D8D3-4352-A6C5-81BFCE76EC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1367A-493F-49EC-B785-E0036503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E37F0D63-3C97-4E27-8444-7FC585654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DCD-482D-4359-85D8-8296F5B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14C-72F3-40A6-A928-038C819B9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5D3D-34C7-4628-95E1-33234F5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ACC6C67-9CAD-4E50-A63D-E6D783C4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DCD-482D-4359-85D8-8296F5B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14C-72F3-40A6-A928-038C819B9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5D3D-34C7-4628-95E1-33234F5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EB3EC-EB66-4E95-1041-9CEAF33F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46791"/>
            <a:ext cx="1359619" cy="5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4985B-DBED-4858-BC54-6D62218B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3729A-C7CE-44CB-B1AE-9A65F49B7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2516F-BE16-4A4F-8BF3-FDB464ECA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77787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4A721F3F-C233-438C-8E63-3EF68175189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7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5" r:id="rId4"/>
    <p:sldLayoutId id="2147483660" r:id="rId5"/>
    <p:sldLayoutId id="2147483664" r:id="rId6"/>
    <p:sldLayoutId id="214748366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city&#10;&#10;Description automatically generated">
            <a:extLst>
              <a:ext uri="{FF2B5EF4-FFF2-40B4-BE49-F238E27FC236}">
                <a16:creationId xmlns:a16="http://schemas.microsoft.com/office/drawing/2014/main" id="{C2A4A06F-4EF9-5D17-048D-E641C1EB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20745" r="-130" b="8593"/>
          <a:stretch/>
        </p:blipFill>
        <p:spPr>
          <a:xfrm>
            <a:off x="5180775" y="1794726"/>
            <a:ext cx="7011225" cy="3302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7B970-ED28-4A39-B4B3-DC772240B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0688" r="290" b="22237"/>
          <a:stretch/>
        </p:blipFill>
        <p:spPr>
          <a:xfrm>
            <a:off x="0" y="1787684"/>
            <a:ext cx="6262112" cy="3287267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E1A08462-9953-4FE0-BD45-2F5D90F717D9}"/>
              </a:ext>
            </a:extLst>
          </p:cNvPr>
          <p:cNvSpPr txBox="1">
            <a:spLocks/>
          </p:cNvSpPr>
          <p:nvPr/>
        </p:nvSpPr>
        <p:spPr>
          <a:xfrm>
            <a:off x="397469" y="5445370"/>
            <a:ext cx="10691683" cy="1034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5D3ED"/>
                </a:solidFill>
              </a:rPr>
              <a:t>Briefing for the Financial Affairs Committee of the Board of Trustees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C5D3E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5D3ED"/>
                </a:solidFill>
              </a:rPr>
              <a:t>October 21,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C5D3ED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9F14B4-29C6-47AD-8221-DB99504F3D5D}"/>
              </a:ext>
            </a:extLst>
          </p:cNvPr>
          <p:cNvSpPr txBox="1">
            <a:spLocks/>
          </p:cNvSpPr>
          <p:nvPr/>
        </p:nvSpPr>
        <p:spPr>
          <a:xfrm>
            <a:off x="397469" y="162893"/>
            <a:ext cx="11587702" cy="146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FY22/23 Financial Update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for UConn &amp; UConn Health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E6B66-17A3-49A2-81C1-57204FE21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8567" y="5962719"/>
            <a:ext cx="2158316" cy="4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4" y="3419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UConn: FY22 Year-End Results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525" y="1059159"/>
            <a:ext cx="10515600" cy="4351338"/>
          </a:xfrm>
        </p:spPr>
        <p:txBody>
          <a:bodyPr/>
          <a:lstStyle/>
          <a:p>
            <a:r>
              <a:rPr lang="en-US" sz="2400" dirty="0"/>
              <a:t>The University ended FY22 in balance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grpSp>
        <p:nvGrpSpPr>
          <p:cNvPr id="436" name="Group 424">
            <a:extLst>
              <a:ext uri="{FF2B5EF4-FFF2-40B4-BE49-F238E27FC236}">
                <a16:creationId xmlns:a16="http://schemas.microsoft.com/office/drawing/2014/main" id="{BC3E7E85-7889-4677-F796-3514210B43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737" y="1572765"/>
            <a:ext cx="10533063" cy="4720086"/>
            <a:chOff x="517" y="971"/>
            <a:chExt cx="6679" cy="2993"/>
          </a:xfrm>
        </p:grpSpPr>
        <p:sp>
          <p:nvSpPr>
            <p:cNvPr id="437" name="AutoShape 423">
              <a:extLst>
                <a:ext uri="{FF2B5EF4-FFF2-40B4-BE49-F238E27FC236}">
                  <a16:creationId xmlns:a16="http://schemas.microsoft.com/office/drawing/2014/main" id="{8E1A6DDA-14C8-034D-906A-3ACD334363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" y="971"/>
              <a:ext cx="6679" cy="2993"/>
            </a:xfrm>
            <a:prstGeom prst="rect">
              <a:avLst/>
            </a:prstGeom>
            <a:solidFill>
              <a:srgbClr val="C5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25">
              <a:extLst>
                <a:ext uri="{FF2B5EF4-FFF2-40B4-BE49-F238E27FC236}">
                  <a16:creationId xmlns:a16="http://schemas.microsoft.com/office/drawing/2014/main" id="{D829A6D0-4228-88FB-2042-18FD3C1E7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975"/>
              <a:ext cx="3483" cy="154"/>
            </a:xfrm>
            <a:prstGeom prst="rect">
              <a:avLst/>
            </a:prstGeom>
            <a:solidFill>
              <a:srgbClr val="203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426">
              <a:extLst>
                <a:ext uri="{FF2B5EF4-FFF2-40B4-BE49-F238E27FC236}">
                  <a16:creationId xmlns:a16="http://schemas.microsoft.com/office/drawing/2014/main" id="{1E5787DE-0931-E094-9B6D-52A0242B8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975"/>
              <a:ext cx="3003" cy="154"/>
            </a:xfrm>
            <a:prstGeom prst="rect">
              <a:avLst/>
            </a:prstGeom>
            <a:solidFill>
              <a:srgbClr val="203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427">
              <a:extLst>
                <a:ext uri="{FF2B5EF4-FFF2-40B4-BE49-F238E27FC236}">
                  <a16:creationId xmlns:a16="http://schemas.microsoft.com/office/drawing/2014/main" id="{CDAFC4B6-08D4-661D-B123-1C7C24373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421"/>
              <a:ext cx="1082" cy="1598"/>
            </a:xfrm>
            <a:prstGeom prst="rect">
              <a:avLst/>
            </a:prstGeom>
            <a:solidFill>
              <a:srgbClr val="C5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428">
              <a:extLst>
                <a:ext uri="{FF2B5EF4-FFF2-40B4-BE49-F238E27FC236}">
                  <a16:creationId xmlns:a16="http://schemas.microsoft.com/office/drawing/2014/main" id="{2CAAD5BB-B3CC-6F2C-04B4-0F7DFC568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3366"/>
              <a:ext cx="1082" cy="476"/>
            </a:xfrm>
            <a:prstGeom prst="rect">
              <a:avLst/>
            </a:prstGeom>
            <a:solidFill>
              <a:srgbClr val="C5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429">
              <a:extLst>
                <a:ext uri="{FF2B5EF4-FFF2-40B4-BE49-F238E27FC236}">
                  <a16:creationId xmlns:a16="http://schemas.microsoft.com/office/drawing/2014/main" id="{462586CD-3AF2-C6C1-4493-EDCF341FC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0" y="977"/>
              <a:ext cx="59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Highlights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Rectangle 430">
              <a:extLst>
                <a:ext uri="{FF2B5EF4-FFF2-40B4-BE49-F238E27FC236}">
                  <a16:creationId xmlns:a16="http://schemas.microsoft.com/office/drawing/2014/main" id="{BD2CCCD3-5B38-1C57-00A6-36074CAB7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247"/>
              <a:ext cx="33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Budget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Rectangle 431">
              <a:extLst>
                <a:ext uri="{FF2B5EF4-FFF2-40B4-BE49-F238E27FC236}">
                  <a16:creationId xmlns:a16="http://schemas.microsoft.com/office/drawing/2014/main" id="{0D0DD385-97CC-E720-7531-C972642EE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1188"/>
              <a:ext cx="36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Actuals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432">
              <a:extLst>
                <a:ext uri="{FF2B5EF4-FFF2-40B4-BE49-F238E27FC236}">
                  <a16:creationId xmlns:a16="http://schemas.microsoft.com/office/drawing/2014/main" id="{54A36F04-7A1B-E21F-3B3F-42E8F5C29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1306"/>
              <a:ext cx="51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(unaudited)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6" name="Rectangle 433">
              <a:extLst>
                <a:ext uri="{FF2B5EF4-FFF2-40B4-BE49-F238E27FC236}">
                  <a16:creationId xmlns:a16="http://schemas.microsoft.com/office/drawing/2014/main" id="{284D30F1-3A09-B6A0-854F-0C196E936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1247"/>
              <a:ext cx="4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Variance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7" name="Rectangle 434">
              <a:extLst>
                <a:ext uri="{FF2B5EF4-FFF2-40B4-BE49-F238E27FC236}">
                  <a16:creationId xmlns:a16="http://schemas.microsoft.com/office/drawing/2014/main" id="{280C6BAD-F9E8-F275-FBE2-ABAFF732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188"/>
              <a:ext cx="3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Percent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8" name="Rectangle 435">
              <a:extLst>
                <a:ext uri="{FF2B5EF4-FFF2-40B4-BE49-F238E27FC236}">
                  <a16:creationId xmlns:a16="http://schemas.microsoft.com/office/drawing/2014/main" id="{A71A21A7-BE0E-9FE0-11F1-FC6C9CFBE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1306"/>
              <a:ext cx="4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Variance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Rectangle 436">
              <a:extLst>
                <a:ext uri="{FF2B5EF4-FFF2-40B4-BE49-F238E27FC236}">
                  <a16:creationId xmlns:a16="http://schemas.microsoft.com/office/drawing/2014/main" id="{392E2CAE-A829-69F8-EC2D-5702C4C97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441"/>
              <a:ext cx="8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State Appropriations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Rectangle 437">
              <a:extLst>
                <a:ext uri="{FF2B5EF4-FFF2-40B4-BE49-F238E27FC236}">
                  <a16:creationId xmlns:a16="http://schemas.microsoft.com/office/drawing/2014/main" id="{64D1088D-DDE7-916D-608A-47F73ED1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24"/>
              <a:ext cx="6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$             408.5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1" name="Rectangle 438">
              <a:extLst>
                <a:ext uri="{FF2B5EF4-FFF2-40B4-BE49-F238E27FC236}">
                  <a16:creationId xmlns:a16="http://schemas.microsoft.com/office/drawing/2014/main" id="{C8EADE2B-AB07-8000-6216-A1D577C1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424"/>
              <a:ext cx="6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$             459.8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2" name="Rectangle 439">
              <a:extLst>
                <a:ext uri="{FF2B5EF4-FFF2-40B4-BE49-F238E27FC236}">
                  <a16:creationId xmlns:a16="http://schemas.microsoft.com/office/drawing/2014/main" id="{57FBB98E-4628-6537-B9CB-D16FC250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1424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$               51.3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3" name="Rectangle 440">
              <a:extLst>
                <a:ext uri="{FF2B5EF4-FFF2-40B4-BE49-F238E27FC236}">
                  <a16:creationId xmlns:a16="http://schemas.microsoft.com/office/drawing/2014/main" id="{92B010B0-3A3B-7FCC-DA8B-EA6A1BEC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24"/>
              <a:ext cx="29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12.5%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4" name="Rectangle 441">
              <a:extLst>
                <a:ext uri="{FF2B5EF4-FFF2-40B4-BE49-F238E27FC236}">
                  <a16:creationId xmlns:a16="http://schemas.microsoft.com/office/drawing/2014/main" id="{088AF316-6924-0FA7-B1AC-921B483C3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579"/>
              <a:ext cx="32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Tuition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5" name="Rectangle 442">
              <a:extLst>
                <a:ext uri="{FF2B5EF4-FFF2-40B4-BE49-F238E27FC236}">
                  <a16:creationId xmlns:a16="http://schemas.microsoft.com/office/drawing/2014/main" id="{3BEC3879-9B9E-AC3A-BDE9-DD1D4AEDD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564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472.6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6" name="Rectangle 443">
              <a:extLst>
                <a:ext uri="{FF2B5EF4-FFF2-40B4-BE49-F238E27FC236}">
                  <a16:creationId xmlns:a16="http://schemas.microsoft.com/office/drawing/2014/main" id="{07D872BD-87F1-1D92-2947-CF642A916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564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468.3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7" name="Rectangle 444">
              <a:extLst>
                <a:ext uri="{FF2B5EF4-FFF2-40B4-BE49-F238E27FC236}">
                  <a16:creationId xmlns:a16="http://schemas.microsoft.com/office/drawing/2014/main" id="{12BBDA72-4B56-429F-3A54-C66FCBDB1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1564"/>
              <a:ext cx="6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 (4.3)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8" name="Rectangle 445">
              <a:extLst>
                <a:ext uri="{FF2B5EF4-FFF2-40B4-BE49-F238E27FC236}">
                  <a16:creationId xmlns:a16="http://schemas.microsoft.com/office/drawing/2014/main" id="{0D292C23-91A4-56EF-342E-68D9B69CB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564"/>
              <a:ext cx="2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9" name="Rectangle 446">
              <a:extLst>
                <a:ext uri="{FF2B5EF4-FFF2-40B4-BE49-F238E27FC236}">
                  <a16:creationId xmlns:a16="http://schemas.microsoft.com/office/drawing/2014/main" id="{5102A6BD-80F6-1408-EC55-EB5DEA25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717"/>
              <a:ext cx="99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Course/Mandatory Fees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0" name="Rectangle 447">
              <a:extLst>
                <a:ext uri="{FF2B5EF4-FFF2-40B4-BE49-F238E27FC236}">
                  <a16:creationId xmlns:a16="http://schemas.microsoft.com/office/drawing/2014/main" id="{58DCAE8F-492C-B463-2B04-26FCB71C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702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158.6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1" name="Rectangle 448">
              <a:extLst>
                <a:ext uri="{FF2B5EF4-FFF2-40B4-BE49-F238E27FC236}">
                  <a16:creationId xmlns:a16="http://schemas.microsoft.com/office/drawing/2014/main" id="{EE0D49F3-D2AB-267B-7AA7-790B26EC1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702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153.0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Rectangle 449">
              <a:extLst>
                <a:ext uri="{FF2B5EF4-FFF2-40B4-BE49-F238E27FC236}">
                  <a16:creationId xmlns:a16="http://schemas.microsoft.com/office/drawing/2014/main" id="{256C8E60-3FD0-EF53-F63F-519C01955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1702"/>
              <a:ext cx="6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 (5.6)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3" name="Rectangle 450">
              <a:extLst>
                <a:ext uri="{FF2B5EF4-FFF2-40B4-BE49-F238E27FC236}">
                  <a16:creationId xmlns:a16="http://schemas.microsoft.com/office/drawing/2014/main" id="{C7453F03-5025-DD11-C6C3-259F41BD3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702"/>
              <a:ext cx="2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-3.5%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4" name="Rectangle 451">
              <a:extLst>
                <a:ext uri="{FF2B5EF4-FFF2-40B4-BE49-F238E27FC236}">
                  <a16:creationId xmlns:a16="http://schemas.microsoft.com/office/drawing/2014/main" id="{38049A67-7685-8845-1638-A7DFCE7CA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849"/>
              <a:ext cx="8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Grants &amp; Contracts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5" name="Rectangle 452">
              <a:extLst>
                <a:ext uri="{FF2B5EF4-FFF2-40B4-BE49-F238E27FC236}">
                  <a16:creationId xmlns:a16="http://schemas.microsoft.com/office/drawing/2014/main" id="{08C6C70B-0D5A-3D1F-4860-EE28F0825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1833"/>
              <a:ext cx="10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" name="Rectangle 453">
              <a:extLst>
                <a:ext uri="{FF2B5EF4-FFF2-40B4-BE49-F238E27FC236}">
                  <a16:creationId xmlns:a16="http://schemas.microsoft.com/office/drawing/2014/main" id="{CCA89E89-8C30-7326-ADB7-4878E5BE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840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307.0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7" name="Rectangle 454">
              <a:extLst>
                <a:ext uri="{FF2B5EF4-FFF2-40B4-BE49-F238E27FC236}">
                  <a16:creationId xmlns:a16="http://schemas.microsoft.com/office/drawing/2014/main" id="{AA96AD5B-569C-A35C-B568-BC1891013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840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331.2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8" name="Rectangle 455">
              <a:extLst>
                <a:ext uri="{FF2B5EF4-FFF2-40B4-BE49-F238E27FC236}">
                  <a16:creationId xmlns:a16="http://schemas.microsoft.com/office/drawing/2014/main" id="{E22DFBEE-0ECC-E753-D941-C59A3E019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1840"/>
              <a:ext cx="63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24.3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9" name="Rectangle 456">
              <a:extLst>
                <a:ext uri="{FF2B5EF4-FFF2-40B4-BE49-F238E27FC236}">
                  <a16:creationId xmlns:a16="http://schemas.microsoft.com/office/drawing/2014/main" id="{4DE7DE71-64AE-6546-E4A4-A20097A4F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1840"/>
              <a:ext cx="2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0" name="Rectangle 457">
              <a:extLst>
                <a:ext uri="{FF2B5EF4-FFF2-40B4-BE49-F238E27FC236}">
                  <a16:creationId xmlns:a16="http://schemas.microsoft.com/office/drawing/2014/main" id="{CB400F65-4666-9101-268B-14C2A9BD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989"/>
              <a:ext cx="7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Auxiliary Revenue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Rectangle 458">
              <a:extLst>
                <a:ext uri="{FF2B5EF4-FFF2-40B4-BE49-F238E27FC236}">
                  <a16:creationId xmlns:a16="http://schemas.microsoft.com/office/drawing/2014/main" id="{94D58B76-3DB5-1F63-4989-9DE75FBFB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978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185.5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2" name="Rectangle 459">
              <a:extLst>
                <a:ext uri="{FF2B5EF4-FFF2-40B4-BE49-F238E27FC236}">
                  <a16:creationId xmlns:a16="http://schemas.microsoft.com/office/drawing/2014/main" id="{89D40FDE-8A2B-4F93-AD42-56624E3C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978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187.9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3" name="Rectangle 460">
              <a:extLst>
                <a:ext uri="{FF2B5EF4-FFF2-40B4-BE49-F238E27FC236}">
                  <a16:creationId xmlns:a16="http://schemas.microsoft.com/office/drawing/2014/main" id="{92C58950-3036-D830-F522-D44DC59ED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1978"/>
              <a:ext cx="6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   2.4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4" name="Rectangle 461">
              <a:extLst>
                <a:ext uri="{FF2B5EF4-FFF2-40B4-BE49-F238E27FC236}">
                  <a16:creationId xmlns:a16="http://schemas.microsoft.com/office/drawing/2014/main" id="{3BE8D1B9-5079-8447-2539-932A29E14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1978"/>
              <a:ext cx="2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1.3%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5" name="Rectangle 462">
              <a:extLst>
                <a:ext uri="{FF2B5EF4-FFF2-40B4-BE49-F238E27FC236}">
                  <a16:creationId xmlns:a16="http://schemas.microsoft.com/office/drawing/2014/main" id="{CD911A4C-1301-8000-38BB-124EAB0A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118"/>
              <a:ext cx="6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Other Revenues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6" name="Rectangle 463">
              <a:extLst>
                <a:ext uri="{FF2B5EF4-FFF2-40B4-BE49-F238E27FC236}">
                  <a16:creationId xmlns:a16="http://schemas.microsoft.com/office/drawing/2014/main" id="{F4E9F458-63DB-8864-8BF5-1CF1B4D4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2101"/>
              <a:ext cx="11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(3)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7" name="Rectangle 464">
              <a:extLst>
                <a:ext uri="{FF2B5EF4-FFF2-40B4-BE49-F238E27FC236}">
                  <a16:creationId xmlns:a16="http://schemas.microsoft.com/office/drawing/2014/main" id="{72FFF0D2-C348-1CCC-A895-D1A4F895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116"/>
              <a:ext cx="63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77.0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8" name="Rectangle 465">
              <a:extLst>
                <a:ext uri="{FF2B5EF4-FFF2-40B4-BE49-F238E27FC236}">
                  <a16:creationId xmlns:a16="http://schemas.microsoft.com/office/drawing/2014/main" id="{E15955BC-17FA-1E38-9C14-23F15EDAD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116"/>
              <a:ext cx="63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83.1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9" name="Rectangle 466">
              <a:extLst>
                <a:ext uri="{FF2B5EF4-FFF2-40B4-BE49-F238E27FC236}">
                  <a16:creationId xmlns:a16="http://schemas.microsoft.com/office/drawing/2014/main" id="{1E416060-9E86-F023-A9B9-5EC709825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116"/>
              <a:ext cx="6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   6.1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0" name="Rectangle 467">
              <a:extLst>
                <a:ext uri="{FF2B5EF4-FFF2-40B4-BE49-F238E27FC236}">
                  <a16:creationId xmlns:a16="http://schemas.microsoft.com/office/drawing/2014/main" id="{0AF9CD18-BD7D-367C-F94C-6367FD796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116"/>
              <a:ext cx="2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7.9%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1" name="Rectangle 468">
              <a:extLst>
                <a:ext uri="{FF2B5EF4-FFF2-40B4-BE49-F238E27FC236}">
                  <a16:creationId xmlns:a16="http://schemas.microsoft.com/office/drawing/2014/main" id="{396E6019-9146-90D3-E882-E7D862DF1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265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 Revenues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2" name="Rectangle 469">
              <a:extLst>
                <a:ext uri="{FF2B5EF4-FFF2-40B4-BE49-F238E27FC236}">
                  <a16:creationId xmlns:a16="http://schemas.microsoft.com/office/drawing/2014/main" id="{22D1441A-5E04-5552-F8D4-4C631CF31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2265"/>
              <a:ext cx="3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1,609.2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3" name="Rectangle 470">
              <a:extLst>
                <a:ext uri="{FF2B5EF4-FFF2-40B4-BE49-F238E27FC236}">
                  <a16:creationId xmlns:a16="http://schemas.microsoft.com/office/drawing/2014/main" id="{653A98AD-DF14-B9EB-C94A-05B0FCD9A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265"/>
              <a:ext cx="2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4" name="Rectangle 471">
              <a:extLst>
                <a:ext uri="{FF2B5EF4-FFF2-40B4-BE49-F238E27FC236}">
                  <a16:creationId xmlns:a16="http://schemas.microsoft.com/office/drawing/2014/main" id="{12D52B45-F2CE-1CCA-33CA-99645DC27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265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5" name="Rectangle 472">
              <a:extLst>
                <a:ext uri="{FF2B5EF4-FFF2-40B4-BE49-F238E27FC236}">
                  <a16:creationId xmlns:a16="http://schemas.microsoft.com/office/drawing/2014/main" id="{705CA987-15D1-2112-5A4C-E10E498F4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265"/>
              <a:ext cx="3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1,683.3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6" name="Rectangle 473">
              <a:extLst>
                <a:ext uri="{FF2B5EF4-FFF2-40B4-BE49-F238E27FC236}">
                  <a16:creationId xmlns:a16="http://schemas.microsoft.com/office/drawing/2014/main" id="{F410ADB7-4C85-1749-2CF0-795A882D9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2265"/>
              <a:ext cx="2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7" name="Rectangle 474">
              <a:extLst>
                <a:ext uri="{FF2B5EF4-FFF2-40B4-BE49-F238E27FC236}">
                  <a16:creationId xmlns:a16="http://schemas.microsoft.com/office/drawing/2014/main" id="{836D3473-0473-AA39-0A4A-24AA0AA2E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265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Rectangle 475">
              <a:extLst>
                <a:ext uri="{FF2B5EF4-FFF2-40B4-BE49-F238E27FC236}">
                  <a16:creationId xmlns:a16="http://schemas.microsoft.com/office/drawing/2014/main" id="{D8E54349-0B02-D8B5-7245-7E6682C5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265"/>
              <a:ext cx="22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9" name="Rectangle 476">
              <a:extLst>
                <a:ext uri="{FF2B5EF4-FFF2-40B4-BE49-F238E27FC236}">
                  <a16:creationId xmlns:a16="http://schemas.microsoft.com/office/drawing/2014/main" id="{CE42B6EA-176F-D1DC-8BE3-0B39D01AC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2265"/>
              <a:ext cx="4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Rectangle 477">
              <a:extLst>
                <a:ext uri="{FF2B5EF4-FFF2-40B4-BE49-F238E27FC236}">
                  <a16:creationId xmlns:a16="http://schemas.microsoft.com/office/drawing/2014/main" id="{8266C67A-5A75-2F92-608B-B37DB6289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265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" name="Rectangle 478">
              <a:extLst>
                <a:ext uri="{FF2B5EF4-FFF2-40B4-BE49-F238E27FC236}">
                  <a16:creationId xmlns:a16="http://schemas.microsoft.com/office/drawing/2014/main" id="{2486C508-5040-116A-9AF9-AED3067C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265"/>
              <a:ext cx="2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4.6%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" name="Rectangle 479">
              <a:extLst>
                <a:ext uri="{FF2B5EF4-FFF2-40B4-BE49-F238E27FC236}">
                  <a16:creationId xmlns:a16="http://schemas.microsoft.com/office/drawing/2014/main" id="{4D90A82F-C1F4-969C-F1FD-67C5E232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81"/>
              <a:ext cx="64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Salary/Benefits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3" name="Rectangle 480">
              <a:extLst>
                <a:ext uri="{FF2B5EF4-FFF2-40B4-BE49-F238E27FC236}">
                  <a16:creationId xmlns:a16="http://schemas.microsoft.com/office/drawing/2014/main" id="{8BCC73A1-DEF5-D38D-43DC-D7E03A67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471"/>
              <a:ext cx="6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$             968.3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4" name="Rectangle 481">
              <a:extLst>
                <a:ext uri="{FF2B5EF4-FFF2-40B4-BE49-F238E27FC236}">
                  <a16:creationId xmlns:a16="http://schemas.microsoft.com/office/drawing/2014/main" id="{E57CC4AC-054E-9CE4-D55D-16B3AD1E7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471"/>
              <a:ext cx="6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$          1,027.3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5" name="Rectangle 482">
              <a:extLst>
                <a:ext uri="{FF2B5EF4-FFF2-40B4-BE49-F238E27FC236}">
                  <a16:creationId xmlns:a16="http://schemas.microsoft.com/office/drawing/2014/main" id="{96A17D3B-9C56-6A07-9974-C2A2F8E5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471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$               59.0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Rectangle 483">
              <a:extLst>
                <a:ext uri="{FF2B5EF4-FFF2-40B4-BE49-F238E27FC236}">
                  <a16:creationId xmlns:a16="http://schemas.microsoft.com/office/drawing/2014/main" id="{17E099EC-C8E8-CC74-F0C2-3DAE6E098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471"/>
              <a:ext cx="2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6.1%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7" name="Rectangle 484">
              <a:extLst>
                <a:ext uri="{FF2B5EF4-FFF2-40B4-BE49-F238E27FC236}">
                  <a16:creationId xmlns:a16="http://schemas.microsoft.com/office/drawing/2014/main" id="{BFCE692F-88B7-D389-6BFD-521B7D08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623"/>
              <a:ext cx="54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Financial Aid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Rectangle 485">
              <a:extLst>
                <a:ext uri="{FF2B5EF4-FFF2-40B4-BE49-F238E27FC236}">
                  <a16:creationId xmlns:a16="http://schemas.microsoft.com/office/drawing/2014/main" id="{98A011FA-AD6F-7AF7-5654-2B502B9C1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609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260.8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9" name="Rectangle 486">
              <a:extLst>
                <a:ext uri="{FF2B5EF4-FFF2-40B4-BE49-F238E27FC236}">
                  <a16:creationId xmlns:a16="http://schemas.microsoft.com/office/drawing/2014/main" id="{2170A98A-EC53-70A1-BE5C-EA58C67FB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609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269.1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0" name="Rectangle 487">
              <a:extLst>
                <a:ext uri="{FF2B5EF4-FFF2-40B4-BE49-F238E27FC236}">
                  <a16:creationId xmlns:a16="http://schemas.microsoft.com/office/drawing/2014/main" id="{F4CD15D1-DD85-DC6D-5159-22B97575B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609"/>
              <a:ext cx="6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   8.3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" name="Rectangle 488">
              <a:extLst>
                <a:ext uri="{FF2B5EF4-FFF2-40B4-BE49-F238E27FC236}">
                  <a16:creationId xmlns:a16="http://schemas.microsoft.com/office/drawing/2014/main" id="{7BF0B15B-26BB-34B2-ED11-E5A36C76C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609"/>
              <a:ext cx="2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3.2%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2" name="Rectangle 489">
              <a:extLst>
                <a:ext uri="{FF2B5EF4-FFF2-40B4-BE49-F238E27FC236}">
                  <a16:creationId xmlns:a16="http://schemas.microsoft.com/office/drawing/2014/main" id="{2B6920F0-88F0-37C3-D740-6ECD15BA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756"/>
              <a:ext cx="68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Other Expenses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3" name="Rectangle 490">
              <a:extLst>
                <a:ext uri="{FF2B5EF4-FFF2-40B4-BE49-F238E27FC236}">
                  <a16:creationId xmlns:a16="http://schemas.microsoft.com/office/drawing/2014/main" id="{9D8E8818-84A8-3DCF-96E8-7B43BFC4E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739"/>
              <a:ext cx="10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4" name="Rectangle 491">
              <a:extLst>
                <a:ext uri="{FF2B5EF4-FFF2-40B4-BE49-F238E27FC236}">
                  <a16:creationId xmlns:a16="http://schemas.microsoft.com/office/drawing/2014/main" id="{43004AD0-184F-FB0F-F276-5A1A488E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747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380.1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5" name="Rectangle 492">
              <a:extLst>
                <a:ext uri="{FF2B5EF4-FFF2-40B4-BE49-F238E27FC236}">
                  <a16:creationId xmlns:a16="http://schemas.microsoft.com/office/drawing/2014/main" id="{977F55C1-1454-09D0-431E-0EADB7CCE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747"/>
              <a:ext cx="6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387.0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6" name="Rectangle 493">
              <a:extLst>
                <a:ext uri="{FF2B5EF4-FFF2-40B4-BE49-F238E27FC236}">
                  <a16:creationId xmlns:a16="http://schemas.microsoft.com/office/drawing/2014/main" id="{87A376DC-6FB9-911C-0B7F-11F335518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747"/>
              <a:ext cx="65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          6.9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7" name="Rectangle 494">
              <a:extLst>
                <a:ext uri="{FF2B5EF4-FFF2-40B4-BE49-F238E27FC236}">
                  <a16:creationId xmlns:a16="http://schemas.microsoft.com/office/drawing/2014/main" id="{AF7B15CE-50C0-8B6D-12A4-62A3E9E9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747"/>
              <a:ext cx="2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8" name="Rectangle 495">
              <a:extLst>
                <a:ext uri="{FF2B5EF4-FFF2-40B4-BE49-F238E27FC236}">
                  <a16:creationId xmlns:a16="http://schemas.microsoft.com/office/drawing/2014/main" id="{7B897F1D-94EE-ABC1-2C36-C293CF417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899"/>
              <a:ext cx="60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 Expense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9" name="Rectangle 496">
              <a:extLst>
                <a:ext uri="{FF2B5EF4-FFF2-40B4-BE49-F238E27FC236}">
                  <a16:creationId xmlns:a16="http://schemas.microsoft.com/office/drawing/2014/main" id="{3BE8EBB8-C46B-4C93-2629-009F2EF4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2899"/>
              <a:ext cx="3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1,609.2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Rectangle 497">
              <a:extLst>
                <a:ext uri="{FF2B5EF4-FFF2-40B4-BE49-F238E27FC236}">
                  <a16:creationId xmlns:a16="http://schemas.microsoft.com/office/drawing/2014/main" id="{37A45EA5-9DE5-4095-02BE-B9506380F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899"/>
              <a:ext cx="2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1" name="Rectangle 498">
              <a:extLst>
                <a:ext uri="{FF2B5EF4-FFF2-40B4-BE49-F238E27FC236}">
                  <a16:creationId xmlns:a16="http://schemas.microsoft.com/office/drawing/2014/main" id="{4584F8E7-514B-1CEA-3E96-6A06A2BA5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899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" name="Rectangle 499">
              <a:extLst>
                <a:ext uri="{FF2B5EF4-FFF2-40B4-BE49-F238E27FC236}">
                  <a16:creationId xmlns:a16="http://schemas.microsoft.com/office/drawing/2014/main" id="{9B863135-89A7-0409-A743-D5D832532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899"/>
              <a:ext cx="3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1,683.3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Rectangle 500">
              <a:extLst>
                <a:ext uri="{FF2B5EF4-FFF2-40B4-BE49-F238E27FC236}">
                  <a16:creationId xmlns:a16="http://schemas.microsoft.com/office/drawing/2014/main" id="{A6D660A3-BDE7-FF5A-29F1-B3806EA0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2899"/>
              <a:ext cx="2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" name="Rectangle 501">
              <a:extLst>
                <a:ext uri="{FF2B5EF4-FFF2-40B4-BE49-F238E27FC236}">
                  <a16:creationId xmlns:a16="http://schemas.microsoft.com/office/drawing/2014/main" id="{22C2D451-D0BD-05DA-2F0F-2C7D6BC5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899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5" name="Rectangle 502">
              <a:extLst>
                <a:ext uri="{FF2B5EF4-FFF2-40B4-BE49-F238E27FC236}">
                  <a16:creationId xmlns:a16="http://schemas.microsoft.com/office/drawing/2014/main" id="{AC7BABF8-A591-508A-DA14-AC2927824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899"/>
              <a:ext cx="22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6" name="Rectangle 503">
              <a:extLst>
                <a:ext uri="{FF2B5EF4-FFF2-40B4-BE49-F238E27FC236}">
                  <a16:creationId xmlns:a16="http://schemas.microsoft.com/office/drawing/2014/main" id="{43F0700E-C732-B7BA-39F4-BD7C04CA1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2899"/>
              <a:ext cx="4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7" name="Rectangle 504">
              <a:extLst>
                <a:ext uri="{FF2B5EF4-FFF2-40B4-BE49-F238E27FC236}">
                  <a16:creationId xmlns:a16="http://schemas.microsoft.com/office/drawing/2014/main" id="{FF2F25C2-B9BD-B16B-286D-5238717D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899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8" name="Rectangle 505">
              <a:extLst>
                <a:ext uri="{FF2B5EF4-FFF2-40B4-BE49-F238E27FC236}">
                  <a16:creationId xmlns:a16="http://schemas.microsoft.com/office/drawing/2014/main" id="{879B6D0A-CF0D-22AB-D03D-82CCCEF8E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899"/>
              <a:ext cx="2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4.6%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9" name="Rectangle 506">
              <a:extLst>
                <a:ext uri="{FF2B5EF4-FFF2-40B4-BE49-F238E27FC236}">
                  <a16:creationId xmlns:a16="http://schemas.microsoft.com/office/drawing/2014/main" id="{542256C5-0504-8149-2827-27486A2F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3189"/>
              <a:ext cx="7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Net Income/(Loss)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0" name="Rectangle 507">
              <a:extLst>
                <a:ext uri="{FF2B5EF4-FFF2-40B4-BE49-F238E27FC236}">
                  <a16:creationId xmlns:a16="http://schemas.microsoft.com/office/drawing/2014/main" id="{28EA7433-374D-E6DB-0914-1104BBD8A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3189"/>
              <a:ext cx="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1" name="Rectangle 508">
              <a:extLst>
                <a:ext uri="{FF2B5EF4-FFF2-40B4-BE49-F238E27FC236}">
                  <a16:creationId xmlns:a16="http://schemas.microsoft.com/office/drawing/2014/main" id="{833176AF-93B8-2F8A-D8DB-1E725243E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3189"/>
              <a:ext cx="45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" name="Rectangle 509">
              <a:extLst>
                <a:ext uri="{FF2B5EF4-FFF2-40B4-BE49-F238E27FC236}">
                  <a16:creationId xmlns:a16="http://schemas.microsoft.com/office/drawing/2014/main" id="{5306E9D6-17C9-3F52-7899-E2C4BF766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3189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3" name="Rectangle 510">
              <a:extLst>
                <a:ext uri="{FF2B5EF4-FFF2-40B4-BE49-F238E27FC236}">
                  <a16:creationId xmlns:a16="http://schemas.microsoft.com/office/drawing/2014/main" id="{A5081FE2-B44C-0B06-B090-E825931C9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189"/>
              <a:ext cx="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4" name="Rectangle 511">
              <a:extLst>
                <a:ext uri="{FF2B5EF4-FFF2-40B4-BE49-F238E27FC236}">
                  <a16:creationId xmlns:a16="http://schemas.microsoft.com/office/drawing/2014/main" id="{D5E46650-90DB-4552-0F16-4B747A716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3189"/>
              <a:ext cx="45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5" name="Rectangle 512">
              <a:extLst>
                <a:ext uri="{FF2B5EF4-FFF2-40B4-BE49-F238E27FC236}">
                  <a16:creationId xmlns:a16="http://schemas.microsoft.com/office/drawing/2014/main" id="{84A95816-5EAD-876C-4C92-9146C2C14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3189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6" name="Rectangle 513">
              <a:extLst>
                <a:ext uri="{FF2B5EF4-FFF2-40B4-BE49-F238E27FC236}">
                  <a16:creationId xmlns:a16="http://schemas.microsoft.com/office/drawing/2014/main" id="{73232FC4-E89F-1DDC-B973-F22BE2DB3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3189"/>
              <a:ext cx="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7" name="Rectangle 514">
              <a:extLst>
                <a:ext uri="{FF2B5EF4-FFF2-40B4-BE49-F238E27FC236}">
                  <a16:creationId xmlns:a16="http://schemas.microsoft.com/office/drawing/2014/main" id="{E880FA9A-A3DC-8A52-E4FD-EFD222BC3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3189"/>
              <a:ext cx="45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  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8" name="Rectangle 515">
              <a:extLst>
                <a:ext uri="{FF2B5EF4-FFF2-40B4-BE49-F238E27FC236}">
                  <a16:creationId xmlns:a16="http://schemas.microsoft.com/office/drawing/2014/main" id="{7E9BADF1-0DAD-39CE-96E4-C98FE498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189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9" name="Rectangle 516">
              <a:extLst>
                <a:ext uri="{FF2B5EF4-FFF2-40B4-BE49-F238E27FC236}">
                  <a16:creationId xmlns:a16="http://schemas.microsoft.com/office/drawing/2014/main" id="{9856B182-2C42-FB74-5D59-8E3C998F7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3365"/>
              <a:ext cx="16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(1) Includes Operating and Research funds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Rectangle 517">
              <a:extLst>
                <a:ext uri="{FF2B5EF4-FFF2-40B4-BE49-F238E27FC236}">
                  <a16:creationId xmlns:a16="http://schemas.microsoft.com/office/drawing/2014/main" id="{ACA839F2-5915-375B-AB17-055512F63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3484"/>
              <a:ext cx="9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(2) Includes financial aid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Rectangle 518">
              <a:extLst>
                <a:ext uri="{FF2B5EF4-FFF2-40B4-BE49-F238E27FC236}">
                  <a16:creationId xmlns:a16="http://schemas.microsoft.com/office/drawing/2014/main" id="{398CD8F9-DC4F-028C-723B-7049F3529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3603"/>
              <a:ext cx="282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(3) Includes Foundation, investments, gifts and self-supporting revenue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Rectangle 519">
              <a:extLst>
                <a:ext uri="{FF2B5EF4-FFF2-40B4-BE49-F238E27FC236}">
                  <a16:creationId xmlns:a16="http://schemas.microsoft.com/office/drawing/2014/main" id="{28CECA2D-26F8-50A0-8FBC-7FFA5BB26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3721"/>
              <a:ext cx="352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(4) Includes equipment, utilities and transfers/debt service and other operating expenses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Rectangle 520">
              <a:extLst>
                <a:ext uri="{FF2B5EF4-FFF2-40B4-BE49-F238E27FC236}">
                  <a16:creationId xmlns:a16="http://schemas.microsoft.com/office/drawing/2014/main" id="{151D1EA9-D327-EA2C-4A12-ED3C6E59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985"/>
              <a:ext cx="124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FY22 Year-End Actuals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Rectangle 521">
              <a:extLst>
                <a:ext uri="{FF2B5EF4-FFF2-40B4-BE49-F238E27FC236}">
                  <a16:creationId xmlns:a16="http://schemas.microsoft.com/office/drawing/2014/main" id="{12685913-9196-B202-40D7-AFD7814BA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963"/>
              <a:ext cx="1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(1)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5" name="Rectangle 522">
              <a:extLst>
                <a:ext uri="{FF2B5EF4-FFF2-40B4-BE49-F238E27FC236}">
                  <a16:creationId xmlns:a16="http://schemas.microsoft.com/office/drawing/2014/main" id="{004166B3-9FD4-8DF4-6B82-82DAC042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188"/>
              <a:ext cx="3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1) State Appropriations – Favorable, reflecting additional funds for block grant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Rectangle 523">
              <a:extLst>
                <a:ext uri="{FF2B5EF4-FFF2-40B4-BE49-F238E27FC236}">
                  <a16:creationId xmlns:a16="http://schemas.microsoft.com/office/drawing/2014/main" id="{A797BD12-8447-2CF7-A6BF-148F6A14A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307"/>
              <a:ext cx="31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 non-block grant employee retro SEBAC CBI contracts settled in Spring 2022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Rectangle 524">
              <a:extLst>
                <a:ext uri="{FF2B5EF4-FFF2-40B4-BE49-F238E27FC236}">
                  <a16:creationId xmlns:a16="http://schemas.microsoft.com/office/drawing/2014/main" id="{7F2BCCA6-D7FC-F420-D228-437B3395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426"/>
              <a:ext cx="28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2) Tuition – Unfavorable, due to graduate programs (waiver offsets) and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8" name="Rectangle 525">
              <a:extLst>
                <a:ext uri="{FF2B5EF4-FFF2-40B4-BE49-F238E27FC236}">
                  <a16:creationId xmlns:a16="http://schemas.microsoft.com/office/drawing/2014/main" id="{61D20B86-A27D-5D6B-3626-779BC4D3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545"/>
              <a:ext cx="258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international students studying in China, offset in other revenues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9" name="Rectangle 526">
              <a:extLst>
                <a:ext uri="{FF2B5EF4-FFF2-40B4-BE49-F238E27FC236}">
                  <a16:creationId xmlns:a16="http://schemas.microsoft.com/office/drawing/2014/main" id="{9FCD5492-44CF-672F-3DD3-ECEB0751A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664"/>
              <a:ext cx="29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3) Course Fees – Unfavorable, due to a decline in professional program Fall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0" name="Rectangle 527">
              <a:extLst>
                <a:ext uri="{FF2B5EF4-FFF2-40B4-BE49-F238E27FC236}">
                  <a16:creationId xmlns:a16="http://schemas.microsoft.com/office/drawing/2014/main" id="{83CBB53B-4E98-6C4C-E1CC-93ECB9E5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782"/>
              <a:ext cx="19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enrollment and decreased intersession revenue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1" name="Rectangle 528">
              <a:extLst>
                <a:ext uri="{FF2B5EF4-FFF2-40B4-BE49-F238E27FC236}">
                  <a16:creationId xmlns:a16="http://schemas.microsoft.com/office/drawing/2014/main" id="{4879912C-B748-FE81-6B37-4FA9F9EEF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901"/>
              <a:ext cx="290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4) Grants &amp; Contracts – Favorable, due to additional State ARPA funding,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2" name="Rectangle 529">
              <a:extLst>
                <a:ext uri="{FF2B5EF4-FFF2-40B4-BE49-F238E27FC236}">
                  <a16:creationId xmlns:a16="http://schemas.microsoft.com/office/drawing/2014/main" id="{71767458-5253-B70C-0E10-09B481219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020"/>
              <a:ext cx="27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financial aid pass-throughs, and timing of Federal COVID relief funding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3" name="Rectangle 530">
              <a:extLst>
                <a:ext uri="{FF2B5EF4-FFF2-40B4-BE49-F238E27FC236}">
                  <a16:creationId xmlns:a16="http://schemas.microsoft.com/office/drawing/2014/main" id="{D5181782-F312-DF48-500E-A1A7EE73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139"/>
              <a:ext cx="311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5) Auxiliary Revenue – Favorable, due to higher than budgeted housing counts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4" name="Rectangle 531">
              <a:extLst>
                <a:ext uri="{FF2B5EF4-FFF2-40B4-BE49-F238E27FC236}">
                  <a16:creationId xmlns:a16="http://schemas.microsoft.com/office/drawing/2014/main" id="{FDA62FB3-8FEA-4331-6740-648814B5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257"/>
              <a:ext cx="9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 Athletics revenues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5" name="Rectangle 532">
              <a:extLst>
                <a:ext uri="{FF2B5EF4-FFF2-40B4-BE49-F238E27FC236}">
                  <a16:creationId xmlns:a16="http://schemas.microsoft.com/office/drawing/2014/main" id="{D69B3E04-CC3B-73BA-1FD2-C7693BD43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376"/>
              <a:ext cx="28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6) Other Revenue – Favorable, due to higher-than-expected Foundation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6" name="Rectangle 533">
              <a:extLst>
                <a:ext uri="{FF2B5EF4-FFF2-40B4-BE49-F238E27FC236}">
                  <a16:creationId xmlns:a16="http://schemas.microsoft.com/office/drawing/2014/main" id="{0DEAF30F-83D8-0EFF-F506-852184300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495"/>
              <a:ext cx="125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revenues, primarily in Athletics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7" name="Rectangle 534">
              <a:extLst>
                <a:ext uri="{FF2B5EF4-FFF2-40B4-BE49-F238E27FC236}">
                  <a16:creationId xmlns:a16="http://schemas.microsoft.com/office/drawing/2014/main" id="{8B940EC3-409B-913B-9850-1F040102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614"/>
              <a:ext cx="282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7) Salaries/Benefits – Unfavorable, due to retroactive FY22 contractual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8" name="Rectangle 535">
              <a:extLst>
                <a:ext uri="{FF2B5EF4-FFF2-40B4-BE49-F238E27FC236}">
                  <a16:creationId xmlns:a16="http://schemas.microsoft.com/office/drawing/2014/main" id="{4420BFCB-5C01-07E0-238B-2E37CAB7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32"/>
              <a:ext cx="17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bargaining increases and one-time payments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9" name="Rectangle 536">
              <a:extLst>
                <a:ext uri="{FF2B5EF4-FFF2-40B4-BE49-F238E27FC236}">
                  <a16:creationId xmlns:a16="http://schemas.microsoft.com/office/drawing/2014/main" id="{9D494CA2-3682-108B-0A5A-7BA7B6D0D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851"/>
              <a:ext cx="283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8) Financial Aid – Unfavorable, due to increased State and Federal pass-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0" name="Rectangle 537">
              <a:extLst>
                <a:ext uri="{FF2B5EF4-FFF2-40B4-BE49-F238E27FC236}">
                  <a16:creationId xmlns:a16="http://schemas.microsoft.com/office/drawing/2014/main" id="{3CCDE9DE-AB3A-0302-B504-AC9571F91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970"/>
              <a:ext cx="111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throughs (offset in income)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1" name="Rectangle 538">
              <a:extLst>
                <a:ext uri="{FF2B5EF4-FFF2-40B4-BE49-F238E27FC236}">
                  <a16:creationId xmlns:a16="http://schemas.microsoft.com/office/drawing/2014/main" id="{6EF3E097-FC4F-72C8-71E9-9F06CC1C7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3089"/>
              <a:ext cx="31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9) Other Expenses – Unfavorable, due to the additional reimbursement to plant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2" name="Rectangle 539">
              <a:extLst>
                <a:ext uri="{FF2B5EF4-FFF2-40B4-BE49-F238E27FC236}">
                  <a16:creationId xmlns:a16="http://schemas.microsoft.com/office/drawing/2014/main" id="{6D689C70-9B0A-E2C4-7063-B665B3B4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3208"/>
              <a:ext cx="20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funds caused by the timing of COVID relief funding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3" name="Line 540">
              <a:extLst>
                <a:ext uri="{FF2B5EF4-FFF2-40B4-BE49-F238E27FC236}">
                  <a16:creationId xmlns:a16="http://schemas.microsoft.com/office/drawing/2014/main" id="{118AF37C-A2CD-DF57-5C02-D44B82C07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2247"/>
              <a:ext cx="2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Rectangle 541">
              <a:extLst>
                <a:ext uri="{FF2B5EF4-FFF2-40B4-BE49-F238E27FC236}">
                  <a16:creationId xmlns:a16="http://schemas.microsoft.com/office/drawing/2014/main" id="{DDF331F8-611D-1426-8A27-999223C7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2247"/>
              <a:ext cx="240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Line 542">
              <a:extLst>
                <a:ext uri="{FF2B5EF4-FFF2-40B4-BE49-F238E27FC236}">
                  <a16:creationId xmlns:a16="http://schemas.microsoft.com/office/drawing/2014/main" id="{A204145F-D00B-D1F1-B902-D4D110270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2385"/>
              <a:ext cx="2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Rectangle 543">
              <a:extLst>
                <a:ext uri="{FF2B5EF4-FFF2-40B4-BE49-F238E27FC236}">
                  <a16:creationId xmlns:a16="http://schemas.microsoft.com/office/drawing/2014/main" id="{4AFA9981-314E-6F0A-C189-FFA32872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2385"/>
              <a:ext cx="240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Line 544">
              <a:extLst>
                <a:ext uri="{FF2B5EF4-FFF2-40B4-BE49-F238E27FC236}">
                  <a16:creationId xmlns:a16="http://schemas.microsoft.com/office/drawing/2014/main" id="{4BD10551-E0CC-E647-55BC-15144E11B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2877"/>
              <a:ext cx="2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545">
              <a:extLst>
                <a:ext uri="{FF2B5EF4-FFF2-40B4-BE49-F238E27FC236}">
                  <a16:creationId xmlns:a16="http://schemas.microsoft.com/office/drawing/2014/main" id="{1466F90B-71FC-596C-5E90-CD6AC398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2877"/>
              <a:ext cx="240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Line 546">
              <a:extLst>
                <a:ext uri="{FF2B5EF4-FFF2-40B4-BE49-F238E27FC236}">
                  <a16:creationId xmlns:a16="http://schemas.microsoft.com/office/drawing/2014/main" id="{63471B59-022B-B3D4-B7D3-306C85845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3015"/>
              <a:ext cx="2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Rectangle 547">
              <a:extLst>
                <a:ext uri="{FF2B5EF4-FFF2-40B4-BE49-F238E27FC236}">
                  <a16:creationId xmlns:a16="http://schemas.microsoft.com/office/drawing/2014/main" id="{7A1F7093-CB23-A910-02AB-A3D3CEDA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3015"/>
              <a:ext cx="240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Line 548">
              <a:extLst>
                <a:ext uri="{FF2B5EF4-FFF2-40B4-BE49-F238E27FC236}">
                  <a16:creationId xmlns:a16="http://schemas.microsoft.com/office/drawing/2014/main" id="{2CE082DC-BC87-6178-9987-8E8B8F978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3150"/>
              <a:ext cx="2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549">
              <a:extLst>
                <a:ext uri="{FF2B5EF4-FFF2-40B4-BE49-F238E27FC236}">
                  <a16:creationId xmlns:a16="http://schemas.microsoft.com/office/drawing/2014/main" id="{4CA49CD1-8C23-3E73-1341-74EB01F63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3150"/>
              <a:ext cx="240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550">
              <a:extLst>
                <a:ext uri="{FF2B5EF4-FFF2-40B4-BE49-F238E27FC236}">
                  <a16:creationId xmlns:a16="http://schemas.microsoft.com/office/drawing/2014/main" id="{67C6B190-799C-47AE-6E0F-C0D8FD66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3309"/>
              <a:ext cx="2402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912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4" y="3419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UConn: FY23 Budget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911" y="1081088"/>
            <a:ext cx="10515600" cy="4351338"/>
          </a:xfrm>
        </p:spPr>
        <p:txBody>
          <a:bodyPr/>
          <a:lstStyle/>
          <a:p>
            <a:r>
              <a:rPr lang="en-US" sz="2400" dirty="0"/>
              <a:t>The University is projecting a balanced budget in FY23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grpSp>
        <p:nvGrpSpPr>
          <p:cNvPr id="558" name="Group 217">
            <a:extLst>
              <a:ext uri="{FF2B5EF4-FFF2-40B4-BE49-F238E27FC236}">
                <a16:creationId xmlns:a16="http://schemas.microsoft.com/office/drawing/2014/main" id="{A22881BB-750C-C2CD-5CB5-B1D7AF2C8C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3925" y="1611313"/>
            <a:ext cx="10404475" cy="4662487"/>
            <a:chOff x="582" y="1015"/>
            <a:chExt cx="6554" cy="2937"/>
          </a:xfrm>
        </p:grpSpPr>
        <p:sp>
          <p:nvSpPr>
            <p:cNvPr id="559" name="AutoShape 216">
              <a:extLst>
                <a:ext uri="{FF2B5EF4-FFF2-40B4-BE49-F238E27FC236}">
                  <a16:creationId xmlns:a16="http://schemas.microsoft.com/office/drawing/2014/main" id="{41015499-ED9C-7EAC-11C9-A963CB6340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2" y="1015"/>
              <a:ext cx="6554" cy="2937"/>
            </a:xfrm>
            <a:prstGeom prst="rect">
              <a:avLst/>
            </a:prstGeom>
            <a:solidFill>
              <a:srgbClr val="C5D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0" name="Group 418">
              <a:extLst>
                <a:ext uri="{FF2B5EF4-FFF2-40B4-BE49-F238E27FC236}">
                  <a16:creationId xmlns:a16="http://schemas.microsoft.com/office/drawing/2014/main" id="{0DAFA254-0CD7-0894-0403-744D47AE9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" y="1007"/>
              <a:ext cx="6730" cy="2852"/>
              <a:chOff x="650" y="1007"/>
              <a:chExt cx="6730" cy="2852"/>
            </a:xfrm>
          </p:grpSpPr>
          <p:sp>
            <p:nvSpPr>
              <p:cNvPr id="570" name="Rectangle 218">
                <a:extLst>
                  <a:ext uri="{FF2B5EF4-FFF2-40B4-BE49-F238E27FC236}">
                    <a16:creationId xmlns:a16="http://schemas.microsoft.com/office/drawing/2014/main" id="{D1091B5B-ACE0-13E9-E50F-8B32A642C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" y="1019"/>
                <a:ext cx="3390" cy="151"/>
              </a:xfrm>
              <a:prstGeom prst="rect">
                <a:avLst/>
              </a:prstGeom>
              <a:solidFill>
                <a:srgbClr val="203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219">
                <a:extLst>
                  <a:ext uri="{FF2B5EF4-FFF2-40B4-BE49-F238E27FC236}">
                    <a16:creationId xmlns:a16="http://schemas.microsoft.com/office/drawing/2014/main" id="{A99D982F-3ABC-EC6D-C9F7-7398A4591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1019"/>
                <a:ext cx="2940" cy="151"/>
              </a:xfrm>
              <a:prstGeom prst="rect">
                <a:avLst/>
              </a:prstGeom>
              <a:solidFill>
                <a:srgbClr val="203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Rectangle 220">
                <a:extLst>
                  <a:ext uri="{FF2B5EF4-FFF2-40B4-BE49-F238E27FC236}">
                    <a16:creationId xmlns:a16="http://schemas.microsoft.com/office/drawing/2014/main" id="{85350491-6DD4-AE26-5BF4-6578E64F0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" y="1455"/>
                <a:ext cx="1039" cy="1565"/>
              </a:xfrm>
              <a:prstGeom prst="rect">
                <a:avLst/>
              </a:prstGeom>
              <a:solidFill>
                <a:srgbClr val="C5D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221">
                <a:extLst>
                  <a:ext uri="{FF2B5EF4-FFF2-40B4-BE49-F238E27FC236}">
                    <a16:creationId xmlns:a16="http://schemas.microsoft.com/office/drawing/2014/main" id="{E854842C-C8D0-6879-6DCF-6E86A8AA2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" y="3360"/>
                <a:ext cx="1039" cy="473"/>
              </a:xfrm>
              <a:prstGeom prst="rect">
                <a:avLst/>
              </a:prstGeom>
              <a:solidFill>
                <a:srgbClr val="C5D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Rectangle 222">
                <a:extLst>
                  <a:ext uri="{FF2B5EF4-FFF2-40B4-BE49-F238E27FC236}">
                    <a16:creationId xmlns:a16="http://schemas.microsoft.com/office/drawing/2014/main" id="{02B1E8AC-0AD8-DC4B-DF8C-8902010D0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7" y="1021"/>
                <a:ext cx="55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Highlights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223">
                <a:extLst>
                  <a:ext uri="{FF2B5EF4-FFF2-40B4-BE49-F238E27FC236}">
                    <a16:creationId xmlns:a16="http://schemas.microsoft.com/office/drawing/2014/main" id="{58408796-BB6D-4CF7-1323-1A210194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" y="1285"/>
                <a:ext cx="55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FY22 Actuals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224">
                <a:extLst>
                  <a:ext uri="{FF2B5EF4-FFF2-40B4-BE49-F238E27FC236}">
                    <a16:creationId xmlns:a16="http://schemas.microsoft.com/office/drawing/2014/main" id="{0845106E-6CA9-FB8C-8294-201D653E3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" y="1285"/>
                <a:ext cx="55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FY23 Budget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225">
                <a:extLst>
                  <a:ext uri="{FF2B5EF4-FFF2-40B4-BE49-F238E27FC236}">
                    <a16:creationId xmlns:a16="http://schemas.microsoft.com/office/drawing/2014/main" id="{51A2C843-1169-D19A-7999-55E42B939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85"/>
                <a:ext cx="3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Change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226">
                <a:extLst>
                  <a:ext uri="{FF2B5EF4-FFF2-40B4-BE49-F238E27FC236}">
                    <a16:creationId xmlns:a16="http://schemas.microsoft.com/office/drawing/2014/main" id="{3DADC736-23A5-79EB-A742-71D898D90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" y="1227"/>
                <a:ext cx="3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Percent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227">
                <a:extLst>
                  <a:ext uri="{FF2B5EF4-FFF2-40B4-BE49-F238E27FC236}">
                    <a16:creationId xmlns:a16="http://schemas.microsoft.com/office/drawing/2014/main" id="{6F8E5577-1D75-DF0B-C0AA-54816E033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343"/>
                <a:ext cx="3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Change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228">
                <a:extLst>
                  <a:ext uri="{FF2B5EF4-FFF2-40B4-BE49-F238E27FC236}">
                    <a16:creationId xmlns:a16="http://schemas.microsoft.com/office/drawing/2014/main" id="{A6754985-2700-E589-8C6B-BE4DFC50A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475"/>
                <a:ext cx="85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State Appropriations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229">
                <a:extLst>
                  <a:ext uri="{FF2B5EF4-FFF2-40B4-BE49-F238E27FC236}">
                    <a16:creationId xmlns:a16="http://schemas.microsoft.com/office/drawing/2014/main" id="{6E180CAE-AD95-7A53-2B14-98B145E18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1459"/>
                <a:ext cx="64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$             459.8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230">
                <a:extLst>
                  <a:ext uri="{FF2B5EF4-FFF2-40B4-BE49-F238E27FC236}">
                    <a16:creationId xmlns:a16="http://schemas.microsoft.com/office/drawing/2014/main" id="{3F9328F5-29A6-BBC2-BDE2-DB6735C12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1459"/>
                <a:ext cx="64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$             445.9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231">
                <a:extLst>
                  <a:ext uri="{FF2B5EF4-FFF2-40B4-BE49-F238E27FC236}">
                    <a16:creationId xmlns:a16="http://schemas.microsoft.com/office/drawing/2014/main" id="{09B50FF6-D61C-3188-35DA-070FE8061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1459"/>
                <a:ext cx="6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$             (13.9)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Rectangle 232">
                <a:extLst>
                  <a:ext uri="{FF2B5EF4-FFF2-40B4-BE49-F238E27FC236}">
                    <a16:creationId xmlns:a16="http://schemas.microsoft.com/office/drawing/2014/main" id="{430995F7-91A5-4982-725B-6E7EBF48D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1459"/>
                <a:ext cx="2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-3.0%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Rectangle 233">
                <a:extLst>
                  <a:ext uri="{FF2B5EF4-FFF2-40B4-BE49-F238E27FC236}">
                    <a16:creationId xmlns:a16="http://schemas.microsoft.com/office/drawing/2014/main" id="{88577CD1-0AC1-2589-C004-39FF5F87D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610"/>
                <a:ext cx="3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Tuition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6" name="Rectangle 234">
                <a:extLst>
                  <a:ext uri="{FF2B5EF4-FFF2-40B4-BE49-F238E27FC236}">
                    <a16:creationId xmlns:a16="http://schemas.microsoft.com/office/drawing/2014/main" id="{F0BE5FDA-92AA-A560-898B-A48857B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1596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468.3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7" name="Rectangle 235">
                <a:extLst>
                  <a:ext uri="{FF2B5EF4-FFF2-40B4-BE49-F238E27FC236}">
                    <a16:creationId xmlns:a16="http://schemas.microsoft.com/office/drawing/2014/main" id="{04B9533D-1EB3-291D-46A0-EB9E6B331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1596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505.2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236">
                <a:extLst>
                  <a:ext uri="{FF2B5EF4-FFF2-40B4-BE49-F238E27FC236}">
                    <a16:creationId xmlns:a16="http://schemas.microsoft.com/office/drawing/2014/main" id="{23298103-4213-D074-3D1C-1F2FEF1D3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1596"/>
                <a:ext cx="63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36.9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9" name="Rectangle 237">
                <a:extLst>
                  <a:ext uri="{FF2B5EF4-FFF2-40B4-BE49-F238E27FC236}">
                    <a16:creationId xmlns:a16="http://schemas.microsoft.com/office/drawing/2014/main" id="{3876A71C-F3F2-F874-DF2A-435670C69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1596"/>
                <a:ext cx="2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7.9%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Rectangle 238">
                <a:extLst>
                  <a:ext uri="{FF2B5EF4-FFF2-40B4-BE49-F238E27FC236}">
                    <a16:creationId xmlns:a16="http://schemas.microsoft.com/office/drawing/2014/main" id="{F50AB0C6-7F98-3BB9-1E44-47D496D9E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745"/>
                <a:ext cx="99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Course/Mandatory Fees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1" name="Rectangle 239">
                <a:extLst>
                  <a:ext uri="{FF2B5EF4-FFF2-40B4-BE49-F238E27FC236}">
                    <a16:creationId xmlns:a16="http://schemas.microsoft.com/office/drawing/2014/main" id="{824A2D07-4D56-ECC0-19DD-834329EA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1731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153.0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2" name="Rectangle 240">
                <a:extLst>
                  <a:ext uri="{FF2B5EF4-FFF2-40B4-BE49-F238E27FC236}">
                    <a16:creationId xmlns:a16="http://schemas.microsoft.com/office/drawing/2014/main" id="{BC7CE3D7-88AF-A2C5-7758-1B2B9C7EB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1731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160.1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Rectangle 241">
                <a:extLst>
                  <a:ext uri="{FF2B5EF4-FFF2-40B4-BE49-F238E27FC236}">
                    <a16:creationId xmlns:a16="http://schemas.microsoft.com/office/drawing/2014/main" id="{33C85FAF-8DDB-4AC0-9D82-3287C50B8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1731"/>
                <a:ext cx="65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7.1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4" name="Rectangle 242">
                <a:extLst>
                  <a:ext uri="{FF2B5EF4-FFF2-40B4-BE49-F238E27FC236}">
                    <a16:creationId xmlns:a16="http://schemas.microsoft.com/office/drawing/2014/main" id="{7BFC79EA-4E13-523C-A1DD-9BF7EB841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1731"/>
                <a:ext cx="2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4.6%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Rectangle 243">
                <a:extLst>
                  <a:ext uri="{FF2B5EF4-FFF2-40B4-BE49-F238E27FC236}">
                    <a16:creationId xmlns:a16="http://schemas.microsoft.com/office/drawing/2014/main" id="{5F5ED792-E6AA-2F6E-C258-844A212EA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875"/>
                <a:ext cx="7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Grants &amp; Contracts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244">
                <a:extLst>
                  <a:ext uri="{FF2B5EF4-FFF2-40B4-BE49-F238E27FC236}">
                    <a16:creationId xmlns:a16="http://schemas.microsoft.com/office/drawing/2014/main" id="{163DF542-431B-0E96-6F50-4E39A06DD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" y="1858"/>
                <a:ext cx="11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(2)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245">
                <a:extLst>
                  <a:ext uri="{FF2B5EF4-FFF2-40B4-BE49-F238E27FC236}">
                    <a16:creationId xmlns:a16="http://schemas.microsoft.com/office/drawing/2014/main" id="{C10C3789-D42E-0DE2-5A8F-598D3F79E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1866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331.2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246">
                <a:extLst>
                  <a:ext uri="{FF2B5EF4-FFF2-40B4-BE49-F238E27FC236}">
                    <a16:creationId xmlns:a16="http://schemas.microsoft.com/office/drawing/2014/main" id="{7D241DEA-D18A-8BC1-3D9C-58FCEE339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1866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322.3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247">
                <a:extLst>
                  <a:ext uri="{FF2B5EF4-FFF2-40B4-BE49-F238E27FC236}">
                    <a16:creationId xmlns:a16="http://schemas.microsoft.com/office/drawing/2014/main" id="{67161E48-4030-55CF-EDEE-ECA5B9A40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1866"/>
                <a:ext cx="6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(9.0)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248">
                <a:extLst>
                  <a:ext uri="{FF2B5EF4-FFF2-40B4-BE49-F238E27FC236}">
                    <a16:creationId xmlns:a16="http://schemas.microsoft.com/office/drawing/2014/main" id="{03E26C82-9652-9611-2B74-F1D2A35E8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1866"/>
                <a:ext cx="2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-2.7%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249">
                <a:extLst>
                  <a:ext uri="{FF2B5EF4-FFF2-40B4-BE49-F238E27FC236}">
                    <a16:creationId xmlns:a16="http://schemas.microsoft.com/office/drawing/2014/main" id="{1369B812-78E1-C95A-52D3-C8B15DCD7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011"/>
                <a:ext cx="7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Auxiliary Revenue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0">
                <a:extLst>
                  <a:ext uri="{FF2B5EF4-FFF2-40B4-BE49-F238E27FC236}">
                    <a16:creationId xmlns:a16="http://schemas.microsoft.com/office/drawing/2014/main" id="{94944E3B-E7B8-C637-970F-4D5B3341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001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187.9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1">
                <a:extLst>
                  <a:ext uri="{FF2B5EF4-FFF2-40B4-BE49-F238E27FC236}">
                    <a16:creationId xmlns:a16="http://schemas.microsoft.com/office/drawing/2014/main" id="{C65DFF23-92E3-8D80-D837-9A81733D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001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201.9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2">
                <a:extLst>
                  <a:ext uri="{FF2B5EF4-FFF2-40B4-BE49-F238E27FC236}">
                    <a16:creationId xmlns:a16="http://schemas.microsoft.com/office/drawing/2014/main" id="{2D8CFEF9-99DD-111F-A9E4-6E7C60793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2001"/>
                <a:ext cx="63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14.0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3">
                <a:extLst>
                  <a:ext uri="{FF2B5EF4-FFF2-40B4-BE49-F238E27FC236}">
                    <a16:creationId xmlns:a16="http://schemas.microsoft.com/office/drawing/2014/main" id="{EC6BD399-983B-6E5F-EF1A-8FA190EB7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001"/>
                <a:ext cx="2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7.4%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4">
                <a:extLst>
                  <a:ext uri="{FF2B5EF4-FFF2-40B4-BE49-F238E27FC236}">
                    <a16:creationId xmlns:a16="http://schemas.microsoft.com/office/drawing/2014/main" id="{2F52DFA6-4FA4-ED65-B64A-3C8DA93D8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138"/>
                <a:ext cx="6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Revenues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5">
                <a:extLst>
                  <a:ext uri="{FF2B5EF4-FFF2-40B4-BE49-F238E27FC236}">
                    <a16:creationId xmlns:a16="http://schemas.microsoft.com/office/drawing/2014/main" id="{CB834E28-C451-A86C-6BC3-D53BC8A36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121"/>
                <a:ext cx="11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(3)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56">
                <a:extLst>
                  <a:ext uri="{FF2B5EF4-FFF2-40B4-BE49-F238E27FC236}">
                    <a16:creationId xmlns:a16="http://schemas.microsoft.com/office/drawing/2014/main" id="{507AC957-5E8B-C87D-B128-46AD9FCF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136"/>
                <a:ext cx="63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83.1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57">
                <a:extLst>
                  <a:ext uri="{FF2B5EF4-FFF2-40B4-BE49-F238E27FC236}">
                    <a16:creationId xmlns:a16="http://schemas.microsoft.com/office/drawing/2014/main" id="{B48C8F21-D9D4-7E28-0230-6D21CEEC3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136"/>
                <a:ext cx="63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73.4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58">
                <a:extLst>
                  <a:ext uri="{FF2B5EF4-FFF2-40B4-BE49-F238E27FC236}">
                    <a16:creationId xmlns:a16="http://schemas.microsoft.com/office/drawing/2014/main" id="{882B1EE3-2FB2-D141-6A9E-FBDC42038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2136"/>
                <a:ext cx="6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(9.7)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59">
                <a:extLst>
                  <a:ext uri="{FF2B5EF4-FFF2-40B4-BE49-F238E27FC236}">
                    <a16:creationId xmlns:a16="http://schemas.microsoft.com/office/drawing/2014/main" id="{2E224786-E7BE-CFB6-A8E8-378A090DF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0" y="2136"/>
                <a:ext cx="3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-11.7%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0">
                <a:extLst>
                  <a:ext uri="{FF2B5EF4-FFF2-40B4-BE49-F238E27FC236}">
                    <a16:creationId xmlns:a16="http://schemas.microsoft.com/office/drawing/2014/main" id="{90058477-B6C8-BC29-49CF-4C07E0079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281"/>
                <a:ext cx="66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Total Revenues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1">
                <a:extLst>
                  <a:ext uri="{FF2B5EF4-FFF2-40B4-BE49-F238E27FC236}">
                    <a16:creationId xmlns:a16="http://schemas.microsoft.com/office/drawing/2014/main" id="{0079B91E-DE8E-64FD-75EE-EB20341D8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281"/>
                <a:ext cx="3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1,683.3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2">
                <a:extLst>
                  <a:ext uri="{FF2B5EF4-FFF2-40B4-BE49-F238E27FC236}">
                    <a16:creationId xmlns:a16="http://schemas.microsoft.com/office/drawing/2014/main" id="{D00B4F46-F238-2E6E-D192-901D71224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2281"/>
                <a:ext cx="2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Rectangle 263">
                <a:extLst>
                  <a:ext uri="{FF2B5EF4-FFF2-40B4-BE49-F238E27FC236}">
                    <a16:creationId xmlns:a16="http://schemas.microsoft.com/office/drawing/2014/main" id="{913FC358-1EA7-04D6-2C0D-9226C5A1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" y="2281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264">
                <a:extLst>
                  <a:ext uri="{FF2B5EF4-FFF2-40B4-BE49-F238E27FC236}">
                    <a16:creationId xmlns:a16="http://schemas.microsoft.com/office/drawing/2014/main" id="{A54BD6AB-1B33-4EC3-E3C9-CFF88E9C9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281"/>
                <a:ext cx="3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1,708.7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265">
                <a:extLst>
                  <a:ext uri="{FF2B5EF4-FFF2-40B4-BE49-F238E27FC236}">
                    <a16:creationId xmlns:a16="http://schemas.microsoft.com/office/drawing/2014/main" id="{AA0CAFE2-9803-F1CE-1B39-9956F82B0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" y="2281"/>
                <a:ext cx="2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266">
                <a:extLst>
                  <a:ext uri="{FF2B5EF4-FFF2-40B4-BE49-F238E27FC236}">
                    <a16:creationId xmlns:a16="http://schemas.microsoft.com/office/drawing/2014/main" id="{36A33D0F-8BAC-BA13-F45E-27E857238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2281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267">
                <a:extLst>
                  <a:ext uri="{FF2B5EF4-FFF2-40B4-BE49-F238E27FC236}">
                    <a16:creationId xmlns:a16="http://schemas.microsoft.com/office/drawing/2014/main" id="{B5430CE2-7187-C407-3010-DB184CB1F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281"/>
                <a:ext cx="2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25.4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268">
                <a:extLst>
                  <a:ext uri="{FF2B5EF4-FFF2-40B4-BE49-F238E27FC236}">
                    <a16:creationId xmlns:a16="http://schemas.microsoft.com/office/drawing/2014/main" id="{3FF255EF-A964-B6F4-CC8A-BE39CE921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2281"/>
                <a:ext cx="40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269">
                <a:extLst>
                  <a:ext uri="{FF2B5EF4-FFF2-40B4-BE49-F238E27FC236}">
                    <a16:creationId xmlns:a16="http://schemas.microsoft.com/office/drawing/2014/main" id="{9955B82F-A72E-93F0-E59F-0F434DE7B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9" y="2281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270">
                <a:extLst>
                  <a:ext uri="{FF2B5EF4-FFF2-40B4-BE49-F238E27FC236}">
                    <a16:creationId xmlns:a16="http://schemas.microsoft.com/office/drawing/2014/main" id="{978561F4-613B-CF4F-BF0E-BE4C4E3A5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2281"/>
                <a:ext cx="2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271">
                <a:extLst>
                  <a:ext uri="{FF2B5EF4-FFF2-40B4-BE49-F238E27FC236}">
                    <a16:creationId xmlns:a16="http://schemas.microsoft.com/office/drawing/2014/main" id="{BA334468-CBB9-DDEE-FB5C-FDE3F7210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493"/>
                <a:ext cx="6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Salary/Benefits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272">
                <a:extLst>
                  <a:ext uri="{FF2B5EF4-FFF2-40B4-BE49-F238E27FC236}">
                    <a16:creationId xmlns:a16="http://schemas.microsoft.com/office/drawing/2014/main" id="{DE48BF92-6A7C-1D9A-D543-62683E63D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483"/>
                <a:ext cx="65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$          1,027.3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273">
                <a:extLst>
                  <a:ext uri="{FF2B5EF4-FFF2-40B4-BE49-F238E27FC236}">
                    <a16:creationId xmlns:a16="http://schemas.microsoft.com/office/drawing/2014/main" id="{C37DFE0D-6116-4A4E-8D57-2E4402787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483"/>
                <a:ext cx="65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$          1,072.5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274">
                <a:extLst>
                  <a:ext uri="{FF2B5EF4-FFF2-40B4-BE49-F238E27FC236}">
                    <a16:creationId xmlns:a16="http://schemas.microsoft.com/office/drawing/2014/main" id="{7E6CC94C-050F-0066-A529-CD686742C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2483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$               45.3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275">
                <a:extLst>
                  <a:ext uri="{FF2B5EF4-FFF2-40B4-BE49-F238E27FC236}">
                    <a16:creationId xmlns:a16="http://schemas.microsoft.com/office/drawing/2014/main" id="{673766F5-AE13-21BA-179E-A83B9F676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483"/>
                <a:ext cx="2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4.4%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276">
                <a:extLst>
                  <a:ext uri="{FF2B5EF4-FFF2-40B4-BE49-F238E27FC236}">
                    <a16:creationId xmlns:a16="http://schemas.microsoft.com/office/drawing/2014/main" id="{90CDF9C4-73BD-2939-ABE0-3141825D3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632"/>
                <a:ext cx="54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Financial Aid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277">
                <a:extLst>
                  <a:ext uri="{FF2B5EF4-FFF2-40B4-BE49-F238E27FC236}">
                    <a16:creationId xmlns:a16="http://schemas.microsoft.com/office/drawing/2014/main" id="{B21EB1B2-D97B-A358-39A1-8B9856EC3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618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269.1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278">
                <a:extLst>
                  <a:ext uri="{FF2B5EF4-FFF2-40B4-BE49-F238E27FC236}">
                    <a16:creationId xmlns:a16="http://schemas.microsoft.com/office/drawing/2014/main" id="{FFCDEE3D-5F98-AF4D-C94B-800FE392E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618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252.0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279">
                <a:extLst>
                  <a:ext uri="{FF2B5EF4-FFF2-40B4-BE49-F238E27FC236}">
                    <a16:creationId xmlns:a16="http://schemas.microsoft.com/office/drawing/2014/main" id="{63A04031-AF40-EDB8-042A-D1D2DD5FF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2618"/>
                <a:ext cx="65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(17.1)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280">
                <a:extLst>
                  <a:ext uri="{FF2B5EF4-FFF2-40B4-BE49-F238E27FC236}">
                    <a16:creationId xmlns:a16="http://schemas.microsoft.com/office/drawing/2014/main" id="{281439E9-3244-5D51-D904-559BBE3EA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2618"/>
                <a:ext cx="2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-6.4%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281">
                <a:extLst>
                  <a:ext uri="{FF2B5EF4-FFF2-40B4-BE49-F238E27FC236}">
                    <a16:creationId xmlns:a16="http://schemas.microsoft.com/office/drawing/2014/main" id="{82EAC3BE-3670-ADC1-E197-9808F714B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762"/>
                <a:ext cx="68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Expenses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282">
                <a:extLst>
                  <a:ext uri="{FF2B5EF4-FFF2-40B4-BE49-F238E27FC236}">
                    <a16:creationId xmlns:a16="http://schemas.microsoft.com/office/drawing/2014/main" id="{FF55FCDF-4607-596A-9C88-81D3052EE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" y="2746"/>
                <a:ext cx="10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5" name="Rectangle 283">
                <a:extLst>
                  <a:ext uri="{FF2B5EF4-FFF2-40B4-BE49-F238E27FC236}">
                    <a16:creationId xmlns:a16="http://schemas.microsoft.com/office/drawing/2014/main" id="{9DA962EA-AC38-0769-6C8D-81BED3E32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753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387.0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6" name="Rectangle 284">
                <a:extLst>
                  <a:ext uri="{FF2B5EF4-FFF2-40B4-BE49-F238E27FC236}">
                    <a16:creationId xmlns:a16="http://schemas.microsoft.com/office/drawing/2014/main" id="{ABB207CB-9F66-0991-6811-D17F569A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753"/>
                <a:ext cx="6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384.2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285">
                <a:extLst>
                  <a:ext uri="{FF2B5EF4-FFF2-40B4-BE49-F238E27FC236}">
                    <a16:creationId xmlns:a16="http://schemas.microsoft.com/office/drawing/2014/main" id="{192E9DF1-7F0F-DF7E-7710-47FAD8997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2753"/>
                <a:ext cx="6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(2.8)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286">
                <a:extLst>
                  <a:ext uri="{FF2B5EF4-FFF2-40B4-BE49-F238E27FC236}">
                    <a16:creationId xmlns:a16="http://schemas.microsoft.com/office/drawing/2014/main" id="{66E5621B-EB39-E950-5C03-1209794EC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2753"/>
                <a:ext cx="2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-0.7%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287">
                <a:extLst>
                  <a:ext uri="{FF2B5EF4-FFF2-40B4-BE49-F238E27FC236}">
                    <a16:creationId xmlns:a16="http://schemas.microsoft.com/office/drawing/2014/main" id="{5391A6EB-4868-8DA9-71ED-70B2BF90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2902"/>
                <a:ext cx="60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Total Expense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288">
                <a:extLst>
                  <a:ext uri="{FF2B5EF4-FFF2-40B4-BE49-F238E27FC236}">
                    <a16:creationId xmlns:a16="http://schemas.microsoft.com/office/drawing/2014/main" id="{F0D95716-3A8B-8845-3E13-FD1317854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902"/>
                <a:ext cx="3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1,683.3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Rectangle 289">
                <a:extLst>
                  <a:ext uri="{FF2B5EF4-FFF2-40B4-BE49-F238E27FC236}">
                    <a16:creationId xmlns:a16="http://schemas.microsoft.com/office/drawing/2014/main" id="{550A1F44-7D8E-10EE-54DB-CAFBC1BB1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2902"/>
                <a:ext cx="2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290">
                <a:extLst>
                  <a:ext uri="{FF2B5EF4-FFF2-40B4-BE49-F238E27FC236}">
                    <a16:creationId xmlns:a16="http://schemas.microsoft.com/office/drawing/2014/main" id="{2587A1A9-37A0-5D64-89E0-DEA18389F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" y="2902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291">
                <a:extLst>
                  <a:ext uri="{FF2B5EF4-FFF2-40B4-BE49-F238E27FC236}">
                    <a16:creationId xmlns:a16="http://schemas.microsoft.com/office/drawing/2014/main" id="{FDEF479A-3E19-C4AE-DE45-2A52F07A3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902"/>
                <a:ext cx="34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1,708.7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292">
                <a:extLst>
                  <a:ext uri="{FF2B5EF4-FFF2-40B4-BE49-F238E27FC236}">
                    <a16:creationId xmlns:a16="http://schemas.microsoft.com/office/drawing/2014/main" id="{B8C9CCB8-50F7-F68B-23C3-9AB157436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" y="2902"/>
                <a:ext cx="2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Rectangle 293">
                <a:extLst>
                  <a:ext uri="{FF2B5EF4-FFF2-40B4-BE49-F238E27FC236}">
                    <a16:creationId xmlns:a16="http://schemas.microsoft.com/office/drawing/2014/main" id="{7A92B9C9-CDAB-15BE-824A-5BC2D9F6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" y="2902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294">
                <a:extLst>
                  <a:ext uri="{FF2B5EF4-FFF2-40B4-BE49-F238E27FC236}">
                    <a16:creationId xmlns:a16="http://schemas.microsoft.com/office/drawing/2014/main" id="{33FC448D-22B2-9EC9-133B-866E62FD0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902"/>
                <a:ext cx="2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25.4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295">
                <a:extLst>
                  <a:ext uri="{FF2B5EF4-FFF2-40B4-BE49-F238E27FC236}">
                    <a16:creationId xmlns:a16="http://schemas.microsoft.com/office/drawing/2014/main" id="{98C00FB1-CE0A-74DB-BF2C-3A223C80C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2902"/>
                <a:ext cx="40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296">
                <a:extLst>
                  <a:ext uri="{FF2B5EF4-FFF2-40B4-BE49-F238E27FC236}">
                    <a16:creationId xmlns:a16="http://schemas.microsoft.com/office/drawing/2014/main" id="{0A4BAADC-7D1F-E2BE-AAA0-E55E72A15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9" y="2902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Rectangle 297">
                <a:extLst>
                  <a:ext uri="{FF2B5EF4-FFF2-40B4-BE49-F238E27FC236}">
                    <a16:creationId xmlns:a16="http://schemas.microsoft.com/office/drawing/2014/main" id="{98F76341-C9A6-5A16-3085-0AAD63054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2902"/>
                <a:ext cx="2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298">
                <a:extLst>
                  <a:ext uri="{FF2B5EF4-FFF2-40B4-BE49-F238E27FC236}">
                    <a16:creationId xmlns:a16="http://schemas.microsoft.com/office/drawing/2014/main" id="{71E9BB7E-C3B6-7462-72BB-9D5104B1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3186"/>
                <a:ext cx="78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Net Income/(Loss)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299">
                <a:extLst>
                  <a:ext uri="{FF2B5EF4-FFF2-40B4-BE49-F238E27FC236}">
                    <a16:creationId xmlns:a16="http://schemas.microsoft.com/office/drawing/2014/main" id="{3F270D7F-FE1E-A037-9857-E6912E8C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" y="3186"/>
                <a:ext cx="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300">
                <a:extLst>
                  <a:ext uri="{FF2B5EF4-FFF2-40B4-BE49-F238E27FC236}">
                    <a16:creationId xmlns:a16="http://schemas.microsoft.com/office/drawing/2014/main" id="{83DDBD25-93C8-35A0-4C39-472A90D86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3186"/>
                <a:ext cx="4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301">
                <a:extLst>
                  <a:ext uri="{FF2B5EF4-FFF2-40B4-BE49-F238E27FC236}">
                    <a16:creationId xmlns:a16="http://schemas.microsoft.com/office/drawing/2014/main" id="{929791AC-3121-CA79-B9F2-FB2CB4ECC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" y="3186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302">
                <a:extLst>
                  <a:ext uri="{FF2B5EF4-FFF2-40B4-BE49-F238E27FC236}">
                    <a16:creationId xmlns:a16="http://schemas.microsoft.com/office/drawing/2014/main" id="{D6AC3074-EDB2-6293-2057-50B5C48F7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3186"/>
                <a:ext cx="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303">
                <a:extLst>
                  <a:ext uri="{FF2B5EF4-FFF2-40B4-BE49-F238E27FC236}">
                    <a16:creationId xmlns:a16="http://schemas.microsoft.com/office/drawing/2014/main" id="{A99E89C1-5A4A-3A7C-E0B0-11DAD7C5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" y="3186"/>
                <a:ext cx="4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304">
                <a:extLst>
                  <a:ext uri="{FF2B5EF4-FFF2-40B4-BE49-F238E27FC236}">
                    <a16:creationId xmlns:a16="http://schemas.microsoft.com/office/drawing/2014/main" id="{2DBC473D-3704-DA7A-F5A6-4170E19C4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3186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305">
                <a:extLst>
                  <a:ext uri="{FF2B5EF4-FFF2-40B4-BE49-F238E27FC236}">
                    <a16:creationId xmlns:a16="http://schemas.microsoft.com/office/drawing/2014/main" id="{6D85B408-5299-D42A-7884-1E52C7A4F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3186"/>
                <a:ext cx="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306">
                <a:extLst>
                  <a:ext uri="{FF2B5EF4-FFF2-40B4-BE49-F238E27FC236}">
                    <a16:creationId xmlns:a16="http://schemas.microsoft.com/office/drawing/2014/main" id="{D882AEF2-F00F-8E85-C69A-CCD3D3249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3186"/>
                <a:ext cx="4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$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307">
                <a:extLst>
                  <a:ext uri="{FF2B5EF4-FFF2-40B4-BE49-F238E27FC236}">
                    <a16:creationId xmlns:a16="http://schemas.microsoft.com/office/drawing/2014/main" id="{7C5CF2B7-6B33-A755-D695-C4416C31B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" y="3186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308">
                <a:extLst>
                  <a:ext uri="{FF2B5EF4-FFF2-40B4-BE49-F238E27FC236}">
                    <a16:creationId xmlns:a16="http://schemas.microsoft.com/office/drawing/2014/main" id="{9393F9F3-060A-8601-A9C5-072DA97D9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3359"/>
                <a:ext cx="16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(1) Includes Operating and Research funds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309">
                <a:extLst>
                  <a:ext uri="{FF2B5EF4-FFF2-40B4-BE49-F238E27FC236}">
                    <a16:creationId xmlns:a16="http://schemas.microsoft.com/office/drawing/2014/main" id="{2AA4A612-04A8-2B87-F028-6E8626002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3475"/>
                <a:ext cx="99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(2) Includes financial aid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310">
                <a:extLst>
                  <a:ext uri="{FF2B5EF4-FFF2-40B4-BE49-F238E27FC236}">
                    <a16:creationId xmlns:a16="http://schemas.microsoft.com/office/drawing/2014/main" id="{F86F2F13-B524-EFB6-A6A6-AC8A4E480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3598"/>
                <a:ext cx="282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(3) Includes Foundation, investments, gifts and self-supporting revenue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311">
                <a:extLst>
                  <a:ext uri="{FF2B5EF4-FFF2-40B4-BE49-F238E27FC236}">
                    <a16:creationId xmlns:a16="http://schemas.microsoft.com/office/drawing/2014/main" id="{9E25301D-7DC0-8514-7E90-996E84066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3715"/>
                <a:ext cx="352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(4) Includes equipment, utilities and transfers/debt service and other operating expenses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312">
                <a:extLst>
                  <a:ext uri="{FF2B5EF4-FFF2-40B4-BE49-F238E27FC236}">
                    <a16:creationId xmlns:a16="http://schemas.microsoft.com/office/drawing/2014/main" id="{FFDB9A0A-D6FC-3124-1CE0-EEDF8CDFA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228"/>
                <a:ext cx="291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The FY23 budget includes continued cost savings initiatives as well as the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313">
                <a:extLst>
                  <a:ext uri="{FF2B5EF4-FFF2-40B4-BE49-F238E27FC236}">
                    <a16:creationId xmlns:a16="http://schemas.microsoft.com/office/drawing/2014/main" id="{593D9AA1-2223-8976-A7EE-E4F7F1959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344"/>
                <a:ext cx="120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following changes from FY22: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314">
                <a:extLst>
                  <a:ext uri="{FF2B5EF4-FFF2-40B4-BE49-F238E27FC236}">
                    <a16:creationId xmlns:a16="http://schemas.microsoft.com/office/drawing/2014/main" id="{53B09369-9FF2-D815-ADDB-1BC8C7606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460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315">
                <a:extLst>
                  <a:ext uri="{FF2B5EF4-FFF2-40B4-BE49-F238E27FC236}">
                    <a16:creationId xmlns:a16="http://schemas.microsoft.com/office/drawing/2014/main" id="{032E1AB5-CCF2-D3B6-E294-C8A3F74FE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1460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316">
                <a:extLst>
                  <a:ext uri="{FF2B5EF4-FFF2-40B4-BE49-F238E27FC236}">
                    <a16:creationId xmlns:a16="http://schemas.microsoft.com/office/drawing/2014/main" id="{70824CC8-B0E3-CA28-1436-E4A556A68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1460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317">
                <a:extLst>
                  <a:ext uri="{FF2B5EF4-FFF2-40B4-BE49-F238E27FC236}">
                    <a16:creationId xmlns:a16="http://schemas.microsoft.com/office/drawing/2014/main" id="{6ACF691B-C9E9-EB9D-0BCA-E666103B1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1460"/>
                <a:ext cx="8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State Appropriations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318">
                <a:extLst>
                  <a:ext uri="{FF2B5EF4-FFF2-40B4-BE49-F238E27FC236}">
                    <a16:creationId xmlns:a16="http://schemas.microsoft.com/office/drawing/2014/main" id="{E3CCB9C2-3EF5-E281-1053-F7E05DCC8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1460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319">
                <a:extLst>
                  <a:ext uri="{FF2B5EF4-FFF2-40B4-BE49-F238E27FC236}">
                    <a16:creationId xmlns:a16="http://schemas.microsoft.com/office/drawing/2014/main" id="{EF028FBE-95D6-B0B2-86B8-695BFD83E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1460"/>
                <a:ext cx="9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Received additional one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320">
                <a:extLst>
                  <a:ext uri="{FF2B5EF4-FFF2-40B4-BE49-F238E27FC236}">
                    <a16:creationId xmlns:a16="http://schemas.microsoft.com/office/drawing/2014/main" id="{06B72DA3-6F27-EC03-17D5-4201D07C8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" y="1460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321">
                <a:extLst>
                  <a:ext uri="{FF2B5EF4-FFF2-40B4-BE49-F238E27FC236}">
                    <a16:creationId xmlns:a16="http://schemas.microsoft.com/office/drawing/2014/main" id="{D9CA9C52-3240-AA32-807D-8130180F3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" y="1460"/>
                <a:ext cx="80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time support for 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322">
                <a:extLst>
                  <a:ext uri="{FF2B5EF4-FFF2-40B4-BE49-F238E27FC236}">
                    <a16:creationId xmlns:a16="http://schemas.microsoft.com/office/drawing/2014/main" id="{B0B32FAB-2C35-15EE-74FF-0CAA024F5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1" y="1460"/>
                <a:ext cx="1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Rectangle 323">
                <a:extLst>
                  <a:ext uri="{FF2B5EF4-FFF2-40B4-BE49-F238E27FC236}">
                    <a16:creationId xmlns:a16="http://schemas.microsoft.com/office/drawing/2014/main" id="{CA669018-CC0B-D3C7-4B44-E47716375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" y="1460"/>
                <a:ext cx="3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CBI for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324">
                <a:extLst>
                  <a:ext uri="{FF2B5EF4-FFF2-40B4-BE49-F238E27FC236}">
                    <a16:creationId xmlns:a16="http://schemas.microsoft.com/office/drawing/2014/main" id="{FFF0CA64-B981-F2C7-2F8B-F44793ECC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577"/>
                <a:ext cx="3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block grant employees, but non-block grant CBI support ($33.2M) was provided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325">
                <a:extLst>
                  <a:ext uri="{FF2B5EF4-FFF2-40B4-BE49-F238E27FC236}">
                    <a16:creationId xmlns:a16="http://schemas.microsoft.com/office/drawing/2014/main" id="{74D67D30-92A8-E74E-29A1-3FDB4EB9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693"/>
                <a:ext cx="29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from federal funds classified in the Grants &amp; Contracts line instead of State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326">
                <a:extLst>
                  <a:ext uri="{FF2B5EF4-FFF2-40B4-BE49-F238E27FC236}">
                    <a16:creationId xmlns:a16="http://schemas.microsoft.com/office/drawing/2014/main" id="{EBE5C54E-BAFF-3004-40B4-22695A87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809"/>
                <a:ext cx="59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Appropriation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327">
                <a:extLst>
                  <a:ext uri="{FF2B5EF4-FFF2-40B4-BE49-F238E27FC236}">
                    <a16:creationId xmlns:a16="http://schemas.microsoft.com/office/drawing/2014/main" id="{A8D58597-97DF-C818-7DC7-2E414F644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925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328">
                <a:extLst>
                  <a:ext uri="{FF2B5EF4-FFF2-40B4-BE49-F238E27FC236}">
                    <a16:creationId xmlns:a16="http://schemas.microsoft.com/office/drawing/2014/main" id="{47F80B30-4FC9-5423-7F60-0216FE47D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1925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329">
                <a:extLst>
                  <a:ext uri="{FF2B5EF4-FFF2-40B4-BE49-F238E27FC236}">
                    <a16:creationId xmlns:a16="http://schemas.microsoft.com/office/drawing/2014/main" id="{1CC25171-F60A-5E58-4C0B-586859793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1925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330">
                <a:extLst>
                  <a:ext uri="{FF2B5EF4-FFF2-40B4-BE49-F238E27FC236}">
                    <a16:creationId xmlns:a16="http://schemas.microsoft.com/office/drawing/2014/main" id="{63FC86FB-3034-1BCF-3F74-D58D94FFC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1925"/>
                <a:ext cx="34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Tuition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331">
                <a:extLst>
                  <a:ext uri="{FF2B5EF4-FFF2-40B4-BE49-F238E27FC236}">
                    <a16:creationId xmlns:a16="http://schemas.microsoft.com/office/drawing/2014/main" id="{0CAE3848-A30D-5B79-B25D-2E57BA630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" y="1925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332">
                <a:extLst>
                  <a:ext uri="{FF2B5EF4-FFF2-40B4-BE49-F238E27FC236}">
                    <a16:creationId xmlns:a16="http://schemas.microsoft.com/office/drawing/2014/main" id="{B5DBDF41-8E12-1F13-870D-C31374E3A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1" y="1925"/>
                <a:ext cx="136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Reflects increases in rate and first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5" name="Rectangle 333">
                <a:extLst>
                  <a:ext uri="{FF2B5EF4-FFF2-40B4-BE49-F238E27FC236}">
                    <a16:creationId xmlns:a16="http://schemas.microsoft.com/office/drawing/2014/main" id="{F2D2BF45-02AE-3704-DF82-2AABB662E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" y="1925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334">
                <a:extLst>
                  <a:ext uri="{FF2B5EF4-FFF2-40B4-BE49-F238E27FC236}">
                    <a16:creationId xmlns:a16="http://schemas.microsoft.com/office/drawing/2014/main" id="{A998A1A8-987F-B597-C41F-40CD127CC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" y="1925"/>
                <a:ext cx="127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year enrollment as well as East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335">
                <a:extLst>
                  <a:ext uri="{FF2B5EF4-FFF2-40B4-BE49-F238E27FC236}">
                    <a16:creationId xmlns:a16="http://schemas.microsoft.com/office/drawing/2014/main" id="{8C0EBECB-0BD4-AFA8-B998-F7A75D1C2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042"/>
                <a:ext cx="305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China Normal University students returning to Storrs campus (offset in other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336">
                <a:extLst>
                  <a:ext uri="{FF2B5EF4-FFF2-40B4-BE49-F238E27FC236}">
                    <a16:creationId xmlns:a16="http://schemas.microsoft.com/office/drawing/2014/main" id="{C6762177-381F-EC13-518B-4C5A17401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158"/>
                <a:ext cx="3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income)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337">
                <a:extLst>
                  <a:ext uri="{FF2B5EF4-FFF2-40B4-BE49-F238E27FC236}">
                    <a16:creationId xmlns:a16="http://schemas.microsoft.com/office/drawing/2014/main" id="{9E2FF1DA-7D8D-904F-2FC9-AA50F5D18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274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338">
                <a:extLst>
                  <a:ext uri="{FF2B5EF4-FFF2-40B4-BE49-F238E27FC236}">
                    <a16:creationId xmlns:a16="http://schemas.microsoft.com/office/drawing/2014/main" id="{680B0503-9F8E-B87F-3CD8-A92C9CF1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2274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339">
                <a:extLst>
                  <a:ext uri="{FF2B5EF4-FFF2-40B4-BE49-F238E27FC236}">
                    <a16:creationId xmlns:a16="http://schemas.microsoft.com/office/drawing/2014/main" id="{43F1FAEE-078A-8A8D-DA2B-91197E238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274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340">
                <a:extLst>
                  <a:ext uri="{FF2B5EF4-FFF2-40B4-BE49-F238E27FC236}">
                    <a16:creationId xmlns:a16="http://schemas.microsoft.com/office/drawing/2014/main" id="{5F3BFB92-1ABC-DAA8-DA3D-74C641158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2274"/>
                <a:ext cx="32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Course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341">
                <a:extLst>
                  <a:ext uri="{FF2B5EF4-FFF2-40B4-BE49-F238E27FC236}">
                    <a16:creationId xmlns:a16="http://schemas.microsoft.com/office/drawing/2014/main" id="{722BD211-D373-550B-2B75-30F259E1D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4" y="2274"/>
                <a:ext cx="8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/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342">
                <a:extLst>
                  <a:ext uri="{FF2B5EF4-FFF2-40B4-BE49-F238E27FC236}">
                    <a16:creationId xmlns:a16="http://schemas.microsoft.com/office/drawing/2014/main" id="{0EFBB637-162A-AAF4-5DCA-D7B8D2C0C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274"/>
                <a:ext cx="70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Mandatory Fees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Rectangle 343">
                <a:extLst>
                  <a:ext uri="{FF2B5EF4-FFF2-40B4-BE49-F238E27FC236}">
                    <a16:creationId xmlns:a16="http://schemas.microsoft.com/office/drawing/2014/main" id="{1690A013-9F53-802D-05D8-60FBEE758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9" y="2274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6" name="Rectangle 344">
                <a:extLst>
                  <a:ext uri="{FF2B5EF4-FFF2-40B4-BE49-F238E27FC236}">
                    <a16:creationId xmlns:a16="http://schemas.microsoft.com/office/drawing/2014/main" id="{85B0A5C9-1D22-8D8E-5573-425275630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2274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7" name="Rectangle 345">
                <a:extLst>
                  <a:ext uri="{FF2B5EF4-FFF2-40B4-BE49-F238E27FC236}">
                    <a16:creationId xmlns:a16="http://schemas.microsoft.com/office/drawing/2014/main" id="{B4FE8AD2-C9E4-36CD-9B07-138C26F62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" y="2274"/>
                <a:ext cx="1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8" name="Rectangle 346">
                <a:extLst>
                  <a:ext uri="{FF2B5EF4-FFF2-40B4-BE49-F238E27FC236}">
                    <a16:creationId xmlns:a16="http://schemas.microsoft.com/office/drawing/2014/main" id="{9B3150C3-3D55-D0CE-6D5A-90A432ADD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8" y="2274"/>
                <a:ext cx="16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includes some professional program rate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Rectangle 347">
                <a:extLst>
                  <a:ext uri="{FF2B5EF4-FFF2-40B4-BE49-F238E27FC236}">
                    <a16:creationId xmlns:a16="http://schemas.microsoft.com/office/drawing/2014/main" id="{8FDAADEC-DF1F-3D6C-2659-9FC324908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390"/>
                <a:ext cx="26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increases and increases in GUF, SHaW, IMF, Tech, and Transit fees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0" name="Rectangle 348">
                <a:extLst>
                  <a:ext uri="{FF2B5EF4-FFF2-40B4-BE49-F238E27FC236}">
                    <a16:creationId xmlns:a16="http://schemas.microsoft.com/office/drawing/2014/main" id="{707F48B5-BBA0-7E9B-541C-86B8A443A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507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1" name="Rectangle 349">
                <a:extLst>
                  <a:ext uri="{FF2B5EF4-FFF2-40B4-BE49-F238E27FC236}">
                    <a16:creationId xmlns:a16="http://schemas.microsoft.com/office/drawing/2014/main" id="{A7D99B04-3B0F-60A4-76CE-49F4ADA90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2507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2" name="Rectangle 350">
                <a:extLst>
                  <a:ext uri="{FF2B5EF4-FFF2-40B4-BE49-F238E27FC236}">
                    <a16:creationId xmlns:a16="http://schemas.microsoft.com/office/drawing/2014/main" id="{E25B4E21-7CA1-F026-913F-0DDDA1A41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507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Rectangle 351">
                <a:extLst>
                  <a:ext uri="{FF2B5EF4-FFF2-40B4-BE49-F238E27FC236}">
                    <a16:creationId xmlns:a16="http://schemas.microsoft.com/office/drawing/2014/main" id="{071822AF-5D4A-03EF-9853-70DE7E135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2507"/>
                <a:ext cx="33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Grants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Rectangle 352">
                <a:extLst>
                  <a:ext uri="{FF2B5EF4-FFF2-40B4-BE49-F238E27FC236}">
                    <a16:creationId xmlns:a16="http://schemas.microsoft.com/office/drawing/2014/main" id="{347DEB65-DD1E-2B91-E361-951B6AC0C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3" y="2507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&amp;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5" name="Rectangle 353">
                <a:extLst>
                  <a:ext uri="{FF2B5EF4-FFF2-40B4-BE49-F238E27FC236}">
                    <a16:creationId xmlns:a16="http://schemas.microsoft.com/office/drawing/2014/main" id="{7BAE8EE5-BEF3-9DB2-25C9-13FE7098B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2507"/>
                <a:ext cx="44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Contracts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Rectangle 354">
                <a:extLst>
                  <a:ext uri="{FF2B5EF4-FFF2-40B4-BE49-F238E27FC236}">
                    <a16:creationId xmlns:a16="http://schemas.microsoft.com/office/drawing/2014/main" id="{2EBC4A0A-9F6B-CEB1-1EFE-CEA4B9CE7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507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355">
                <a:extLst>
                  <a:ext uri="{FF2B5EF4-FFF2-40B4-BE49-F238E27FC236}">
                    <a16:creationId xmlns:a16="http://schemas.microsoft.com/office/drawing/2014/main" id="{AAA38810-9974-59FC-8C07-CE082B4D1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2507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356">
                <a:extLst>
                  <a:ext uri="{FF2B5EF4-FFF2-40B4-BE49-F238E27FC236}">
                    <a16:creationId xmlns:a16="http://schemas.microsoft.com/office/drawing/2014/main" id="{09D29403-D7CC-91B4-09BA-D8A4E9E05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" y="2507"/>
                <a:ext cx="1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357">
                <a:extLst>
                  <a:ext uri="{FF2B5EF4-FFF2-40B4-BE49-F238E27FC236}">
                    <a16:creationId xmlns:a16="http://schemas.microsoft.com/office/drawing/2014/main" id="{CB6EDCFB-A4BE-B37E-168F-22172D22F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3" y="2507"/>
                <a:ext cx="55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included one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358">
                <a:extLst>
                  <a:ext uri="{FF2B5EF4-FFF2-40B4-BE49-F238E27FC236}">
                    <a16:creationId xmlns:a16="http://schemas.microsoft.com/office/drawing/2014/main" id="{D1164DC5-45F5-4A3E-8A00-DE35CB339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" y="2507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359">
                <a:extLst>
                  <a:ext uri="{FF2B5EF4-FFF2-40B4-BE49-F238E27FC236}">
                    <a16:creationId xmlns:a16="http://schemas.microsoft.com/office/drawing/2014/main" id="{89C3244A-3729-AEF8-A847-625F13CFE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" y="2507"/>
                <a:ext cx="13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time federal funds removed in 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360">
                <a:extLst>
                  <a:ext uri="{FF2B5EF4-FFF2-40B4-BE49-F238E27FC236}">
                    <a16:creationId xmlns:a16="http://schemas.microsoft.com/office/drawing/2014/main" id="{8EDF29BD-4B5E-DA38-E450-D5913F2FE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8" y="2507"/>
                <a:ext cx="1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361">
                <a:extLst>
                  <a:ext uri="{FF2B5EF4-FFF2-40B4-BE49-F238E27FC236}">
                    <a16:creationId xmlns:a16="http://schemas.microsoft.com/office/drawing/2014/main" id="{8B4898A2-ADA1-6D61-4017-85C826E4F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623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362">
                <a:extLst>
                  <a:ext uri="{FF2B5EF4-FFF2-40B4-BE49-F238E27FC236}">
                    <a16:creationId xmlns:a16="http://schemas.microsoft.com/office/drawing/2014/main" id="{E49ED64D-B91C-CB05-5DAD-314C1576C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2623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363">
                <a:extLst>
                  <a:ext uri="{FF2B5EF4-FFF2-40B4-BE49-F238E27FC236}">
                    <a16:creationId xmlns:a16="http://schemas.microsoft.com/office/drawing/2014/main" id="{9E35F9E0-B42A-8D8E-A538-74A652CE3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623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Rectangle 364">
                <a:extLst>
                  <a:ext uri="{FF2B5EF4-FFF2-40B4-BE49-F238E27FC236}">
                    <a16:creationId xmlns:a16="http://schemas.microsoft.com/office/drawing/2014/main" id="{A4846339-66D8-E911-676E-4D1E02B33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2623"/>
                <a:ext cx="76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Auxiliary Revenue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365">
                <a:extLst>
                  <a:ext uri="{FF2B5EF4-FFF2-40B4-BE49-F238E27FC236}">
                    <a16:creationId xmlns:a16="http://schemas.microsoft.com/office/drawing/2014/main" id="{F341A91F-D6E1-2E73-3C1F-AE64F7D87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2" y="2623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366">
                <a:extLst>
                  <a:ext uri="{FF2B5EF4-FFF2-40B4-BE49-F238E27FC236}">
                    <a16:creationId xmlns:a16="http://schemas.microsoft.com/office/drawing/2014/main" id="{3C66104F-41E9-6360-FF88-ACDBB2065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" y="2623"/>
                <a:ext cx="96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Reflects increases in 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367">
                <a:extLst>
                  <a:ext uri="{FF2B5EF4-FFF2-40B4-BE49-F238E27FC236}">
                    <a16:creationId xmlns:a16="http://schemas.microsoft.com/office/drawing/2014/main" id="{14A23F5F-6500-C3DB-CFC7-503CE7CCB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7" y="2623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368">
                <a:extLst>
                  <a:ext uri="{FF2B5EF4-FFF2-40B4-BE49-F238E27FC236}">
                    <a16:creationId xmlns:a16="http://schemas.microsoft.com/office/drawing/2014/main" id="{7222DE9D-0415-1AD6-C521-E41BACABD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4" y="2623"/>
                <a:ext cx="105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campus housing and rate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369">
                <a:extLst>
                  <a:ext uri="{FF2B5EF4-FFF2-40B4-BE49-F238E27FC236}">
                    <a16:creationId xmlns:a16="http://schemas.microsoft.com/office/drawing/2014/main" id="{65404028-CD6B-C613-2534-5FBA95AD6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39"/>
                <a:ext cx="14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increases in room and board in FY23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370">
                <a:extLst>
                  <a:ext uri="{FF2B5EF4-FFF2-40B4-BE49-F238E27FC236}">
                    <a16:creationId xmlns:a16="http://schemas.microsoft.com/office/drawing/2014/main" id="{3B87D858-0A00-DEF8-18B4-53688F063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856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371">
                <a:extLst>
                  <a:ext uri="{FF2B5EF4-FFF2-40B4-BE49-F238E27FC236}">
                    <a16:creationId xmlns:a16="http://schemas.microsoft.com/office/drawing/2014/main" id="{6BB3E479-13F3-61FF-509B-075E78B85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2856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372">
                <a:extLst>
                  <a:ext uri="{FF2B5EF4-FFF2-40B4-BE49-F238E27FC236}">
                    <a16:creationId xmlns:a16="http://schemas.microsoft.com/office/drawing/2014/main" id="{B234FA1C-C52D-9828-49D8-6832C29E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2856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373">
                <a:extLst>
                  <a:ext uri="{FF2B5EF4-FFF2-40B4-BE49-F238E27FC236}">
                    <a16:creationId xmlns:a16="http://schemas.microsoft.com/office/drawing/2014/main" id="{4664CAFD-D910-549F-F73B-B6D709A8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2856"/>
                <a:ext cx="6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Revenue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Rectangle 374">
                <a:extLst>
                  <a:ext uri="{FF2B5EF4-FFF2-40B4-BE49-F238E27FC236}">
                    <a16:creationId xmlns:a16="http://schemas.microsoft.com/office/drawing/2014/main" id="{80E1188B-DA23-2575-61D3-BEFA366A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0" y="2856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375">
                <a:extLst>
                  <a:ext uri="{FF2B5EF4-FFF2-40B4-BE49-F238E27FC236}">
                    <a16:creationId xmlns:a16="http://schemas.microsoft.com/office/drawing/2014/main" id="{993F7CC4-B6EE-F642-6549-600F7FD9F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2856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376">
                <a:extLst>
                  <a:ext uri="{FF2B5EF4-FFF2-40B4-BE49-F238E27FC236}">
                    <a16:creationId xmlns:a16="http://schemas.microsoft.com/office/drawing/2014/main" id="{53AC8CD1-F646-B06C-8B9C-9A6D665F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2856"/>
                <a:ext cx="1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377">
                <a:extLst>
                  <a:ext uri="{FF2B5EF4-FFF2-40B4-BE49-F238E27FC236}">
                    <a16:creationId xmlns:a16="http://schemas.microsoft.com/office/drawing/2014/main" id="{50A23EA8-8CF4-0BB1-4054-F977E573E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856"/>
                <a:ext cx="187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includes revenues from international students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378">
                <a:extLst>
                  <a:ext uri="{FF2B5EF4-FFF2-40B4-BE49-F238E27FC236}">
                    <a16:creationId xmlns:a16="http://schemas.microsoft.com/office/drawing/2014/main" id="{CFD0B3EA-8AD4-C8F9-CE84-8F6F8F38C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972"/>
                <a:ext cx="289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studying at East China Normal University, moved to tuition based in FY23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379">
                <a:extLst>
                  <a:ext uri="{FF2B5EF4-FFF2-40B4-BE49-F238E27FC236}">
                    <a16:creationId xmlns:a16="http://schemas.microsoft.com/office/drawing/2014/main" id="{D0A30B2C-FAFA-463D-EBE1-AE18408E6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3088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380">
                <a:extLst>
                  <a:ext uri="{FF2B5EF4-FFF2-40B4-BE49-F238E27FC236}">
                    <a16:creationId xmlns:a16="http://schemas.microsoft.com/office/drawing/2014/main" id="{ED28DA00-AEB7-30C1-E4B5-FA1C25017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088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381">
                <a:extLst>
                  <a:ext uri="{FF2B5EF4-FFF2-40B4-BE49-F238E27FC236}">
                    <a16:creationId xmlns:a16="http://schemas.microsoft.com/office/drawing/2014/main" id="{594280C7-7303-8813-5049-8FB84A01C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3088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382">
                <a:extLst>
                  <a:ext uri="{FF2B5EF4-FFF2-40B4-BE49-F238E27FC236}">
                    <a16:creationId xmlns:a16="http://schemas.microsoft.com/office/drawing/2014/main" id="{11E0B9BD-EE7E-3259-99B3-7B0D41BF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088"/>
                <a:ext cx="34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Salaries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383">
                <a:extLst>
                  <a:ext uri="{FF2B5EF4-FFF2-40B4-BE49-F238E27FC236}">
                    <a16:creationId xmlns:a16="http://schemas.microsoft.com/office/drawing/2014/main" id="{B81856F4-2A0E-F2E4-1A5F-4285ED087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088"/>
                <a:ext cx="8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/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Rectangle 384">
                <a:extLst>
                  <a:ext uri="{FF2B5EF4-FFF2-40B4-BE49-F238E27FC236}">
                    <a16:creationId xmlns:a16="http://schemas.microsoft.com/office/drawing/2014/main" id="{C2885904-51FA-2213-579A-A9152FBCB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4" y="3088"/>
                <a:ext cx="39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Benefits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385">
                <a:extLst>
                  <a:ext uri="{FF2B5EF4-FFF2-40B4-BE49-F238E27FC236}">
                    <a16:creationId xmlns:a16="http://schemas.microsoft.com/office/drawing/2014/main" id="{B94679EB-36E7-2632-B722-F679E9B98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" y="3088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Rectangle 386">
                <a:extLst>
                  <a:ext uri="{FF2B5EF4-FFF2-40B4-BE49-F238E27FC236}">
                    <a16:creationId xmlns:a16="http://schemas.microsoft.com/office/drawing/2014/main" id="{B4B6F2B4-0E05-A0DB-6780-60C1A4B80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7" y="3088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387">
                <a:extLst>
                  <a:ext uri="{FF2B5EF4-FFF2-40B4-BE49-F238E27FC236}">
                    <a16:creationId xmlns:a16="http://schemas.microsoft.com/office/drawing/2014/main" id="{EF080942-E33C-7658-2F3F-7DCCE3632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2" y="3088"/>
                <a:ext cx="1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388">
                <a:extLst>
                  <a:ext uri="{FF2B5EF4-FFF2-40B4-BE49-F238E27FC236}">
                    <a16:creationId xmlns:a16="http://schemas.microsoft.com/office/drawing/2014/main" id="{5F95B62F-80D8-7F17-2DF5-50AA9C5F2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2" y="3088"/>
                <a:ext cx="46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includes a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389">
                <a:extLst>
                  <a:ext uri="{FF2B5EF4-FFF2-40B4-BE49-F238E27FC236}">
                    <a16:creationId xmlns:a16="http://schemas.microsoft.com/office/drawing/2014/main" id="{69A279C8-A01C-C24B-72CB-2789D3A7B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5" y="3088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390">
                <a:extLst>
                  <a:ext uri="{FF2B5EF4-FFF2-40B4-BE49-F238E27FC236}">
                    <a16:creationId xmlns:a16="http://schemas.microsoft.com/office/drawing/2014/main" id="{FD9ED22C-39C1-1358-6EEB-9B34BCBDA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0" y="3088"/>
                <a:ext cx="7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Rectangle 391">
                <a:extLst>
                  <a:ext uri="{FF2B5EF4-FFF2-40B4-BE49-F238E27FC236}">
                    <a16:creationId xmlns:a16="http://schemas.microsoft.com/office/drawing/2014/main" id="{B14BEFC1-E218-653C-57E4-755D7625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2" y="3088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392">
                <a:extLst>
                  <a:ext uri="{FF2B5EF4-FFF2-40B4-BE49-F238E27FC236}">
                    <a16:creationId xmlns:a16="http://schemas.microsoft.com/office/drawing/2014/main" id="{35B14843-BAA7-850E-389B-14B46422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7" y="3088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393">
                <a:extLst>
                  <a:ext uri="{FF2B5EF4-FFF2-40B4-BE49-F238E27FC236}">
                    <a16:creationId xmlns:a16="http://schemas.microsoft.com/office/drawing/2014/main" id="{213E30F7-BE05-FCFB-9587-EF1267E72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" y="3088"/>
                <a:ext cx="14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SEBAC CBI plus lump sum payments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6" name="Rectangle 394">
                <a:extLst>
                  <a:ext uri="{FF2B5EF4-FFF2-40B4-BE49-F238E27FC236}">
                    <a16:creationId xmlns:a16="http://schemas.microsoft.com/office/drawing/2014/main" id="{A30DFD2C-3058-1472-9FAA-CD31D66C5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2" y="308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,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Rectangle 395">
                <a:extLst>
                  <a:ext uri="{FF2B5EF4-FFF2-40B4-BE49-F238E27FC236}">
                    <a16:creationId xmlns:a16="http://schemas.microsoft.com/office/drawing/2014/main" id="{D70F2418-7001-3E60-81B4-7C0230690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3204"/>
                <a:ext cx="157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increased fringe rate, and faculty hiring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396">
                <a:extLst>
                  <a:ext uri="{FF2B5EF4-FFF2-40B4-BE49-F238E27FC236}">
                    <a16:creationId xmlns:a16="http://schemas.microsoft.com/office/drawing/2014/main" id="{81B2CE3A-76D7-DE36-2AC9-2D92BAFA8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3321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397">
                <a:extLst>
                  <a:ext uri="{FF2B5EF4-FFF2-40B4-BE49-F238E27FC236}">
                    <a16:creationId xmlns:a16="http://schemas.microsoft.com/office/drawing/2014/main" id="{B899A4A6-83E9-5903-D058-B6FD8D7FD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321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398">
                <a:extLst>
                  <a:ext uri="{FF2B5EF4-FFF2-40B4-BE49-F238E27FC236}">
                    <a16:creationId xmlns:a16="http://schemas.microsoft.com/office/drawing/2014/main" id="{C7783BEA-E1FD-5DB7-77FB-1310A7D5C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3321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Rectangle 399">
                <a:extLst>
                  <a:ext uri="{FF2B5EF4-FFF2-40B4-BE49-F238E27FC236}">
                    <a16:creationId xmlns:a16="http://schemas.microsoft.com/office/drawing/2014/main" id="{B2674EBA-0E36-8C27-C8C1-8D5614BA4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321"/>
                <a:ext cx="56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Financial Aid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400">
                <a:extLst>
                  <a:ext uri="{FF2B5EF4-FFF2-40B4-BE49-F238E27FC236}">
                    <a16:creationId xmlns:a16="http://schemas.microsoft.com/office/drawing/2014/main" id="{959357AE-F389-F3CC-4F4B-AA0821865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3321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401">
                <a:extLst>
                  <a:ext uri="{FF2B5EF4-FFF2-40B4-BE49-F238E27FC236}">
                    <a16:creationId xmlns:a16="http://schemas.microsoft.com/office/drawing/2014/main" id="{51F640F7-1159-6F13-4106-10C10A3BA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6" y="3321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402">
                <a:extLst>
                  <a:ext uri="{FF2B5EF4-FFF2-40B4-BE49-F238E27FC236}">
                    <a16:creationId xmlns:a16="http://schemas.microsoft.com/office/drawing/2014/main" id="{1FA7F2E2-401C-5C31-D77A-7809BF734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0" y="3321"/>
                <a:ext cx="1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403">
                <a:extLst>
                  <a:ext uri="{FF2B5EF4-FFF2-40B4-BE49-F238E27FC236}">
                    <a16:creationId xmlns:a16="http://schemas.microsoft.com/office/drawing/2014/main" id="{6959DAE7-C00A-2E41-34ED-68075B150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1" y="3321"/>
                <a:ext cx="55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included one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6" name="Rectangle 404">
                <a:extLst>
                  <a:ext uri="{FF2B5EF4-FFF2-40B4-BE49-F238E27FC236}">
                    <a16:creationId xmlns:a16="http://schemas.microsoft.com/office/drawing/2014/main" id="{C87418F2-01C8-209C-E864-E80AD9AE3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3321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405">
                <a:extLst>
                  <a:ext uri="{FF2B5EF4-FFF2-40B4-BE49-F238E27FC236}">
                    <a16:creationId xmlns:a16="http://schemas.microsoft.com/office/drawing/2014/main" id="{96722E86-3380-158B-B4C6-20E48821A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3321"/>
                <a:ext cx="16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time federal COVID funds removed in FY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406">
                <a:extLst>
                  <a:ext uri="{FF2B5EF4-FFF2-40B4-BE49-F238E27FC236}">
                    <a16:creationId xmlns:a16="http://schemas.microsoft.com/office/drawing/2014/main" id="{7C47049D-0347-74FE-373B-5747837C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1" y="3321"/>
                <a:ext cx="1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9" name="Rectangle 407">
                <a:extLst>
                  <a:ext uri="{FF2B5EF4-FFF2-40B4-BE49-F238E27FC236}">
                    <a16:creationId xmlns:a16="http://schemas.microsoft.com/office/drawing/2014/main" id="{5115E019-606F-D582-E6D8-77C5A4794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3437"/>
                <a:ext cx="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408">
                <a:extLst>
                  <a:ext uri="{FF2B5EF4-FFF2-40B4-BE49-F238E27FC236}">
                    <a16:creationId xmlns:a16="http://schemas.microsoft.com/office/drawing/2014/main" id="{C0ECA866-F4BB-65F0-4106-91F00D0BE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437"/>
                <a:ext cx="7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409">
                <a:extLst>
                  <a:ext uri="{FF2B5EF4-FFF2-40B4-BE49-F238E27FC236}">
                    <a16:creationId xmlns:a16="http://schemas.microsoft.com/office/drawing/2014/main" id="{5821202D-972F-C9F7-DC82-0B5A18425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3437"/>
                <a:ext cx="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2" name="Rectangle 410">
                <a:extLst>
                  <a:ext uri="{FF2B5EF4-FFF2-40B4-BE49-F238E27FC236}">
                    <a16:creationId xmlns:a16="http://schemas.microsoft.com/office/drawing/2014/main" id="{DE12233A-9B69-5A19-B471-2FA9B7034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437"/>
                <a:ext cx="68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Other Expenses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3" name="Rectangle 411">
                <a:extLst>
                  <a:ext uri="{FF2B5EF4-FFF2-40B4-BE49-F238E27FC236}">
                    <a16:creationId xmlns:a16="http://schemas.microsoft.com/office/drawing/2014/main" id="{78BD76AB-BDFB-4010-A6B0-01B94CF3C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" y="3437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412">
                <a:extLst>
                  <a:ext uri="{FF2B5EF4-FFF2-40B4-BE49-F238E27FC236}">
                    <a16:creationId xmlns:a16="http://schemas.microsoft.com/office/drawing/2014/main" id="{A89CC358-8F03-4240-DD4E-71DD5406F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4" y="3437"/>
                <a:ext cx="209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Modest increases are expected in general operating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413">
                <a:extLst>
                  <a:ext uri="{FF2B5EF4-FFF2-40B4-BE49-F238E27FC236}">
                    <a16:creationId xmlns:a16="http://schemas.microsoft.com/office/drawing/2014/main" id="{D48AB5AD-60CB-F407-CD70-F7B0B7BE3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3553"/>
                <a:ext cx="221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activity with less funding transferred to capital/projects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6" name="Rectangle 414">
                <a:extLst>
                  <a:ext uri="{FF2B5EF4-FFF2-40B4-BE49-F238E27FC236}">
                    <a16:creationId xmlns:a16="http://schemas.microsoft.com/office/drawing/2014/main" id="{CD1C3406-A6FA-685F-13D1-30D8B1162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1028"/>
                <a:ext cx="68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FY23 Budget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415">
                <a:extLst>
                  <a:ext uri="{FF2B5EF4-FFF2-40B4-BE49-F238E27FC236}">
                    <a16:creationId xmlns:a16="http://schemas.microsoft.com/office/drawing/2014/main" id="{A0EE332D-D5A5-4917-8334-E78DE0C49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1007"/>
                <a:ext cx="15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 (1)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Line 416">
                <a:extLst>
                  <a:ext uri="{FF2B5EF4-FFF2-40B4-BE49-F238E27FC236}">
                    <a16:creationId xmlns:a16="http://schemas.microsoft.com/office/drawing/2014/main" id="{94D22C69-93F9-248B-2FD0-DDA750B54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9" y="2264"/>
                <a:ext cx="23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Rectangle 417">
                <a:extLst>
                  <a:ext uri="{FF2B5EF4-FFF2-40B4-BE49-F238E27FC236}">
                    <a16:creationId xmlns:a16="http://schemas.microsoft.com/office/drawing/2014/main" id="{F7B0221D-BB5B-D6D1-1DB7-6B3366647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2264"/>
                <a:ext cx="235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1" name="Line 419">
              <a:extLst>
                <a:ext uri="{FF2B5EF4-FFF2-40B4-BE49-F238E27FC236}">
                  <a16:creationId xmlns:a16="http://schemas.microsoft.com/office/drawing/2014/main" id="{CC75A788-ED37-D733-396D-D71BE43E0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2399"/>
              <a:ext cx="2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420">
              <a:extLst>
                <a:ext uri="{FF2B5EF4-FFF2-40B4-BE49-F238E27FC236}">
                  <a16:creationId xmlns:a16="http://schemas.microsoft.com/office/drawing/2014/main" id="{1B52A237-6AC2-173E-50B5-28DCFA46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2399"/>
              <a:ext cx="2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Line 421">
              <a:extLst>
                <a:ext uri="{FF2B5EF4-FFF2-40B4-BE49-F238E27FC236}">
                  <a16:creationId xmlns:a16="http://schemas.microsoft.com/office/drawing/2014/main" id="{1D383158-3C5E-42ED-C864-4DC4AFC9B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2881"/>
              <a:ext cx="2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422">
              <a:extLst>
                <a:ext uri="{FF2B5EF4-FFF2-40B4-BE49-F238E27FC236}">
                  <a16:creationId xmlns:a16="http://schemas.microsoft.com/office/drawing/2014/main" id="{73EB9E63-4525-2E80-73D3-5BE7959D3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2881"/>
              <a:ext cx="2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Line 423">
              <a:extLst>
                <a:ext uri="{FF2B5EF4-FFF2-40B4-BE49-F238E27FC236}">
                  <a16:creationId xmlns:a16="http://schemas.microsoft.com/office/drawing/2014/main" id="{3A9E9CCF-96EA-57AA-12C3-317072F74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3016"/>
              <a:ext cx="2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424">
              <a:extLst>
                <a:ext uri="{FF2B5EF4-FFF2-40B4-BE49-F238E27FC236}">
                  <a16:creationId xmlns:a16="http://schemas.microsoft.com/office/drawing/2014/main" id="{A7968304-0899-7B92-2B3E-5E880A16D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3016"/>
              <a:ext cx="2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Line 425">
              <a:extLst>
                <a:ext uri="{FF2B5EF4-FFF2-40B4-BE49-F238E27FC236}">
                  <a16:creationId xmlns:a16="http://schemas.microsoft.com/office/drawing/2014/main" id="{CAB5ECE4-D873-10E7-EDB3-37211DF94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3148"/>
              <a:ext cx="2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Rectangle 426">
              <a:extLst>
                <a:ext uri="{FF2B5EF4-FFF2-40B4-BE49-F238E27FC236}">
                  <a16:creationId xmlns:a16="http://schemas.microsoft.com/office/drawing/2014/main" id="{F16C612A-B254-B9B3-EB1D-069601B92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3148"/>
              <a:ext cx="2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427">
              <a:extLst>
                <a:ext uri="{FF2B5EF4-FFF2-40B4-BE49-F238E27FC236}">
                  <a16:creationId xmlns:a16="http://schemas.microsoft.com/office/drawing/2014/main" id="{33C5A83E-05A3-37E6-DE2C-20D46213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3304"/>
              <a:ext cx="2351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1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4" y="34195"/>
            <a:ext cx="11234632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UConn: FY23 Financial Improvement Plan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419" y="1146969"/>
            <a:ext cx="10515600" cy="4351338"/>
          </a:xfrm>
        </p:spPr>
        <p:txBody>
          <a:bodyPr/>
          <a:lstStyle/>
          <a:p>
            <a:r>
              <a:rPr lang="en-US" sz="2400" dirty="0"/>
              <a:t>Through the first quarter of FY23, the University has realized $4.0M in savings and is on track to reach the full $14.5M target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E7074-0210-9833-010E-F1ADD3F6D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" y="2472532"/>
            <a:ext cx="1076248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FFFFFF"/>
                </a:solidFill>
              </a:rPr>
              <a:t>UConn: </a:t>
            </a:r>
            <a:r>
              <a:rPr lang="en-US" sz="3200" kern="1200" dirty="0">
                <a:solidFill>
                  <a:srgbClr val="FFFFFF"/>
                </a:solidFill>
              </a:rPr>
              <a:t>Housing Renewal Financing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15BE7-CBC2-3C76-B9D1-81A38F30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04" y="1409700"/>
            <a:ext cx="7290130" cy="37726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B596751-8AA9-4CA7-8189-FA6448245337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250B4D3-3015-8486-878F-8D5C62F5D88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96751-8AA9-4CA7-8189-FA64482453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5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UCH: FY22 Year-End Results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6" y="1031146"/>
            <a:ext cx="10515600" cy="4351338"/>
          </a:xfrm>
        </p:spPr>
        <p:txBody>
          <a:bodyPr/>
          <a:lstStyle/>
          <a:p>
            <a:r>
              <a:rPr lang="en-US" sz="2400" dirty="0"/>
              <a:t>UConn Health ended FY22 in balance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BC8E85-3208-0149-C5C3-5F8DA68E7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06607"/>
              </p:ext>
            </p:extLst>
          </p:nvPr>
        </p:nvGraphicFramePr>
        <p:xfrm>
          <a:off x="1473263" y="1574825"/>
          <a:ext cx="9530285" cy="448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049241" imgH="5038832" progId="Excel.Sheet.12">
                  <p:embed/>
                </p:oleObj>
              </mc:Choice>
              <mc:Fallback>
                <p:oleObj name="Worksheet" r:id="rId3" imgW="12049241" imgH="5038832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41D8A7-526E-4B1D-92D7-E9CE042C5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263" y="1574825"/>
                        <a:ext cx="9530285" cy="4484637"/>
                      </a:xfrm>
                      <a:prstGeom prst="rect">
                        <a:avLst/>
                      </a:prstGeom>
                      <a:solidFill>
                        <a:srgbClr val="C5D3ED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UCH: FY23 Budget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8141" y="1023651"/>
            <a:ext cx="10515600" cy="4351338"/>
          </a:xfrm>
        </p:spPr>
        <p:txBody>
          <a:bodyPr/>
          <a:lstStyle/>
          <a:p>
            <a:r>
              <a:rPr lang="en-US" dirty="0"/>
              <a:t>UConn Health </a:t>
            </a:r>
            <a:r>
              <a:rPr lang="en-US" sz="2400" dirty="0"/>
              <a:t>is projecting a balanced budget in FY23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F5BFB4-F70D-8858-C49D-5DB63AEC1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795873"/>
              </p:ext>
            </p:extLst>
          </p:nvPr>
        </p:nvGraphicFramePr>
        <p:xfrm>
          <a:off x="1036073" y="1637675"/>
          <a:ext cx="10119851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049241" imgH="4876973" progId="Excel.Sheet.12">
                  <p:embed/>
                </p:oleObj>
              </mc:Choice>
              <mc:Fallback>
                <p:oleObj name="Worksheet" r:id="rId3" imgW="12049241" imgH="487697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CC117AC-F3A9-483C-B85D-0226B3F68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073" y="1637675"/>
                        <a:ext cx="10119851" cy="4351338"/>
                      </a:xfrm>
                      <a:prstGeom prst="rect">
                        <a:avLst/>
                      </a:prstGeom>
                      <a:solidFill>
                        <a:srgbClr val="C5D3ED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93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83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UCH: FY23 Financial Improvement Plan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429" y="1459291"/>
            <a:ext cx="10515600" cy="4351338"/>
          </a:xfrm>
        </p:spPr>
        <p:txBody>
          <a:bodyPr/>
          <a:lstStyle/>
          <a:p>
            <a:r>
              <a:rPr lang="en-US" sz="2400" dirty="0"/>
              <a:t>Through the first quarter of FY23, UConn Health has realized $0.9M in savings and is on track to reach the full $5.0M target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440EB-2754-1912-0AFB-7E3A5A1D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9" y="2821874"/>
            <a:ext cx="10515600" cy="20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7E53F6AAAA64DBEF69E61BD821D55" ma:contentTypeVersion="13" ma:contentTypeDescription="Create a new document." ma:contentTypeScope="" ma:versionID="4d6aff59828d967df6bddf46703752ca">
  <xsd:schema xmlns:xsd="http://www.w3.org/2001/XMLSchema" xmlns:xs="http://www.w3.org/2001/XMLSchema" xmlns:p="http://schemas.microsoft.com/office/2006/metadata/properties" xmlns:ns3="5e073a49-099c-48b0-9434-6bdc422e2182" xmlns:ns4="b5630f45-361d-4184-8169-ece241914799" targetNamespace="http://schemas.microsoft.com/office/2006/metadata/properties" ma:root="true" ma:fieldsID="f46ad102034d7c70ce9d282d977e28a3" ns3:_="" ns4:_="">
    <xsd:import namespace="5e073a49-099c-48b0-9434-6bdc422e2182"/>
    <xsd:import namespace="b5630f45-361d-4184-8169-ece2419147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73a49-099c-48b0-9434-6bdc422e21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30f45-361d-4184-8169-ece241914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52D41-5461-4E0D-A782-25B10BF67A8D}">
  <ds:schemaRefs>
    <ds:schemaRef ds:uri="5e073a49-099c-48b0-9434-6bdc422e2182"/>
    <ds:schemaRef ds:uri="b5630f45-361d-4184-8169-ece2419147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7C51F9-1F56-486B-82EB-0D7E37B53D66}">
  <ds:schemaRefs>
    <ds:schemaRef ds:uri="5e073a49-099c-48b0-9434-6bdc422e2182"/>
    <ds:schemaRef ds:uri="b5630f45-361d-4184-8169-ece2419147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B6B8F-81BF-4298-9710-F14989254F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1240</Words>
  <Application>Microsoft Office PowerPoint</Application>
  <PresentationFormat>Widescreen</PresentationFormat>
  <Paragraphs>359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Worksheet</vt:lpstr>
      <vt:lpstr>PowerPoint Presentation</vt:lpstr>
      <vt:lpstr>UConn: FY22 Year-End Results</vt:lpstr>
      <vt:lpstr>UConn: FY23 Budget</vt:lpstr>
      <vt:lpstr>UConn: FY23 Financial Improvement Plan</vt:lpstr>
      <vt:lpstr>UConn: Housing Renewal Financing Plan</vt:lpstr>
      <vt:lpstr>UCH: FY22 Year-End Results</vt:lpstr>
      <vt:lpstr>UCH: FY23 Budget</vt:lpstr>
      <vt:lpstr>UCH: FY23 Financial Improvement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Lacroix</dc:creator>
  <cp:lastModifiedBy>Wrynn, Reka</cp:lastModifiedBy>
  <cp:revision>11</cp:revision>
  <cp:lastPrinted>2022-06-14T10:34:02Z</cp:lastPrinted>
  <dcterms:created xsi:type="dcterms:W3CDTF">2021-12-21T14:20:28Z</dcterms:created>
  <dcterms:modified xsi:type="dcterms:W3CDTF">2022-10-20T00:30:54Z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0x010100B1A7E53F6AAAA64DBEF69E61BD821D55</vt:lpwstr>
  </property>
</Properties>
</file>