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1.xml" ContentType="application/vnd.openxmlformats-officedocument.presentationml.notesSlide+xml"/>
  <Override PartName="/ppt/charts/chart6.xml" ContentType="application/vnd.openxmlformats-officedocument.drawingml.chart+xml"/>
  <Override PartName="/ppt/theme/themeOverride1.xml" ContentType="application/vnd.openxmlformats-officedocument.themeOverride+xml"/>
  <Override PartName="/ppt/drawings/drawing3.xml" ContentType="application/vnd.openxmlformats-officedocument.drawingml.chartshapes+xml"/>
  <Override PartName="/ppt/notesSlides/notesSlide12.xml" ContentType="application/vnd.openxmlformats-officedocument.presentationml.notesSlide+xml"/>
  <Override PartName="/ppt/charts/chart7.xml" ContentType="application/vnd.openxmlformats-officedocument.drawingml.chart+xml"/>
  <Override PartName="/ppt/theme/themeOverride2.xml" ContentType="application/vnd.openxmlformats-officedocument.themeOverride+xml"/>
  <Override PartName="/ppt/charts/chart8.xml" ContentType="application/vnd.openxmlformats-officedocument.drawingml.chart+xml"/>
  <Override PartName="/ppt/theme/themeOverride3.xml" ContentType="application/vnd.openxmlformats-officedocument.themeOverride+xml"/>
  <Override PartName="/ppt/notesSlides/notesSlide13.xml" ContentType="application/vnd.openxmlformats-officedocument.presentationml.notesSlide+xml"/>
  <Override PartName="/ppt/charts/chart9.xml" ContentType="application/vnd.openxmlformats-officedocument.drawingml.chart+xml"/>
  <Override PartName="/ppt/theme/themeOverride4.xml" ContentType="application/vnd.openxmlformats-officedocument.themeOverride+xml"/>
  <Override PartName="/ppt/charts/chart10.xml" ContentType="application/vnd.openxmlformats-officedocument.drawingml.chart+xml"/>
  <Override PartName="/ppt/theme/themeOverride5.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1.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4.xml" ContentType="application/vnd.openxmlformats-officedocument.drawingml.chartshapes+xml"/>
  <Override PartName="/ppt/notesSlides/notesSlide16.xml" ContentType="application/vnd.openxmlformats-officedocument.presentationml.notesSlide+xml"/>
  <Override PartName="/ppt/charts/chart12.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13.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14.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5.xml" ContentType="application/vnd.openxmlformats-officedocument.drawingml.chartshapes+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15.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6.xml" ContentType="application/vnd.openxmlformats-officedocument.drawingml.chartshapes+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rts/chart16.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46.xml" ContentType="application/vnd.openxmlformats-officedocument.presentationml.notesSlide+xml"/>
  <Override PartName="/ppt/charts/chart17.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8.xml" ContentType="application/vnd.openxmlformats-officedocument.drawingml.chart+xml"/>
  <Override PartName="/ppt/drawings/drawing7.xml" ContentType="application/vnd.openxmlformats-officedocument.drawingml.chartshapes+xml"/>
  <Override PartName="/ppt/charts/chart19.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47.xml" ContentType="application/vnd.openxmlformats-officedocument.presentationml.notesSlide+xml"/>
  <Override PartName="/ppt/charts/chart20.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10" r:id="rId5"/>
  </p:sldMasterIdLst>
  <p:notesMasterIdLst>
    <p:notesMasterId r:id="rId68"/>
  </p:notesMasterIdLst>
  <p:handoutMasterIdLst>
    <p:handoutMasterId r:id="rId69"/>
  </p:handoutMasterIdLst>
  <p:sldIdLst>
    <p:sldId id="758" r:id="rId6"/>
    <p:sldId id="759" r:id="rId7"/>
    <p:sldId id="705" r:id="rId8"/>
    <p:sldId id="706" r:id="rId9"/>
    <p:sldId id="707" r:id="rId10"/>
    <p:sldId id="588" r:id="rId11"/>
    <p:sldId id="652" r:id="rId12"/>
    <p:sldId id="653" r:id="rId13"/>
    <p:sldId id="646" r:id="rId14"/>
    <p:sldId id="258" r:id="rId15"/>
    <p:sldId id="593" r:id="rId16"/>
    <p:sldId id="596" r:id="rId17"/>
    <p:sldId id="606" r:id="rId18"/>
    <p:sldId id="595" r:id="rId19"/>
    <p:sldId id="667" r:id="rId20"/>
    <p:sldId id="841" r:id="rId21"/>
    <p:sldId id="599" r:id="rId22"/>
    <p:sldId id="571" r:id="rId23"/>
    <p:sldId id="767" r:id="rId24"/>
    <p:sldId id="844" r:id="rId25"/>
    <p:sldId id="636" r:id="rId26"/>
    <p:sldId id="651" r:id="rId27"/>
    <p:sldId id="637" r:id="rId28"/>
    <p:sldId id="789" r:id="rId29"/>
    <p:sldId id="790" r:id="rId30"/>
    <p:sldId id="769" r:id="rId31"/>
    <p:sldId id="770" r:id="rId32"/>
    <p:sldId id="641" r:id="rId33"/>
    <p:sldId id="771" r:id="rId34"/>
    <p:sldId id="643" r:id="rId35"/>
    <p:sldId id="838" r:id="rId36"/>
    <p:sldId id="645" r:id="rId37"/>
    <p:sldId id="756" r:id="rId38"/>
    <p:sldId id="607" r:id="rId39"/>
    <p:sldId id="708" r:id="rId40"/>
    <p:sldId id="776" r:id="rId41"/>
    <p:sldId id="610" r:id="rId42"/>
    <p:sldId id="611" r:id="rId43"/>
    <p:sldId id="711" r:id="rId44"/>
    <p:sldId id="584" r:id="rId45"/>
    <p:sldId id="630" r:id="rId46"/>
    <p:sldId id="829" r:id="rId47"/>
    <p:sldId id="778" r:id="rId48"/>
    <p:sldId id="845" r:id="rId49"/>
    <p:sldId id="773" r:id="rId50"/>
    <p:sldId id="662" r:id="rId51"/>
    <p:sldId id="831" r:id="rId52"/>
    <p:sldId id="777" r:id="rId53"/>
    <p:sldId id="657" r:id="rId54"/>
    <p:sldId id="647" r:id="rId55"/>
    <p:sldId id="775" r:id="rId56"/>
    <p:sldId id="586" r:id="rId57"/>
    <p:sldId id="832" r:id="rId58"/>
    <p:sldId id="833" r:id="rId59"/>
    <p:sldId id="836" r:id="rId60"/>
    <p:sldId id="834" r:id="rId61"/>
    <p:sldId id="837" r:id="rId62"/>
    <p:sldId id="713" r:id="rId63"/>
    <p:sldId id="835" r:id="rId64"/>
    <p:sldId id="842" r:id="rId65"/>
    <p:sldId id="830" r:id="rId66"/>
    <p:sldId id="772" r:id="rId67"/>
  </p:sldIdLst>
  <p:sldSz cx="9144000" cy="6858000" type="screen4x3"/>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1776" userDrawn="1">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3"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Katrina" initials="SK" lastIdx="5" clrIdx="0"/>
  <p:cmAuthor id="2" name="Lombardo, Joann" initials="LJ" lastIdx="15" clrIdx="1">
    <p:extLst>
      <p:ext uri="{19B8F6BF-5375-455C-9EA6-DF929625EA0E}">
        <p15:presenceInfo xmlns:p15="http://schemas.microsoft.com/office/powerpoint/2012/main" userId="S-1-5-21-823518204-1303643608-725345543-89844" providerId="AD"/>
      </p:ext>
    </p:extLst>
  </p:cmAuthor>
  <p:cmAuthor id="3" name="Danville,Lisa" initials="D" lastIdx="5" clrIdx="2">
    <p:extLst>
      <p:ext uri="{19B8F6BF-5375-455C-9EA6-DF929625EA0E}">
        <p15:presenceInfo xmlns:p15="http://schemas.microsoft.com/office/powerpoint/2012/main" userId="S-1-5-21-2135040803-1544507447-440082522-8339" providerId="AD"/>
      </p:ext>
    </p:extLst>
  </p:cmAuthor>
  <p:cmAuthor id="4" name="Garber, Gail" initials="GG" lastIdx="1" clrIdx="3">
    <p:extLst>
      <p:ext uri="{19B8F6BF-5375-455C-9EA6-DF929625EA0E}">
        <p15:presenceInfo xmlns:p15="http://schemas.microsoft.com/office/powerpoint/2012/main" userId="S-1-5-21-823518204-1303643608-725345543-898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88A93"/>
    <a:srgbClr val="74757B"/>
    <a:srgbClr val="10253F"/>
    <a:srgbClr val="505360"/>
    <a:srgbClr val="002060"/>
    <a:srgbClr val="131E4D"/>
    <a:srgbClr val="000042"/>
    <a:srgbClr val="7E0000"/>
    <a:srgbClr val="F57B17"/>
    <a:srgbClr val="3FCD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77" autoAdjust="0"/>
    <p:restoredTop sz="94944" autoAdjust="0"/>
  </p:normalViewPr>
  <p:slideViewPr>
    <p:cSldViewPr>
      <p:cViewPr varScale="1">
        <p:scale>
          <a:sx n="104" d="100"/>
          <a:sy n="104" d="100"/>
        </p:scale>
        <p:origin x="2610" y="114"/>
      </p:cViewPr>
      <p:guideLst>
        <p:guide orient="horz" pos="2160"/>
        <p:guide pos="2880"/>
        <p:guide orient="horz" pos="1776"/>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90" d="100"/>
          <a:sy n="90" d="100"/>
        </p:scale>
        <p:origin x="4434" y="324"/>
      </p:cViewPr>
      <p:guideLst>
        <p:guide orient="horz" pos="2932"/>
        <p:guide pos="2213"/>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handoutMaster" Target="handoutMasters/handout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71"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9.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4.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6.xml"/><Relationship Id="rId1" Type="http://schemas.microsoft.com/office/2011/relationships/chartStyle" Target="style6.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7.xml"/><Relationship Id="rId1" Type="http://schemas.microsoft.com/office/2011/relationships/chartStyle" Target="style7.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5.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6.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0.xml"/><Relationship Id="rId1" Type="http://schemas.microsoft.com/office/2011/relationships/chartStyle" Target="style10.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1.xml"/><Relationship Id="rId1" Type="http://schemas.microsoft.com/office/2011/relationships/chartStyle" Target="style11.xml"/></Relationships>
</file>

<file path=ppt/charts/_rels/chart18.xml.rels><?xml version="1.0" encoding="UTF-8" standalone="yes"?>
<Relationships xmlns="http://schemas.openxmlformats.org/package/2006/relationships"><Relationship Id="rId2" Type="http://schemas.openxmlformats.org/officeDocument/2006/relationships/chartUserShapes" Target="../drawings/drawing7.xml"/><Relationship Id="rId1"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2.xml"/><Relationship Id="rId1" Type="http://schemas.microsoft.com/office/2011/relationships/chartStyle" Target="style12.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0.xml.rels><?xml version="1.0" encoding="UTF-8" standalone="yes"?>
<Relationships xmlns="http://schemas.openxmlformats.org/package/2006/relationships"><Relationship Id="rId3" Type="http://schemas.openxmlformats.org/officeDocument/2006/relationships/oleObject" Target="file:///\\GROVE.AD.UCONN.EDU\EFS\OBP\Budget\Biennium%20Budgets\Biennium%20Budget%202018%20&amp;%202019\BOT%20Documents\BOT%20FY19%20June%2011%202018%20FA\Data%20for%20Slides%20FY19%20BOT.xlsx" TargetMode="External"/><Relationship Id="rId2" Type="http://schemas.microsoft.com/office/2011/relationships/chartColorStyle" Target="colors13.xml"/><Relationship Id="rId1" Type="http://schemas.microsoft.com/office/2011/relationships/chartStyle" Target="style13.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6.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5.xlsx"/><Relationship Id="rId1" Type="http://schemas.openxmlformats.org/officeDocument/2006/relationships/themeOverride" Target="../theme/themeOverride1.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2.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7.xlsx"/><Relationship Id="rId1" Type="http://schemas.openxmlformats.org/officeDocument/2006/relationships/themeOverride" Target="../theme/themeOverride3.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8.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vert="horz"/>
          <a:lstStyle/>
          <a:p>
            <a:pPr>
              <a:defRPr/>
            </a:pPr>
            <a:r>
              <a:rPr lang="en-US" dirty="0">
                <a:latin typeface="Franklin Gothic Book" panose="020B0503020102020204" pitchFamily="34" charset="0"/>
              </a:rPr>
              <a:t>2020-21 Graduates</a:t>
            </a:r>
          </a:p>
        </c:rich>
      </c:tx>
      <c:layout>
        <c:manualLayout>
          <c:xMode val="edge"/>
          <c:yMode val="edge"/>
          <c:x val="0.1653603636414637"/>
          <c:y val="0"/>
        </c:manualLayout>
      </c:layout>
      <c:overlay val="0"/>
      <c:spPr>
        <a:noFill/>
        <a:ln>
          <a:noFill/>
        </a:ln>
        <a:effectLst/>
      </c:spPr>
    </c:title>
    <c:autoTitleDeleted val="0"/>
    <c:plotArea>
      <c:layout>
        <c:manualLayout>
          <c:layoutTarget val="inner"/>
          <c:xMode val="edge"/>
          <c:yMode val="edge"/>
          <c:x val="5.802853809128046E-2"/>
          <c:y val="0.20366225998047788"/>
          <c:w val="0.58103482363778092"/>
          <c:h val="0.77095987398262222"/>
        </c:manualLayout>
      </c:layout>
      <c:doughnutChart>
        <c:varyColors val="1"/>
        <c:ser>
          <c:idx val="0"/>
          <c:order val="0"/>
          <c:tx>
            <c:strRef>
              <c:f>Sheet1!$B$1</c:f>
              <c:strCache>
                <c:ptCount val="1"/>
                <c:pt idx="0">
                  <c:v>2020-21 Graduates</c:v>
                </c:pt>
              </c:strCache>
            </c:strRef>
          </c:tx>
          <c:dPt>
            <c:idx val="0"/>
            <c:bubble3D val="0"/>
            <c:spPr>
              <a:solidFill>
                <a:srgbClr val="10253F"/>
              </a:solidFill>
              <a:ln w="19050">
                <a:solidFill>
                  <a:schemeClr val="lt1"/>
                </a:solidFill>
              </a:ln>
              <a:effectLst/>
            </c:spPr>
            <c:extLst>
              <c:ext xmlns:c16="http://schemas.microsoft.com/office/drawing/2014/chart" uri="{C3380CC4-5D6E-409C-BE32-E72D297353CC}">
                <c16:uniqueId val="{00000001-7653-437B-B20E-38720FB11526}"/>
              </c:ext>
            </c:extLst>
          </c:dPt>
          <c:dPt>
            <c:idx val="1"/>
            <c:bubble3D val="0"/>
            <c:spPr>
              <a:solidFill>
                <a:srgbClr val="888A93"/>
              </a:solidFill>
              <a:ln w="19050">
                <a:solidFill>
                  <a:schemeClr val="lt1"/>
                </a:solidFill>
              </a:ln>
              <a:effectLst/>
            </c:spPr>
            <c:extLst>
              <c:ext xmlns:c16="http://schemas.microsoft.com/office/drawing/2014/chart" uri="{C3380CC4-5D6E-409C-BE32-E72D297353CC}">
                <c16:uniqueId val="{00000002-7653-437B-B20E-38720FB11526}"/>
              </c:ext>
            </c:extLst>
          </c:dPt>
          <c:dPt>
            <c:idx val="2"/>
            <c:bubble3D val="0"/>
            <c:spPr>
              <a:solidFill>
                <a:schemeClr val="accent3">
                  <a:lumMod val="75000"/>
                </a:schemeClr>
              </a:solidFill>
              <a:ln w="19050">
                <a:solidFill>
                  <a:schemeClr val="lt1"/>
                </a:solidFill>
              </a:ln>
              <a:effectLst/>
            </c:spPr>
            <c:extLst>
              <c:ext xmlns:c16="http://schemas.microsoft.com/office/drawing/2014/chart" uri="{C3380CC4-5D6E-409C-BE32-E72D297353CC}">
                <c16:uniqueId val="{00000003-7653-437B-B20E-38720FB11526}"/>
              </c:ext>
            </c:extLst>
          </c:dPt>
          <c:dPt>
            <c:idx val="3"/>
            <c:bubble3D val="0"/>
            <c:spPr>
              <a:solidFill>
                <a:srgbClr val="7E0000"/>
              </a:solidFill>
              <a:ln w="19050">
                <a:solidFill>
                  <a:schemeClr val="lt1"/>
                </a:solidFill>
              </a:ln>
              <a:effectLst/>
            </c:spPr>
            <c:extLst>
              <c:ext xmlns:c16="http://schemas.microsoft.com/office/drawing/2014/chart" uri="{C3380CC4-5D6E-409C-BE32-E72D297353CC}">
                <c16:uniqueId val="{00000005-7653-437B-B20E-38720FB11526}"/>
              </c:ext>
            </c:extLst>
          </c:dPt>
          <c:dPt>
            <c:idx val="4"/>
            <c:bubble3D val="0"/>
            <c:spPr>
              <a:solidFill>
                <a:srgbClr val="3FCDFF"/>
              </a:solidFill>
              <a:ln w="19050">
                <a:solidFill>
                  <a:schemeClr val="lt1"/>
                </a:solidFill>
              </a:ln>
              <a:effectLst/>
            </c:spPr>
            <c:extLst>
              <c:ext xmlns:c16="http://schemas.microsoft.com/office/drawing/2014/chart" uri="{C3380CC4-5D6E-409C-BE32-E72D297353CC}">
                <c16:uniqueId val="{00000004-7653-437B-B20E-38720FB11526}"/>
              </c:ext>
            </c:extLst>
          </c:dPt>
          <c:dLbls>
            <c:dLbl>
              <c:idx val="0"/>
              <c:tx>
                <c:rich>
                  <a:bodyPr/>
                  <a:lstStyle/>
                  <a:p>
                    <a:fld id="{665C7378-3A9B-4FCC-8442-19BC4548A48D}" type="CATEGORYNAME">
                      <a:rPr lang="en-US"/>
                      <a:pPr/>
                      <a:t>[CATEGORY NAME]</a:t>
                    </a:fld>
                    <a:r>
                      <a:rPr lang="en-US" baseline="0" dirty="0"/>
                      <a:t>
</a:t>
                    </a:r>
                    <a:fld id="{31EE3D20-CBEC-4BB0-99AE-8D541D99FB2C}" type="VALUE">
                      <a:rPr lang="en-US" baseline="0" smtClean="0"/>
                      <a:pPr/>
                      <a:t>[VALUE]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653-437B-B20E-38720FB11526}"/>
                </c:ext>
              </c:extLst>
            </c:dLbl>
            <c:dLbl>
              <c:idx val="1"/>
              <c:layout>
                <c:manualLayout>
                  <c:x val="-4.0220620736738627E-2"/>
                  <c:y val="5.3367687156096584E-2"/>
                </c:manualLayout>
              </c:layout>
              <c:tx>
                <c:rich>
                  <a:bodyPr/>
                  <a:lstStyle/>
                  <a:p>
                    <a:pPr>
                      <a:defRPr>
                        <a:latin typeface="Franklin Gothic Book" panose="020B0503020102020204" pitchFamily="34" charset="0"/>
                      </a:defRPr>
                    </a:pPr>
                    <a:fld id="{ED93677C-A226-483D-B81D-57AA9C2D5CE7}" type="CATEGORYNAME">
                      <a:rPr lang="en-US"/>
                      <a:pPr>
                        <a:defRPr>
                          <a:latin typeface="Franklin Gothic Book" panose="020B0503020102020204" pitchFamily="34" charset="0"/>
                        </a:defRPr>
                      </a:pPr>
                      <a:t>[CATEGORY NAME]</a:t>
                    </a:fld>
                    <a:r>
                      <a:rPr lang="en-US" baseline="0" dirty="0"/>
                      <a:t>
</a:t>
                    </a:r>
                    <a:fld id="{9289955B-84AD-4BCC-8BA6-DAAEC2E8839C}" type="VALUE">
                      <a:rPr lang="en-US" baseline="0" smtClean="0"/>
                      <a:pPr>
                        <a:defRPr>
                          <a:latin typeface="Franklin Gothic Book" panose="020B0503020102020204" pitchFamily="34" charset="0"/>
                        </a:defRPr>
                      </a:pPr>
                      <a:t>[VALUE]</a:t>
                    </a:fld>
                    <a:endParaRPr lang="en-US" baseline="0" dirty="0"/>
                  </a:p>
                </c:rich>
              </c:tx>
              <c:numFmt formatCode="0%" sourceLinked="0"/>
              <c:spPr>
                <a:solidFill>
                  <a:prstClr val="white"/>
                </a:solidFill>
                <a:ln>
                  <a:solidFill>
                    <a:prstClr val="black">
                      <a:lumMod val="65000"/>
                      <a:lumOff val="35000"/>
                    </a:prstClr>
                  </a:solidFill>
                </a:ln>
                <a:effectLst/>
              </c:spPr>
              <c:showLegendKey val="0"/>
              <c:showVal val="0"/>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c15:spPr>
                  <c15:dlblFieldTable/>
                  <c15:showDataLabelsRange val="0"/>
                </c:ext>
                <c:ext xmlns:c16="http://schemas.microsoft.com/office/drawing/2014/chart" uri="{C3380CC4-5D6E-409C-BE32-E72D297353CC}">
                  <c16:uniqueId val="{00000002-7653-437B-B20E-38720FB11526}"/>
                </c:ext>
              </c:extLst>
            </c:dLbl>
            <c:dLbl>
              <c:idx val="2"/>
              <c:layout>
                <c:manualLayout>
                  <c:x val="-0.20839280842633315"/>
                  <c:y val="-3.4307798886062092E-2"/>
                </c:manualLayout>
              </c:layout>
              <c:tx>
                <c:rich>
                  <a:bodyPr/>
                  <a:lstStyle/>
                  <a:p>
                    <a:fld id="{8FCDF27C-7BE1-4E2D-9D23-DFEEBED0D481}" type="CATEGORYNAME">
                      <a:rPr lang="en-US"/>
                      <a:pPr/>
                      <a:t>[CATEGORY NAME]</a:t>
                    </a:fld>
                    <a:r>
                      <a:rPr lang="en-US" baseline="0" dirty="0"/>
                      <a:t>
</a:t>
                    </a:r>
                    <a:fld id="{A8136CED-22B2-4C41-AFC3-FB2ABAA4D534}" type="VALUE">
                      <a:rPr lang="en-US" baseline="0" smtClean="0"/>
                      <a:pPr/>
                      <a:t>[VALUE]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7653-437B-B20E-38720FB11526}"/>
                </c:ext>
              </c:extLst>
            </c:dLbl>
            <c:dLbl>
              <c:idx val="3"/>
              <c:layout>
                <c:manualLayout>
                  <c:x val="-1.7237408887173747E-2"/>
                  <c:y val="-0.13681411983660216"/>
                </c:manualLayout>
              </c:layout>
              <c:tx>
                <c:rich>
                  <a:bodyPr/>
                  <a:lstStyle/>
                  <a:p>
                    <a:fld id="{591FE117-B57C-47D6-B7F0-6E9080D4C208}" type="CATEGORYNAME">
                      <a:rPr lang="en-US"/>
                      <a:pPr/>
                      <a:t>[CATEGORY NAME]</a:t>
                    </a:fld>
                    <a:r>
                      <a:rPr lang="en-US" baseline="0" dirty="0"/>
                      <a:t>
</a:t>
                    </a:r>
                    <a:fld id="{E5CAA083-0C66-4EBA-817D-99AC125BD2E9}" type="VALUE">
                      <a:rPr lang="en-US" baseline="0" smtClean="0"/>
                      <a:pPr/>
                      <a:t>[VALUE]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7653-437B-B20E-38720FB11526}"/>
                </c:ext>
              </c:extLst>
            </c:dLbl>
            <c:dLbl>
              <c:idx val="4"/>
              <c:layout>
                <c:manualLayout>
                  <c:x val="0.16375538442815005"/>
                  <c:y val="-0.10939402673782936"/>
                </c:manualLayout>
              </c:layout>
              <c:tx>
                <c:rich>
                  <a:bodyPr/>
                  <a:lstStyle/>
                  <a:p>
                    <a:fld id="{110DC4C3-FC51-41F6-ACD5-F7CD7B258E1F}" type="CATEGORYNAME">
                      <a:rPr lang="en-US"/>
                      <a:pPr/>
                      <a:t>[CATEGORY NAME]</a:t>
                    </a:fld>
                    <a:r>
                      <a:rPr lang="en-US" baseline="0" dirty="0"/>
                      <a:t>
</a:t>
                    </a:r>
                    <a:fld id="{BB576B66-0928-469C-9ED2-EEFB54D8C698}" type="VALUE">
                      <a:rPr lang="en-US" baseline="0" smtClean="0"/>
                      <a:pPr/>
                      <a:t>[VALUE]</a:t>
                    </a:fld>
                    <a:endParaRPr lang="en-US" baseline="0" dirty="0"/>
                  </a:p>
                </c:rich>
              </c:tx>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653-437B-B20E-38720FB11526}"/>
                </c:ext>
              </c:extLst>
            </c:dLbl>
            <c:spPr>
              <a:solidFill>
                <a:prstClr val="white"/>
              </a:solidFill>
              <a:ln>
                <a:solidFill>
                  <a:prstClr val="black">
                    <a:lumMod val="65000"/>
                    <a:lumOff val="35000"/>
                  </a:prstClr>
                </a:solidFill>
              </a:ln>
              <a:effectLst/>
            </c:spPr>
            <c:txPr>
              <a:bodyPr/>
              <a:lstStyle/>
              <a:p>
                <a:pPr>
                  <a:defRPr>
                    <a:latin typeface="Franklin Gothic Book" panose="020B0503020102020204" pitchFamily="34" charset="0"/>
                  </a:defRPr>
                </a:pPr>
                <a:endParaRPr lang="en-US"/>
              </a:p>
            </c:txPr>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c15:spPr>
              </c:ext>
            </c:extLst>
          </c:dLbls>
          <c:cat>
            <c:strRef>
              <c:f>Sheet1!$A$2:$A$6</c:f>
              <c:strCache>
                <c:ptCount val="5"/>
                <c:pt idx="0">
                  <c:v>Employed</c:v>
                </c:pt>
                <c:pt idx="1">
                  <c:v>Continuing Education</c:v>
                </c:pt>
                <c:pt idx="2">
                  <c:v>Serving in the U.S. Armed Forces</c:v>
                </c:pt>
                <c:pt idx="3">
                  <c:v>Volunteer Service</c:v>
                </c:pt>
                <c:pt idx="4">
                  <c:v>Other</c:v>
                </c:pt>
              </c:strCache>
            </c:strRef>
          </c:cat>
          <c:val>
            <c:numRef>
              <c:f>Sheet1!$B$2:$B$6</c:f>
              <c:numCache>
                <c:formatCode>0%</c:formatCode>
                <c:ptCount val="5"/>
                <c:pt idx="0">
                  <c:v>0.52</c:v>
                </c:pt>
                <c:pt idx="1">
                  <c:v>0.37</c:v>
                </c:pt>
                <c:pt idx="2">
                  <c:v>8.9999999999999993E-3</c:v>
                </c:pt>
                <c:pt idx="3">
                  <c:v>8.9999999999999993E-3</c:v>
                </c:pt>
                <c:pt idx="4">
                  <c:v>8.9999999999999993E-3</c:v>
                </c:pt>
              </c:numCache>
            </c:numRef>
          </c:val>
          <c:extLst>
            <c:ext xmlns:c16="http://schemas.microsoft.com/office/drawing/2014/chart" uri="{C3380CC4-5D6E-409C-BE32-E72D297353CC}">
              <c16:uniqueId val="{00000000-7653-437B-B20E-38720FB11526}"/>
            </c:ext>
          </c:extLst>
        </c:ser>
        <c:dLbls>
          <c:showLegendKey val="0"/>
          <c:showVal val="0"/>
          <c:showCatName val="0"/>
          <c:showSerName val="0"/>
          <c:showPercent val="0"/>
          <c:showBubbleSize val="0"/>
          <c:showLeaderLines val="0"/>
        </c:dLbls>
        <c:firstSliceAng val="0"/>
        <c:holeSize val="69"/>
      </c:doughnutChart>
      <c:spPr>
        <a:noFill/>
        <a:ln>
          <a:noFill/>
        </a:ln>
        <a:effectLst/>
      </c:spPr>
    </c:plotArea>
    <c:legend>
      <c:legendPos val="b"/>
      <c:legendEntry>
        <c:idx val="0"/>
        <c:txPr>
          <a:bodyPr rot="0" vert="horz"/>
          <a:lstStyle/>
          <a:p>
            <a:pPr>
              <a:defRPr sz="1200">
                <a:latin typeface="Franklin Gothic Book" panose="020B0503020102020204" pitchFamily="34" charset="0"/>
              </a:defRPr>
            </a:pPr>
            <a:endParaRPr lang="en-US"/>
          </a:p>
        </c:txPr>
      </c:legendEntry>
      <c:layout>
        <c:manualLayout>
          <c:xMode val="edge"/>
          <c:yMode val="edge"/>
          <c:x val="0.64224730569345734"/>
          <c:y val="0.46405835729892653"/>
          <c:w val="0.35775269430654266"/>
          <c:h val="0.53545342470485613"/>
        </c:manualLayout>
      </c:layout>
      <c:overlay val="1"/>
      <c:spPr>
        <a:noFill/>
        <a:ln>
          <a:noFill/>
        </a:ln>
        <a:effectLst/>
      </c:spPr>
      <c:txPr>
        <a:bodyPr rot="0" vert="horz"/>
        <a:lstStyle/>
        <a:p>
          <a:pPr>
            <a:defRPr sz="1200">
              <a:latin typeface="Franklin Gothic Book" panose="020B0503020102020204" pitchFamily="34" charset="0"/>
            </a:defRPr>
          </a:pPr>
          <a:endParaRPr lang="en-US"/>
        </a:p>
      </c:txPr>
    </c:legend>
    <c:plotVisOnly val="1"/>
    <c:dispBlanksAs val="gap"/>
    <c:showDLblsOverMax val="0"/>
  </c:chart>
  <c:spPr>
    <a:noFill/>
    <a:ln>
      <a:noFill/>
    </a:ln>
    <a:effectLst/>
  </c:spPr>
  <c:txPr>
    <a:bodyPr/>
    <a:lstStyle/>
    <a:p>
      <a:pPr>
        <a:defRPr>
          <a:solidFill>
            <a:schemeClr val="tx2">
              <a:lumMod val="50000"/>
            </a:schemeClr>
          </a:solidFill>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sz="1600" b="1">
                <a:solidFill>
                  <a:schemeClr val="accent1">
                    <a:lumMod val="75000"/>
                  </a:schemeClr>
                </a:solidFill>
                <a:latin typeface="Calibri" panose="020F0502020204030204" pitchFamily="34" charset="0"/>
              </a:defRPr>
            </a:pPr>
            <a:r>
              <a:rPr lang="en-US" sz="1600" b="1" dirty="0">
                <a:solidFill>
                  <a:srgbClr val="04294B"/>
                </a:solidFill>
                <a:latin typeface="Franklin Gothic Book" panose="020B0503020102020204" pitchFamily="34" charset="0"/>
              </a:rPr>
              <a:t>Minority First Year</a:t>
            </a:r>
          </a:p>
        </c:rich>
      </c:tx>
      <c:layout>
        <c:manualLayout>
          <c:xMode val="edge"/>
          <c:yMode val="edge"/>
          <c:x val="0.30380701342669458"/>
          <c:y val="0"/>
        </c:manualLayout>
      </c:layout>
      <c:overlay val="0"/>
    </c:title>
    <c:autoTitleDeleted val="0"/>
    <c:plotArea>
      <c:layout>
        <c:manualLayout>
          <c:layoutTarget val="inner"/>
          <c:xMode val="edge"/>
          <c:yMode val="edge"/>
          <c:x val="0.18941677496257672"/>
          <c:y val="5.3012633870926903E-2"/>
          <c:w val="0.92298374161563101"/>
          <c:h val="0.80943338217638205"/>
        </c:manualLayout>
      </c:layout>
      <c:barChart>
        <c:barDir val="col"/>
        <c:grouping val="clustered"/>
        <c:varyColors val="0"/>
        <c:ser>
          <c:idx val="0"/>
          <c:order val="0"/>
          <c:tx>
            <c:strRef>
              <c:f>Sheet1!$A$2</c:f>
              <c:strCache>
                <c:ptCount val="1"/>
                <c:pt idx="0">
                  <c:v>East</c:v>
                </c:pt>
              </c:strCache>
            </c:strRef>
          </c:tx>
          <c:spPr>
            <a:solidFill>
              <a:srgbClr val="10253F"/>
            </a:solidFill>
            <a:ln w="38100" cap="flat" cmpd="sng" algn="ctr">
              <a:solidFill>
                <a:srgbClr val="002060"/>
              </a:solidFill>
              <a:prstDash val="solid"/>
            </a:ln>
            <a:effectLst/>
            <a:scene3d>
              <a:camera prst="orthographicFront"/>
              <a:lightRig rig="threePt" dir="t"/>
            </a:scene3d>
            <a:sp3d/>
          </c:spPr>
          <c:invertIfNegative val="0"/>
          <c:dLbls>
            <c:dLbl>
              <c:idx val="4"/>
              <c:tx>
                <c:rich>
                  <a:bodyPr/>
                  <a:lstStyle/>
                  <a:p>
                    <a:fld id="{C9996FFA-415B-41FA-9FAC-DE5010ED785B}" type="VALUE">
                      <a:rPr lang="en-US" b="1">
                        <a:solidFill>
                          <a:srgbClr val="7E0000"/>
                        </a:solidFill>
                        <a:effectLst>
                          <a:outerShdw blurRad="38100" dist="38100" dir="2700000" algn="tl">
                            <a:srgbClr val="000000">
                              <a:alpha val="43137"/>
                            </a:srgbClr>
                          </a:outerShdw>
                        </a:effectLst>
                      </a:rPr>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F1E1-4714-8CCF-05B2F0BF422E}"/>
                </c:ext>
              </c:extLst>
            </c:dLbl>
            <c:numFmt formatCode="0%" sourceLinked="0"/>
            <c:spPr>
              <a:noFill/>
              <a:ln w="12441">
                <a:noFill/>
              </a:ln>
            </c:spPr>
            <c:txPr>
              <a:bodyPr/>
              <a:lstStyle/>
              <a:p>
                <a:pPr>
                  <a:defRPr sz="1400" b="0">
                    <a:solidFill>
                      <a:srgbClr val="002060"/>
                    </a:solidFill>
                    <a:latin typeface="Franklin Gothic Book" panose="020B05030201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Sheet1!$D$1:$W$1</c:f>
              <c:numCache>
                <c:formatCode>General</c:formatCode>
                <c:ptCount val="4"/>
                <c:pt idx="0">
                  <c:v>2005</c:v>
                </c:pt>
                <c:pt idx="1">
                  <c:v>2010</c:v>
                </c:pt>
                <c:pt idx="2">
                  <c:v>2015</c:v>
                </c:pt>
                <c:pt idx="3">
                  <c:v>2020</c:v>
                </c:pt>
              </c:numCache>
            </c:numRef>
          </c:cat>
          <c:val>
            <c:numRef>
              <c:f>Sheet1!$D$2:$W$2</c:f>
              <c:numCache>
                <c:formatCode>General</c:formatCode>
                <c:ptCount val="4"/>
                <c:pt idx="0">
                  <c:v>0.91</c:v>
                </c:pt>
                <c:pt idx="1">
                  <c:v>0.92</c:v>
                </c:pt>
                <c:pt idx="2">
                  <c:v>0.91</c:v>
                </c:pt>
                <c:pt idx="3">
                  <c:v>0.91</c:v>
                </c:pt>
              </c:numCache>
            </c:numRef>
          </c:val>
          <c:extLst>
            <c:ext xmlns:c16="http://schemas.microsoft.com/office/drawing/2014/chart" uri="{C3380CC4-5D6E-409C-BE32-E72D297353CC}">
              <c16:uniqueId val="{00000001-F1E1-4714-8CCF-05B2F0BF422E}"/>
            </c:ext>
          </c:extLst>
        </c:ser>
        <c:dLbls>
          <c:showLegendKey val="0"/>
          <c:showVal val="0"/>
          <c:showCatName val="0"/>
          <c:showSerName val="0"/>
          <c:showPercent val="0"/>
          <c:showBubbleSize val="0"/>
        </c:dLbls>
        <c:gapWidth val="35"/>
        <c:axId val="457829304"/>
        <c:axId val="457829696"/>
      </c:barChart>
      <c:catAx>
        <c:axId val="457829304"/>
        <c:scaling>
          <c:orientation val="minMax"/>
        </c:scaling>
        <c:delete val="0"/>
        <c:axPos val="b"/>
        <c:title>
          <c:tx>
            <c:rich>
              <a:bodyPr/>
              <a:lstStyle/>
              <a:p>
                <a:pPr>
                  <a:defRPr sz="1400" b="0">
                    <a:solidFill>
                      <a:srgbClr val="002060"/>
                    </a:solidFill>
                    <a:latin typeface="Franklin Gothic Book" panose="020B0503020102020204" pitchFamily="34" charset="0"/>
                  </a:defRPr>
                </a:pPr>
                <a:r>
                  <a:rPr lang="en-US" sz="1400" b="0" dirty="0">
                    <a:solidFill>
                      <a:srgbClr val="002060"/>
                    </a:solidFill>
                    <a:latin typeface="Franklin Gothic Book" panose="020B0503020102020204" pitchFamily="34" charset="0"/>
                  </a:rPr>
                  <a:t>Year (Fall) of Entry</a:t>
                </a:r>
              </a:p>
            </c:rich>
          </c:tx>
          <c:layout>
            <c:manualLayout>
              <c:xMode val="edge"/>
              <c:yMode val="edge"/>
              <c:x val="0.30800221153624197"/>
              <c:y val="0.94261360307184094"/>
            </c:manualLayout>
          </c:layout>
          <c:overlay val="0"/>
        </c:title>
        <c:numFmt formatCode="General" sourceLinked="1"/>
        <c:majorTickMark val="out"/>
        <c:minorTickMark val="none"/>
        <c:tickLblPos val="nextTo"/>
        <c:spPr>
          <a:ln w="6227">
            <a:solidFill>
              <a:sysClr val="windowText" lastClr="000000">
                <a:lumMod val="50000"/>
                <a:lumOff val="50000"/>
              </a:sysClr>
            </a:solidFill>
            <a:prstDash val="solid"/>
          </a:ln>
        </c:spPr>
        <c:txPr>
          <a:bodyPr rot="0" vert="horz"/>
          <a:lstStyle/>
          <a:p>
            <a:pPr>
              <a:defRPr sz="1400" b="0">
                <a:solidFill>
                  <a:srgbClr val="002060"/>
                </a:solidFill>
                <a:latin typeface="Franklin Gothic Book" panose="020B0503020102020204" pitchFamily="34" charset="0"/>
              </a:defRPr>
            </a:pPr>
            <a:endParaRPr lang="en-US"/>
          </a:p>
        </c:txPr>
        <c:crossAx val="457829696"/>
        <c:crosses val="autoZero"/>
        <c:auto val="1"/>
        <c:lblAlgn val="ctr"/>
        <c:lblOffset val="100"/>
        <c:tickLblSkip val="1"/>
        <c:tickMarkSkip val="1"/>
        <c:noMultiLvlLbl val="0"/>
      </c:catAx>
      <c:valAx>
        <c:axId val="457829696"/>
        <c:scaling>
          <c:orientation val="minMax"/>
          <c:max val="1.05"/>
          <c:min val="0"/>
        </c:scaling>
        <c:delete val="0"/>
        <c:axPos val="l"/>
        <c:majorGridlines>
          <c:spPr>
            <a:ln w="6227">
              <a:solidFill>
                <a:srgbClr val="FFFFFF"/>
              </a:solidFill>
              <a:prstDash val="solid"/>
            </a:ln>
          </c:spPr>
        </c:majorGridlines>
        <c:numFmt formatCode="0%" sourceLinked="0"/>
        <c:majorTickMark val="out"/>
        <c:minorTickMark val="none"/>
        <c:tickLblPos val="nextTo"/>
        <c:spPr>
          <a:ln w="1559">
            <a:solidFill>
              <a:sysClr val="windowText" lastClr="000000">
                <a:lumMod val="50000"/>
                <a:lumOff val="50000"/>
              </a:sysClr>
            </a:solidFill>
            <a:prstDash val="solid"/>
          </a:ln>
        </c:spPr>
        <c:txPr>
          <a:bodyPr rot="0" vert="horz"/>
          <a:lstStyle/>
          <a:p>
            <a:pPr>
              <a:defRPr sz="1400" b="0">
                <a:solidFill>
                  <a:srgbClr val="002060"/>
                </a:solidFill>
                <a:latin typeface="Franklin Gothic Book" panose="020B0503020102020204" pitchFamily="34" charset="0"/>
              </a:defRPr>
            </a:pPr>
            <a:endParaRPr lang="en-US"/>
          </a:p>
        </c:txPr>
        <c:crossAx val="457829304"/>
        <c:crosses val="autoZero"/>
        <c:crossBetween val="between"/>
        <c:majorUnit val="0.2"/>
      </c:valAx>
      <c:spPr>
        <a:solidFill>
          <a:srgbClr val="FFFFFF"/>
        </a:solidFill>
        <a:ln w="6227">
          <a:solidFill>
            <a:schemeClr val="tx1"/>
          </a:solidFill>
          <a:prstDash val="solid"/>
        </a:ln>
      </c:spPr>
    </c:plotArea>
    <c:plotVisOnly val="1"/>
    <c:dispBlanksAs val="gap"/>
    <c:showDLblsOverMax val="0"/>
  </c:chart>
  <c:spPr>
    <a:noFill/>
    <a:ln>
      <a:noFill/>
    </a:ln>
  </c:spPr>
  <c:txPr>
    <a:bodyPr/>
    <a:lstStyle/>
    <a:p>
      <a:pPr>
        <a:defRPr sz="1400" b="0" i="0" u="none" strike="noStrike" baseline="0">
          <a:solidFill>
            <a:schemeClr val="tx1"/>
          </a:solidFill>
          <a:latin typeface="Arial" pitchFamily="34" charset="0"/>
          <a:ea typeface="Garamond"/>
          <a:cs typeface="Arial" pitchFamily="34" charset="0"/>
        </a:defRPr>
      </a:pPr>
      <a:endParaRPr lang="en-US"/>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CT Resident vs Competitors</c:v>
                </c:pt>
              </c:strCache>
            </c:strRef>
          </c:tx>
          <c:spPr>
            <a:solidFill>
              <a:schemeClr val="accent3">
                <a:lumMod val="75000"/>
              </a:schemeClr>
            </a:solidFill>
            <a:ln>
              <a:noFill/>
            </a:ln>
            <a:effectLst/>
          </c:spPr>
          <c:invertIfNegative val="0"/>
          <c:dPt>
            <c:idx val="0"/>
            <c:invertIfNegative val="0"/>
            <c:bubble3D val="0"/>
            <c:spPr>
              <a:solidFill>
                <a:srgbClr val="10253F"/>
              </a:solidFill>
              <a:ln>
                <a:noFill/>
              </a:ln>
              <a:effectLst/>
            </c:spPr>
            <c:extLst>
              <c:ext xmlns:c16="http://schemas.microsoft.com/office/drawing/2014/chart" uri="{C3380CC4-5D6E-409C-BE32-E72D297353CC}">
                <c16:uniqueId val="{00000000-D40D-49A0-9CEC-6AE9F7EEE420}"/>
              </c:ext>
            </c:extLst>
          </c:dPt>
          <c:dPt>
            <c:idx val="4"/>
            <c:invertIfNegative val="0"/>
            <c:bubble3D val="0"/>
            <c:spPr>
              <a:solidFill>
                <a:schemeClr val="accent3">
                  <a:lumMod val="75000"/>
                </a:schemeClr>
              </a:solidFill>
              <a:ln>
                <a:noFill/>
              </a:ln>
              <a:effectLst/>
            </c:spPr>
            <c:extLst>
              <c:ext xmlns:c16="http://schemas.microsoft.com/office/drawing/2014/chart" uri="{C3380CC4-5D6E-409C-BE32-E72D297353CC}">
                <c16:uniqueId val="{00000003-D4B1-479E-88C5-11662E4382B2}"/>
              </c:ext>
            </c:extLst>
          </c:dPt>
          <c:dPt>
            <c:idx val="5"/>
            <c:invertIfNegative val="0"/>
            <c:bubble3D val="0"/>
            <c:spPr>
              <a:solidFill>
                <a:schemeClr val="accent3">
                  <a:lumMod val="75000"/>
                </a:schemeClr>
              </a:solidFill>
              <a:ln>
                <a:noFill/>
              </a:ln>
              <a:effectLst/>
            </c:spPr>
            <c:extLst>
              <c:ext xmlns:c16="http://schemas.microsoft.com/office/drawing/2014/chart" uri="{C3380CC4-5D6E-409C-BE32-E72D297353CC}">
                <c16:uniqueId val="{00000001-0A88-426A-B272-DAA91782EED3}"/>
              </c:ext>
            </c:extLst>
          </c:dPt>
          <c:dPt>
            <c:idx val="6"/>
            <c:invertIfNegative val="0"/>
            <c:bubble3D val="0"/>
            <c:spPr>
              <a:solidFill>
                <a:srgbClr val="10253F"/>
              </a:solidFill>
              <a:ln>
                <a:noFill/>
              </a:ln>
              <a:effectLst/>
            </c:spPr>
            <c:extLst>
              <c:ext xmlns:c16="http://schemas.microsoft.com/office/drawing/2014/chart" uri="{C3380CC4-5D6E-409C-BE32-E72D297353CC}">
                <c16:uniqueId val="{00000001-D40D-49A0-9CEC-6AE9F7EEE420}"/>
              </c:ext>
            </c:extLst>
          </c:dPt>
          <c:dLbls>
            <c:numFmt formatCode="&quot;$&quot;#,##0" sourceLinked="0"/>
            <c:spPr>
              <a:noFill/>
              <a:ln>
                <a:noFill/>
              </a:ln>
              <a:effectLst/>
            </c:spPr>
            <c:txPr>
              <a:bodyPr rot="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Sheet1!$A$2:$A$14</c:f>
              <c:strCache>
                <c:ptCount val="13"/>
                <c:pt idx="0">
                  <c:v>UConn</c:v>
                </c:pt>
                <c:pt idx="1">
                  <c:v>Rutgers University</c:v>
                </c:pt>
                <c:pt idx="2">
                  <c:v>Pennsylvania State University</c:v>
                </c:pt>
                <c:pt idx="3">
                  <c:v>University of Delaware</c:v>
                </c:pt>
                <c:pt idx="4">
                  <c:v>University of Massachusetts</c:v>
                </c:pt>
                <c:pt idx="5">
                  <c:v>University of Maryland</c:v>
                </c:pt>
                <c:pt idx="6">
                  <c:v>UConn</c:v>
                </c:pt>
                <c:pt idx="7">
                  <c:v>University of Vermont</c:v>
                </c:pt>
                <c:pt idx="8">
                  <c:v>Quinnipiac University</c:v>
                </c:pt>
                <c:pt idx="9">
                  <c:v>Syracuse University</c:v>
                </c:pt>
                <c:pt idx="10">
                  <c:v>Northeastern University</c:v>
                </c:pt>
                <c:pt idx="11">
                  <c:v>Boston University</c:v>
                </c:pt>
                <c:pt idx="12">
                  <c:v>Boston College</c:v>
                </c:pt>
              </c:strCache>
            </c:strRef>
          </c:cat>
          <c:val>
            <c:numRef>
              <c:f>Sheet1!$B$2:$B$14</c:f>
              <c:numCache>
                <c:formatCode>#,##0_);\(#,##0\)</c:formatCode>
                <c:ptCount val="13"/>
                <c:pt idx="0">
                  <c:v>18524</c:v>
                </c:pt>
                <c:pt idx="1">
                  <c:v>33005</c:v>
                </c:pt>
                <c:pt idx="2">
                  <c:v>36476</c:v>
                </c:pt>
                <c:pt idx="3">
                  <c:v>36880</c:v>
                </c:pt>
                <c:pt idx="4">
                  <c:v>36964</c:v>
                </c:pt>
                <c:pt idx="5">
                  <c:v>38636</c:v>
                </c:pt>
                <c:pt idx="6">
                  <c:v>41192</c:v>
                </c:pt>
                <c:pt idx="7">
                  <c:v>43890</c:v>
                </c:pt>
                <c:pt idx="8">
                  <c:v>51270</c:v>
                </c:pt>
                <c:pt idx="9" formatCode="#,##0">
                  <c:v>57591</c:v>
                </c:pt>
                <c:pt idx="10">
                  <c:v>57592</c:v>
                </c:pt>
                <c:pt idx="11">
                  <c:v>59816</c:v>
                </c:pt>
                <c:pt idx="12">
                  <c:v>61706</c:v>
                </c:pt>
              </c:numCache>
            </c:numRef>
          </c:val>
          <c:extLst>
            <c:ext xmlns:c16="http://schemas.microsoft.com/office/drawing/2014/chart" uri="{C3380CC4-5D6E-409C-BE32-E72D297353CC}">
              <c16:uniqueId val="{00000002-0A88-426A-B272-DAA91782EED3}"/>
            </c:ext>
          </c:extLst>
        </c:ser>
        <c:dLbls>
          <c:showLegendKey val="0"/>
          <c:showVal val="0"/>
          <c:showCatName val="0"/>
          <c:showSerName val="0"/>
          <c:showPercent val="0"/>
          <c:showBubbleSize val="0"/>
        </c:dLbls>
        <c:gapWidth val="182"/>
        <c:axId val="458607216"/>
        <c:axId val="458607608"/>
      </c:barChart>
      <c:catAx>
        <c:axId val="4586072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crossAx val="458607608"/>
        <c:crosses val="autoZero"/>
        <c:auto val="1"/>
        <c:lblAlgn val="ctr"/>
        <c:lblOffset val="100"/>
        <c:noMultiLvlLbl val="0"/>
      </c:catAx>
      <c:valAx>
        <c:axId val="458607608"/>
        <c:scaling>
          <c:orientation val="minMax"/>
          <c:min val="5000"/>
        </c:scaling>
        <c:delete val="0"/>
        <c:axPos val="b"/>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crossAx val="458607216"/>
        <c:crosses val="autoZero"/>
        <c:crossBetween val="between"/>
        <c:majorUnit val="10000"/>
      </c:valAx>
      <c:spPr>
        <a:noFill/>
        <a:ln>
          <a:noFill/>
        </a:ln>
        <a:effectLst/>
      </c:spPr>
    </c:plotArea>
    <c:plotVisOnly val="1"/>
    <c:dispBlanksAs val="gap"/>
    <c:showDLblsOverMax val="0"/>
  </c:chart>
  <c:spPr>
    <a:noFill/>
    <a:ln>
      <a:solidFill>
        <a:schemeClr val="bg1">
          <a:lumMod val="50000"/>
        </a:schemeClr>
      </a:solidFill>
    </a:ln>
    <a:effectLst/>
  </c:spPr>
  <c:txPr>
    <a:bodyPr/>
    <a:lstStyle/>
    <a:p>
      <a:pPr>
        <a:defRPr>
          <a:latin typeface="Franklin Gothic Book" panose="020B0503020102020204" pitchFamily="34" charset="0"/>
        </a:defRPr>
      </a:pPr>
      <a:endParaRPr lang="en-U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145486311962134"/>
          <c:y val="2.5126546662720524E-2"/>
          <c:w val="0.68441511527700716"/>
          <c:h val="0.9009904569602124"/>
        </c:manualLayout>
      </c:layout>
      <c:barChart>
        <c:barDir val="bar"/>
        <c:grouping val="clustered"/>
        <c:varyColors val="0"/>
        <c:ser>
          <c:idx val="0"/>
          <c:order val="0"/>
          <c:tx>
            <c:strRef>
              <c:f>Sheet1!$B$1</c:f>
              <c:strCache>
                <c:ptCount val="1"/>
                <c:pt idx="0">
                  <c:v>CT Resident vs Competitors</c:v>
                </c:pt>
              </c:strCache>
            </c:strRef>
          </c:tx>
          <c:spPr>
            <a:solidFill>
              <a:schemeClr val="accent3">
                <a:lumMod val="75000"/>
              </a:schemeClr>
            </a:solidFill>
            <a:ln>
              <a:noFill/>
            </a:ln>
            <a:effectLst/>
          </c:spPr>
          <c:invertIfNegative val="0"/>
          <c:dPt>
            <c:idx val="1"/>
            <c:invertIfNegative val="0"/>
            <c:bubble3D val="0"/>
            <c:spPr>
              <a:solidFill>
                <a:schemeClr val="accent3">
                  <a:lumMod val="75000"/>
                </a:schemeClr>
              </a:solidFill>
              <a:ln w="25400">
                <a:noFill/>
              </a:ln>
              <a:effectLst/>
            </c:spPr>
            <c:extLst>
              <c:ext xmlns:c16="http://schemas.microsoft.com/office/drawing/2014/chart" uri="{C3380CC4-5D6E-409C-BE32-E72D297353CC}">
                <c16:uniqueId val="{00000003-A46C-47DF-AE12-729F8995483D}"/>
              </c:ext>
            </c:extLst>
          </c:dPt>
          <c:dPt>
            <c:idx val="3"/>
            <c:invertIfNegative val="0"/>
            <c:bubble3D val="0"/>
            <c:spPr>
              <a:solidFill>
                <a:schemeClr val="accent3">
                  <a:lumMod val="75000"/>
                </a:schemeClr>
              </a:solidFill>
              <a:ln>
                <a:noFill/>
              </a:ln>
              <a:effectLst/>
            </c:spPr>
            <c:extLst>
              <c:ext xmlns:c16="http://schemas.microsoft.com/office/drawing/2014/chart" uri="{C3380CC4-5D6E-409C-BE32-E72D297353CC}">
                <c16:uniqueId val="{00000005-902A-4A36-A006-BBAC76425A40}"/>
              </c:ext>
            </c:extLst>
          </c:dPt>
          <c:dPt>
            <c:idx val="4"/>
            <c:invertIfNegative val="0"/>
            <c:bubble3D val="0"/>
            <c:spPr>
              <a:solidFill>
                <a:schemeClr val="accent3">
                  <a:lumMod val="75000"/>
                </a:schemeClr>
              </a:solidFill>
              <a:ln>
                <a:noFill/>
              </a:ln>
              <a:effectLst/>
            </c:spPr>
            <c:extLst>
              <c:ext xmlns:c16="http://schemas.microsoft.com/office/drawing/2014/chart" uri="{C3380CC4-5D6E-409C-BE32-E72D297353CC}">
                <c16:uniqueId val="{00000005-088F-4786-BBBC-901EFC0A2E61}"/>
              </c:ext>
            </c:extLst>
          </c:dPt>
          <c:dPt>
            <c:idx val="6"/>
            <c:invertIfNegative val="0"/>
            <c:bubble3D val="0"/>
            <c:spPr>
              <a:solidFill>
                <a:srgbClr val="131E4D"/>
              </a:solidFill>
              <a:ln>
                <a:noFill/>
              </a:ln>
              <a:effectLst/>
            </c:spPr>
            <c:extLst>
              <c:ext xmlns:c16="http://schemas.microsoft.com/office/drawing/2014/chart" uri="{C3380CC4-5D6E-409C-BE32-E72D297353CC}">
                <c16:uniqueId val="{00000006-088F-4786-BBBC-901EFC0A2E61}"/>
              </c:ext>
            </c:extLst>
          </c:dPt>
          <c:dLbls>
            <c:numFmt formatCode="&quot;$&quot;#,##0" sourceLinked="0"/>
            <c:spPr>
              <a:noFill/>
              <a:ln>
                <a:noFill/>
              </a:ln>
              <a:effectLst/>
            </c:spPr>
            <c:txPr>
              <a:bodyPr rot="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University of North Carolina</c:v>
                </c:pt>
                <c:pt idx="1">
                  <c:v>Stony Brook</c:v>
                </c:pt>
                <c:pt idx="2">
                  <c:v>University of Maryland</c:v>
                </c:pt>
                <c:pt idx="3">
                  <c:v>University of Delaware</c:v>
                </c:pt>
                <c:pt idx="4">
                  <c:v>Rutgers</c:v>
                </c:pt>
                <c:pt idx="5">
                  <c:v>University of Massachusetts</c:v>
                </c:pt>
                <c:pt idx="6">
                  <c:v>UConn</c:v>
                </c:pt>
                <c:pt idx="7">
                  <c:v>Pennsylvania State University</c:v>
                </c:pt>
                <c:pt idx="8">
                  <c:v>University of Vermont</c:v>
                </c:pt>
                <c:pt idx="9">
                  <c:v>University of Virginia </c:v>
                </c:pt>
              </c:strCache>
            </c:strRef>
          </c:cat>
          <c:val>
            <c:numRef>
              <c:f>Sheet1!$B$2:$B$11</c:f>
              <c:numCache>
                <c:formatCode>#,##0_);\(#,##0\)</c:formatCode>
                <c:ptCount val="10"/>
                <c:pt idx="0" formatCode="#,##0">
                  <c:v>8992</c:v>
                </c:pt>
                <c:pt idx="1">
                  <c:v>10410</c:v>
                </c:pt>
                <c:pt idx="2">
                  <c:v>10954</c:v>
                </c:pt>
                <c:pt idx="3">
                  <c:v>15020</c:v>
                </c:pt>
                <c:pt idx="4">
                  <c:v>15804</c:v>
                </c:pt>
                <c:pt idx="5">
                  <c:v>16439</c:v>
                </c:pt>
                <c:pt idx="6">
                  <c:v>18524</c:v>
                </c:pt>
                <c:pt idx="7">
                  <c:v>18898</c:v>
                </c:pt>
                <c:pt idx="8">
                  <c:v>19002</c:v>
                </c:pt>
                <c:pt idx="9">
                  <c:v>19698</c:v>
                </c:pt>
              </c:numCache>
            </c:numRef>
          </c:val>
          <c:extLst>
            <c:ext xmlns:c16="http://schemas.microsoft.com/office/drawing/2014/chart" uri="{C3380CC4-5D6E-409C-BE32-E72D297353CC}">
              <c16:uniqueId val="{00000004-A46C-47DF-AE12-729F8995483D}"/>
            </c:ext>
          </c:extLst>
        </c:ser>
        <c:dLbls>
          <c:showLegendKey val="0"/>
          <c:showVal val="0"/>
          <c:showCatName val="0"/>
          <c:showSerName val="0"/>
          <c:showPercent val="0"/>
          <c:showBubbleSize val="0"/>
        </c:dLbls>
        <c:gapWidth val="182"/>
        <c:axId val="458608392"/>
        <c:axId val="458608784"/>
      </c:barChart>
      <c:catAx>
        <c:axId val="45860839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crossAx val="458608784"/>
        <c:crosses val="autoZero"/>
        <c:auto val="1"/>
        <c:lblAlgn val="r"/>
        <c:lblOffset val="100"/>
        <c:noMultiLvlLbl val="0"/>
      </c:catAx>
      <c:valAx>
        <c:axId val="458608784"/>
        <c:scaling>
          <c:orientation val="minMax"/>
          <c:max val="20000"/>
          <c:min val="5000"/>
        </c:scaling>
        <c:delete val="0"/>
        <c:axPos val="b"/>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crossAx val="458608392"/>
        <c:crosses val="autoZero"/>
        <c:crossBetween val="between"/>
        <c:majorUnit val="5000"/>
      </c:valAx>
      <c:spPr>
        <a:noFill/>
        <a:ln>
          <a:noFill/>
        </a:ln>
        <a:effectLst/>
      </c:spPr>
    </c:plotArea>
    <c:plotVisOnly val="1"/>
    <c:dispBlanksAs val="gap"/>
    <c:showDLblsOverMax val="0"/>
  </c:chart>
  <c:spPr>
    <a:noFill/>
    <a:ln>
      <a:solidFill>
        <a:schemeClr val="bg1">
          <a:lumMod val="50000"/>
        </a:schemeClr>
      </a:solidFill>
    </a:ln>
    <a:effectLst/>
  </c:spPr>
  <c:txPr>
    <a:bodyPr/>
    <a:lstStyle/>
    <a:p>
      <a:pPr>
        <a:defRPr>
          <a:solidFill>
            <a:schemeClr val="tx1"/>
          </a:solidFill>
          <a:latin typeface="Franklin Gothic Book" panose="020B05030201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2">
                    <a:lumMod val="50000"/>
                  </a:schemeClr>
                </a:solidFill>
                <a:latin typeface="Franklin Gothic Book" panose="020B0503020102020204" pitchFamily="34" charset="0"/>
                <a:ea typeface="+mn-ea"/>
                <a:cs typeface="+mn-cs"/>
              </a:defRPr>
            </a:pPr>
            <a:r>
              <a:rPr lang="en-US">
                <a:solidFill>
                  <a:schemeClr val="tx2">
                    <a:lumMod val="50000"/>
                  </a:schemeClr>
                </a:solidFill>
              </a:rPr>
              <a:t>Undergraduate Enrollment</a:t>
            </a:r>
          </a:p>
        </c:rich>
      </c:tx>
      <c:layout>
        <c:manualLayout>
          <c:xMode val="edge"/>
          <c:yMode val="edge"/>
          <c:x val="0.28240161829898863"/>
          <c:y val="6.6337263463337487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2">
                  <a:lumMod val="50000"/>
                </a:schemeClr>
              </a:solidFill>
              <a:latin typeface="Franklin Gothic Book" panose="020B0503020102020204" pitchFamily="34" charset="0"/>
              <a:ea typeface="+mn-ea"/>
              <a:cs typeface="+mn-cs"/>
            </a:defRPr>
          </a:pPr>
          <a:endParaRPr lang="en-US"/>
        </a:p>
      </c:txPr>
    </c:title>
    <c:autoTitleDeleted val="0"/>
    <c:plotArea>
      <c:layout>
        <c:manualLayout>
          <c:layoutTarget val="inner"/>
          <c:xMode val="edge"/>
          <c:yMode val="edge"/>
          <c:x val="0.17891467857562582"/>
          <c:y val="0.14052326158329168"/>
          <c:w val="0.801509967504062"/>
          <c:h val="0.68404655491105915"/>
        </c:manualLayout>
      </c:layout>
      <c:barChart>
        <c:barDir val="col"/>
        <c:grouping val="stacked"/>
        <c:varyColors val="0"/>
        <c:ser>
          <c:idx val="1"/>
          <c:order val="1"/>
          <c:tx>
            <c:strRef>
              <c:f>Sheet1!$E$1</c:f>
              <c:strCache>
                <c:ptCount val="1"/>
                <c:pt idx="0">
                  <c:v>Engineering</c:v>
                </c:pt>
              </c:strCache>
            </c:strRef>
          </c:tx>
          <c:spPr>
            <a:solidFill>
              <a:srgbClr val="F69240"/>
            </a:solidFill>
            <a:ln>
              <a:noFill/>
            </a:ln>
            <a:effectLst/>
          </c:spPr>
          <c:invertIfNegative val="0"/>
          <c:dLbls>
            <c:numFmt formatCode="#,##0" sourceLinked="0"/>
            <c:spPr>
              <a:solidFill>
                <a:srgbClr val="F69240"/>
              </a:solidFill>
              <a:ln>
                <a:noFill/>
              </a:ln>
              <a:effectLst/>
            </c:spPr>
            <c:txPr>
              <a:bodyPr rot="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5"/>
                <c:pt idx="0">
                  <c:v>FY14</c:v>
                </c:pt>
                <c:pt idx="1">
                  <c:v>FY16</c:v>
                </c:pt>
                <c:pt idx="2">
                  <c:v>FY18</c:v>
                </c:pt>
                <c:pt idx="3">
                  <c:v>FY20</c:v>
                </c:pt>
                <c:pt idx="4">
                  <c:v>FY22</c:v>
                </c:pt>
              </c:strCache>
            </c:strRef>
          </c:cat>
          <c:val>
            <c:numRef>
              <c:f>Sheet1!$E$2:$E$11</c:f>
              <c:numCache>
                <c:formatCode>General</c:formatCode>
                <c:ptCount val="5"/>
                <c:pt idx="0">
                  <c:v>2467</c:v>
                </c:pt>
                <c:pt idx="1">
                  <c:v>3046</c:v>
                </c:pt>
                <c:pt idx="2">
                  <c:v>3375</c:v>
                </c:pt>
                <c:pt idx="3">
                  <c:v>3548</c:v>
                </c:pt>
                <c:pt idx="4">
                  <c:v>3478</c:v>
                </c:pt>
              </c:numCache>
            </c:numRef>
          </c:val>
          <c:extLst>
            <c:ext xmlns:c16="http://schemas.microsoft.com/office/drawing/2014/chart" uri="{C3380CC4-5D6E-409C-BE32-E72D297353CC}">
              <c16:uniqueId val="{00000000-CB41-47A1-BBEB-FF62E266C6F5}"/>
            </c:ext>
          </c:extLst>
        </c:ser>
        <c:ser>
          <c:idx val="0"/>
          <c:order val="2"/>
          <c:tx>
            <c:strRef>
              <c:f>Sheet1!$D$1</c:f>
              <c:strCache>
                <c:ptCount val="1"/>
                <c:pt idx="0">
                  <c:v>Other STEM</c:v>
                </c:pt>
              </c:strCache>
            </c:strRef>
          </c:tx>
          <c:spPr>
            <a:solidFill>
              <a:schemeClr val="tx2">
                <a:lumMod val="40000"/>
                <a:lumOff val="60000"/>
              </a:schemeClr>
            </a:solidFill>
            <a:ln>
              <a:noFill/>
            </a:ln>
            <a:effectLst/>
          </c:spPr>
          <c:invertIfNegative val="0"/>
          <c:dLbls>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5"/>
                <c:pt idx="0">
                  <c:v>FY14</c:v>
                </c:pt>
                <c:pt idx="1">
                  <c:v>FY16</c:v>
                </c:pt>
                <c:pt idx="2">
                  <c:v>FY18</c:v>
                </c:pt>
                <c:pt idx="3">
                  <c:v>FY20</c:v>
                </c:pt>
                <c:pt idx="4">
                  <c:v>FY22</c:v>
                </c:pt>
              </c:strCache>
            </c:strRef>
          </c:cat>
          <c:val>
            <c:numRef>
              <c:f>Sheet1!$D$2:$D$11</c:f>
              <c:numCache>
                <c:formatCode>General</c:formatCode>
                <c:ptCount val="5"/>
                <c:pt idx="0">
                  <c:v>7602</c:v>
                </c:pt>
                <c:pt idx="1">
                  <c:v>8359</c:v>
                </c:pt>
                <c:pt idx="2">
                  <c:v>8714</c:v>
                </c:pt>
                <c:pt idx="3">
                  <c:v>8755</c:v>
                </c:pt>
                <c:pt idx="4">
                  <c:v>9031</c:v>
                </c:pt>
              </c:numCache>
            </c:numRef>
          </c:val>
          <c:extLst>
            <c:ext xmlns:c16="http://schemas.microsoft.com/office/drawing/2014/chart" uri="{C3380CC4-5D6E-409C-BE32-E72D297353CC}">
              <c16:uniqueId val="{00000001-CB41-47A1-BBEB-FF62E266C6F5}"/>
            </c:ext>
          </c:extLst>
        </c:ser>
        <c:dLbls>
          <c:showLegendKey val="0"/>
          <c:showVal val="0"/>
          <c:showCatName val="0"/>
          <c:showSerName val="0"/>
          <c:showPercent val="0"/>
          <c:showBubbleSize val="0"/>
        </c:dLbls>
        <c:gapWidth val="50"/>
        <c:overlap val="100"/>
        <c:axId val="458188304"/>
        <c:axId val="458188696"/>
      </c:barChart>
      <c:lineChart>
        <c:grouping val="standard"/>
        <c:varyColors val="0"/>
        <c:ser>
          <c:idx val="2"/>
          <c:order val="0"/>
          <c:tx>
            <c:strRef>
              <c:f>Sheet1!$B$1</c:f>
              <c:strCache>
                <c:ptCount val="1"/>
                <c:pt idx="0">
                  <c:v>Total Actual</c:v>
                </c:pt>
              </c:strCache>
            </c:strRef>
          </c:tx>
          <c:spPr>
            <a:ln w="44450" cap="rnd">
              <a:solidFill>
                <a:schemeClr val="accent3"/>
              </a:solidFill>
              <a:round/>
            </a:ln>
            <a:effectLst/>
          </c:spPr>
          <c:marker>
            <c:symbol val="none"/>
          </c:marker>
          <c:dLbls>
            <c:dLbl>
              <c:idx val="0"/>
              <c:layout>
                <c:manualLayout>
                  <c:x val="-6.4999829554874808E-2"/>
                  <c:y val="2.40212876861052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B41-47A1-BBEB-FF62E266C6F5}"/>
                </c:ext>
              </c:extLst>
            </c:dLbl>
            <c:dLbl>
              <c:idx val="1"/>
              <c:layout>
                <c:manualLayout>
                  <c:x val="-7.9601990049751242E-2"/>
                  <c:y val="3.58366132613340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B41-47A1-BBEB-FF62E266C6F5}"/>
                </c:ext>
              </c:extLst>
            </c:dLbl>
            <c:dLbl>
              <c:idx val="2"/>
              <c:layout>
                <c:manualLayout>
                  <c:x val="-7.7077212363379957E-2"/>
                  <c:y val="2.98638443844450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B41-47A1-BBEB-FF62E266C6F5}"/>
                </c:ext>
              </c:extLst>
            </c:dLbl>
            <c:dLbl>
              <c:idx val="3"/>
              <c:layout>
                <c:manualLayout>
                  <c:x val="-6.463940141810641E-2"/>
                  <c:y val="2.986384438444502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B41-47A1-BBEB-FF62E266C6F5}"/>
                </c:ext>
              </c:extLst>
            </c:dLbl>
            <c:dLbl>
              <c:idx val="4"/>
              <c:layout>
                <c:manualLayout>
                  <c:x val="-5.2340211568885395E-2"/>
                  <c:y val="2.98639653444401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B41-47A1-BBEB-FF62E266C6F5}"/>
                </c:ext>
              </c:extLst>
            </c:dLbl>
            <c:dLbl>
              <c:idx val="5"/>
              <c:layout>
                <c:manualLayout>
                  <c:x val="-3.9763779527559058E-2"/>
                  <c:y val="4.180938213822304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B41-47A1-BBEB-FF62E266C6F5}"/>
                </c:ext>
              </c:extLst>
            </c:dLbl>
            <c:dLbl>
              <c:idx val="6"/>
              <c:layout>
                <c:manualLayout>
                  <c:x val="-5.4689152661887508E-2"/>
                  <c:y val="-2.389107550755602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1F2-44EB-92DC-7863085487D9}"/>
                </c:ext>
              </c:extLst>
            </c:dLbl>
            <c:numFmt formatCode="#,##0" sourceLinked="0"/>
            <c:spPr>
              <a:noFill/>
              <a:ln>
                <a:noFill/>
              </a:ln>
              <a:effectLst/>
            </c:spPr>
            <c:txPr>
              <a:bodyPr rot="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5"/>
                <c:pt idx="0">
                  <c:v>FY14</c:v>
                </c:pt>
                <c:pt idx="1">
                  <c:v>FY16</c:v>
                </c:pt>
                <c:pt idx="2">
                  <c:v>FY18</c:v>
                </c:pt>
                <c:pt idx="3">
                  <c:v>FY20</c:v>
                </c:pt>
                <c:pt idx="4">
                  <c:v>FY22</c:v>
                </c:pt>
              </c:strCache>
            </c:strRef>
          </c:cat>
          <c:val>
            <c:numRef>
              <c:f>Sheet1!$B$2:$B$11</c:f>
              <c:numCache>
                <c:formatCode>General</c:formatCode>
                <c:ptCount val="5"/>
                <c:pt idx="0">
                  <c:v>22595</c:v>
                </c:pt>
                <c:pt idx="1">
                  <c:v>23407</c:v>
                </c:pt>
                <c:pt idx="2">
                  <c:v>23845</c:v>
                </c:pt>
                <c:pt idx="3">
                  <c:v>23900</c:v>
                </c:pt>
                <c:pt idx="4">
                  <c:v>23837</c:v>
                </c:pt>
              </c:numCache>
            </c:numRef>
          </c:val>
          <c:smooth val="0"/>
          <c:extLst>
            <c:ext xmlns:c16="http://schemas.microsoft.com/office/drawing/2014/chart" uri="{C3380CC4-5D6E-409C-BE32-E72D297353CC}">
              <c16:uniqueId val="{00000008-CB41-47A1-BBEB-FF62E266C6F5}"/>
            </c:ext>
          </c:extLst>
        </c:ser>
        <c:dLbls>
          <c:dLblPos val="ctr"/>
          <c:showLegendKey val="0"/>
          <c:showVal val="1"/>
          <c:showCatName val="0"/>
          <c:showSerName val="0"/>
          <c:showPercent val="0"/>
          <c:showBubbleSize val="0"/>
        </c:dLbls>
        <c:marker val="1"/>
        <c:smooth val="0"/>
        <c:axId val="458188304"/>
        <c:axId val="458188696"/>
      </c:lineChart>
      <c:catAx>
        <c:axId val="458188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crossAx val="458188696"/>
        <c:crosses val="autoZero"/>
        <c:auto val="1"/>
        <c:lblAlgn val="ctr"/>
        <c:lblOffset val="100"/>
        <c:noMultiLvlLbl val="0"/>
      </c:catAx>
      <c:valAx>
        <c:axId val="458188696"/>
        <c:scaling>
          <c:orientation val="minMax"/>
          <c:max val="32000"/>
          <c:min val="0"/>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lumMod val="50000"/>
                  </a:schemeClr>
                </a:solidFill>
                <a:latin typeface="Franklin Gothic Book" panose="020B0503020102020204" pitchFamily="34" charset="0"/>
                <a:ea typeface="+mn-ea"/>
                <a:cs typeface="+mn-cs"/>
              </a:defRPr>
            </a:pPr>
            <a:endParaRPr lang="en-US"/>
          </a:p>
        </c:txPr>
        <c:crossAx val="458188304"/>
        <c:crosses val="autoZero"/>
        <c:crossBetween val="between"/>
        <c:majorUnit val="5000"/>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legend>
    <c:plotVisOnly val="1"/>
    <c:dispBlanksAs val="gap"/>
    <c:showDLblsOverMax val="0"/>
  </c:chart>
  <c:spPr>
    <a:noFill/>
    <a:ln>
      <a:noFill/>
    </a:ln>
    <a:effectLst/>
  </c:spPr>
  <c:txPr>
    <a:bodyPr/>
    <a:lstStyle/>
    <a:p>
      <a:pPr>
        <a:defRPr>
          <a:latin typeface="Franklin Gothic Book" panose="020B05030201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10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601049868766403E-3"/>
          <c:y val="0.17784357941172846"/>
          <c:w val="0.83699642090193271"/>
          <c:h val="0.81506265942109335"/>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704-46D3-B4C3-3C305A580E2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704-46D3-B4C3-3C305A580E2D}"/>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704-46D3-B4C3-3C305A580E2D}"/>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F704-46D3-B4C3-3C305A580E2D}"/>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F704-46D3-B4C3-3C305A580E2D}"/>
              </c:ext>
            </c:extLst>
          </c:dPt>
          <c:dPt>
            <c:idx val="5"/>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B-F704-46D3-B4C3-3C305A580E2D}"/>
              </c:ext>
            </c:extLst>
          </c:dPt>
          <c:dPt>
            <c:idx val="6"/>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D-F704-46D3-B4C3-3C305A580E2D}"/>
              </c:ext>
            </c:extLst>
          </c:dPt>
          <c:dPt>
            <c:idx val="7"/>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F-F704-46D3-B4C3-3C305A580E2D}"/>
              </c:ext>
            </c:extLst>
          </c:dPt>
          <c:dLbls>
            <c:dLbl>
              <c:idx val="0"/>
              <c:layout>
                <c:manualLayout>
                  <c:x val="-0.18534173228346457"/>
                  <c:y val="-0.1916431924882629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F704-46D3-B4C3-3C305A580E2D}"/>
                </c:ext>
              </c:extLst>
            </c:dLbl>
            <c:dLbl>
              <c:idx val="1"/>
              <c:layout>
                <c:manualLayout>
                  <c:x val="-8.4200231727790828E-2"/>
                  <c:y val="-7.4822727906064229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Franklin Gothic Book" panose="020B0503020102020204" pitchFamily="34"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5709611974178903"/>
                      <c:h val="0.31422094431239767"/>
                    </c:manualLayout>
                  </c15:layout>
                </c:ext>
                <c:ext xmlns:c16="http://schemas.microsoft.com/office/drawing/2014/chart" uri="{C3380CC4-5D6E-409C-BE32-E72D297353CC}">
                  <c16:uniqueId val="{00000003-F704-46D3-B4C3-3C305A580E2D}"/>
                </c:ext>
              </c:extLst>
            </c:dLbl>
            <c:dLbl>
              <c:idx val="2"/>
              <c:layout>
                <c:manualLayout>
                  <c:x val="0.15835151515151513"/>
                  <c:y val="-0.16050645077815978"/>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5-F704-46D3-B4C3-3C305A580E2D}"/>
                </c:ext>
              </c:extLst>
            </c:dLbl>
            <c:dLbl>
              <c:idx val="3"/>
              <c:layout>
                <c:manualLayout>
                  <c:x val="0.14027173630323236"/>
                  <c:y val="0.13148945870141737"/>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200" b="0" i="0" u="none" strike="noStrike" kern="1200" baseline="0">
                      <a:solidFill>
                        <a:sysClr val="windowText" lastClr="000000"/>
                      </a:solidFill>
                      <a:latin typeface="Franklin Gothic Book" panose="020B0503020102020204" pitchFamily="34" charset="0"/>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14223432881700598"/>
                      <c:h val="0.1484121445740427"/>
                    </c:manualLayout>
                  </c15:layout>
                </c:ext>
                <c:ext xmlns:c16="http://schemas.microsoft.com/office/drawing/2014/chart" uri="{C3380CC4-5D6E-409C-BE32-E72D297353CC}">
                  <c16:uniqueId val="{00000007-F704-46D3-B4C3-3C305A580E2D}"/>
                </c:ext>
              </c:extLst>
            </c:dLbl>
            <c:dLbl>
              <c:idx val="4"/>
              <c:layout>
                <c:manualLayout>
                  <c:x val="4.461440968527583E-2"/>
                  <c:y val="0.17623670714352754"/>
                </c:manualLayout>
              </c:layout>
              <c:dLblPos val="bestFit"/>
              <c:showLegendKey val="0"/>
              <c:showVal val="1"/>
              <c:showCatName val="1"/>
              <c:showSerName val="0"/>
              <c:showPercent val="0"/>
              <c:showBubbleSize val="0"/>
              <c:separator> </c:separator>
              <c:extLst>
                <c:ext xmlns:c15="http://schemas.microsoft.com/office/drawing/2012/chart" uri="{CE6537A1-D6FC-4f65-9D91-7224C49458BB}">
                  <c15:layout>
                    <c:manualLayout>
                      <c:w val="0.20265151187550051"/>
                      <c:h val="0.2233489827856025"/>
                    </c:manualLayout>
                  </c15:layout>
                </c:ext>
                <c:ext xmlns:c16="http://schemas.microsoft.com/office/drawing/2014/chart" uri="{C3380CC4-5D6E-409C-BE32-E72D297353CC}">
                  <c16:uniqueId val="{00000009-F704-46D3-B4C3-3C305A580E2D}"/>
                </c:ext>
              </c:extLst>
            </c:dLbl>
            <c:dLbl>
              <c:idx val="5"/>
              <c:layout>
                <c:manualLayout>
                  <c:x val="2.5274597432077658E-2"/>
                  <c:y val="2.6722132150567159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F704-46D3-B4C3-3C305A580E2D}"/>
                </c:ext>
              </c:extLst>
            </c:dLbl>
            <c:dLbl>
              <c:idx val="6"/>
              <c:layout>
                <c:manualLayout>
                  <c:x val="3.3168286396632857E-2"/>
                  <c:y val="-4.125165204241124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D-F704-46D3-B4C3-3C305A580E2D}"/>
                </c:ext>
              </c:extLst>
            </c:dLbl>
            <c:dLbl>
              <c:idx val="7"/>
              <c:layout>
                <c:manualLayout>
                  <c:x val="8.2511095204008591E-3"/>
                  <c:y val="-4.4856998508989138E-2"/>
                </c:manualLayout>
              </c:layout>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F-F704-46D3-B4C3-3C305A580E2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ysClr val="windowText" lastClr="000000"/>
                    </a:solidFill>
                    <a:latin typeface="Franklin Gothic Book" panose="020B0503020102020204" pitchFamily="34" charset="0"/>
                    <a:ea typeface="+mn-ea"/>
                    <a:cs typeface="+mn-cs"/>
                  </a:defRPr>
                </a:pPr>
                <a:endParaRPr lang="en-US"/>
              </a:p>
            </c:txPr>
            <c:dLblPos val="bestFit"/>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'Rev pie - state support split'!$B$35:$B$42</c:f>
              <c:strCache>
                <c:ptCount val="8"/>
                <c:pt idx="0">
                  <c:v>State Block Grant</c:v>
                </c:pt>
                <c:pt idx="1">
                  <c:v>State Fringe &amp; Adj.</c:v>
                </c:pt>
                <c:pt idx="2">
                  <c:v>Tuition</c:v>
                </c:pt>
                <c:pt idx="3">
                  <c:v>Fees</c:v>
                </c:pt>
                <c:pt idx="4">
                  <c:v>Auxiliary Enterprise </c:v>
                </c:pt>
                <c:pt idx="5">
                  <c:v>Grants &amp; Contracts</c:v>
                </c:pt>
                <c:pt idx="6">
                  <c:v>Research Fund</c:v>
                </c:pt>
                <c:pt idx="7">
                  <c:v>Other Revenue</c:v>
                </c:pt>
              </c:strCache>
            </c:strRef>
          </c:cat>
          <c:val>
            <c:numRef>
              <c:f>'Rev pie - state support split'!$C$35:$C$42</c:f>
              <c:numCache>
                <c:formatCode>0.0%</c:formatCode>
                <c:ptCount val="8"/>
                <c:pt idx="0">
                  <c:v>0.1293694066068983</c:v>
                </c:pt>
                <c:pt idx="1">
                  <c:v>0.12449224236853537</c:v>
                </c:pt>
                <c:pt idx="2">
                  <c:v>0.29365872821333866</c:v>
                </c:pt>
                <c:pt idx="3">
                  <c:v>9.8537466585687503E-2</c:v>
                </c:pt>
                <c:pt idx="4">
                  <c:v>0.1153036259577826</c:v>
                </c:pt>
                <c:pt idx="5">
                  <c:v>0.10082719686116558</c:v>
                </c:pt>
                <c:pt idx="6">
                  <c:v>8.7930386100018909E-2</c:v>
                </c:pt>
                <c:pt idx="7">
                  <c:v>4.7880947306573121E-2</c:v>
                </c:pt>
              </c:numCache>
            </c:numRef>
          </c:val>
          <c:extLst>
            <c:ext xmlns:c16="http://schemas.microsoft.com/office/drawing/2014/chart" uri="{C3380CC4-5D6E-409C-BE32-E72D297353CC}">
              <c16:uniqueId val="{00000010-F704-46D3-B4C3-3C305A580E2D}"/>
            </c:ext>
          </c:extLst>
        </c:ser>
        <c:dLbls>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2717355643044619E-2"/>
          <c:y val="8.8207320141955328E-2"/>
          <c:w val="0.97715524783539986"/>
          <c:h val="0.70269414370078742"/>
        </c:manualLayout>
      </c:layout>
      <c:lineChart>
        <c:grouping val="standard"/>
        <c:varyColors val="0"/>
        <c:ser>
          <c:idx val="0"/>
          <c:order val="0"/>
          <c:tx>
            <c:strRef>
              <c:f>Sheet1!$B$1</c:f>
              <c:strCache>
                <c:ptCount val="1"/>
                <c:pt idx="0">
                  <c:v>Allotment</c:v>
                </c:pt>
              </c:strCache>
            </c:strRef>
          </c:tx>
          <c:spPr>
            <a:ln w="38100" cap="rnd">
              <a:solidFill>
                <a:srgbClr val="04294B"/>
              </a:solidFill>
              <a:round/>
            </a:ln>
            <a:effectLst/>
          </c:spPr>
          <c:marker>
            <c:symbol val="none"/>
          </c:marker>
          <c:dLbls>
            <c:dLbl>
              <c:idx val="1"/>
              <c:delete val="1"/>
              <c:extLst>
                <c:ext xmlns:c15="http://schemas.microsoft.com/office/drawing/2012/chart" uri="{CE6537A1-D6FC-4f65-9D91-7224C49458BB}"/>
                <c:ext xmlns:c16="http://schemas.microsoft.com/office/drawing/2014/chart" uri="{C3380CC4-5D6E-409C-BE32-E72D297353CC}">
                  <c16:uniqueId val="{00000000-4262-4BD8-A4B0-3A19D63A330F}"/>
                </c:ext>
              </c:extLst>
            </c:dLbl>
            <c:dLbl>
              <c:idx val="2"/>
              <c:delete val="1"/>
              <c:extLst>
                <c:ext xmlns:c15="http://schemas.microsoft.com/office/drawing/2012/chart" uri="{CE6537A1-D6FC-4f65-9D91-7224C49458BB}"/>
                <c:ext xmlns:c16="http://schemas.microsoft.com/office/drawing/2014/chart" uri="{C3380CC4-5D6E-409C-BE32-E72D297353CC}">
                  <c16:uniqueId val="{00000001-4262-4BD8-A4B0-3A19D63A330F}"/>
                </c:ext>
              </c:extLst>
            </c:dLbl>
            <c:dLbl>
              <c:idx val="3"/>
              <c:delete val="1"/>
              <c:extLst>
                <c:ext xmlns:c15="http://schemas.microsoft.com/office/drawing/2012/chart" uri="{CE6537A1-D6FC-4f65-9D91-7224C49458BB}"/>
                <c:ext xmlns:c16="http://schemas.microsoft.com/office/drawing/2014/chart" uri="{C3380CC4-5D6E-409C-BE32-E72D297353CC}">
                  <c16:uniqueId val="{00000002-4262-4BD8-A4B0-3A19D63A330F}"/>
                </c:ext>
              </c:extLst>
            </c:dLbl>
            <c:dLbl>
              <c:idx val="4"/>
              <c:delete val="1"/>
              <c:extLst>
                <c:ext xmlns:c15="http://schemas.microsoft.com/office/drawing/2012/chart" uri="{CE6537A1-D6FC-4f65-9D91-7224C49458BB}"/>
                <c:ext xmlns:c16="http://schemas.microsoft.com/office/drawing/2014/chart" uri="{C3380CC4-5D6E-409C-BE32-E72D297353CC}">
                  <c16:uniqueId val="{00000003-4262-4BD8-A4B0-3A19D63A330F}"/>
                </c:ext>
              </c:extLst>
            </c:dLbl>
            <c:dLbl>
              <c:idx val="5"/>
              <c:delete val="1"/>
              <c:extLst>
                <c:ext xmlns:c15="http://schemas.microsoft.com/office/drawing/2012/chart" uri="{CE6537A1-D6FC-4f65-9D91-7224C49458BB}"/>
                <c:ext xmlns:c16="http://schemas.microsoft.com/office/drawing/2014/chart" uri="{C3380CC4-5D6E-409C-BE32-E72D297353CC}">
                  <c16:uniqueId val="{00000004-4262-4BD8-A4B0-3A19D63A330F}"/>
                </c:ext>
              </c:extLst>
            </c:dLbl>
            <c:dLbl>
              <c:idx val="6"/>
              <c:delete val="1"/>
              <c:extLst>
                <c:ext xmlns:c15="http://schemas.microsoft.com/office/drawing/2012/chart" uri="{CE6537A1-D6FC-4f65-9D91-7224C49458BB}"/>
                <c:ext xmlns:c16="http://schemas.microsoft.com/office/drawing/2014/chart" uri="{C3380CC4-5D6E-409C-BE32-E72D297353CC}">
                  <c16:uniqueId val="{00000005-4262-4BD8-A4B0-3A19D63A330F}"/>
                </c:ext>
              </c:extLst>
            </c:dLbl>
            <c:dLbl>
              <c:idx val="7"/>
              <c:delete val="1"/>
              <c:extLst>
                <c:ext xmlns:c15="http://schemas.microsoft.com/office/drawing/2012/chart" uri="{CE6537A1-D6FC-4f65-9D91-7224C49458BB}"/>
                <c:ext xmlns:c16="http://schemas.microsoft.com/office/drawing/2014/chart" uri="{C3380CC4-5D6E-409C-BE32-E72D297353CC}">
                  <c16:uniqueId val="{00000006-4262-4BD8-A4B0-3A19D63A330F}"/>
                </c:ext>
              </c:extLst>
            </c:dLbl>
            <c:dLbl>
              <c:idx val="8"/>
              <c:delete val="1"/>
              <c:extLst>
                <c:ext xmlns:c15="http://schemas.microsoft.com/office/drawing/2012/chart" uri="{CE6537A1-D6FC-4f65-9D91-7224C49458BB}"/>
                <c:ext xmlns:c16="http://schemas.microsoft.com/office/drawing/2014/chart" uri="{C3380CC4-5D6E-409C-BE32-E72D297353CC}">
                  <c16:uniqueId val="{00000007-4262-4BD8-A4B0-3A19D63A330F}"/>
                </c:ext>
              </c:extLst>
            </c:dLbl>
            <c:dLbl>
              <c:idx val="9"/>
              <c:delete val="1"/>
              <c:extLst>
                <c:ext xmlns:c15="http://schemas.microsoft.com/office/drawing/2012/chart" uri="{CE6537A1-D6FC-4f65-9D91-7224C49458BB}"/>
                <c:ext xmlns:c16="http://schemas.microsoft.com/office/drawing/2014/chart" uri="{C3380CC4-5D6E-409C-BE32-E72D297353CC}">
                  <c16:uniqueId val="{00000008-4262-4BD8-A4B0-3A19D63A330F}"/>
                </c:ext>
              </c:extLst>
            </c:dLbl>
            <c:dLbl>
              <c:idx val="10"/>
              <c:delete val="1"/>
              <c:extLst>
                <c:ext xmlns:c15="http://schemas.microsoft.com/office/drawing/2012/chart" uri="{CE6537A1-D6FC-4f65-9D91-7224C49458BB}"/>
                <c:ext xmlns:c16="http://schemas.microsoft.com/office/drawing/2014/chart" uri="{C3380CC4-5D6E-409C-BE32-E72D297353CC}">
                  <c16:uniqueId val="{00000009-4262-4BD8-A4B0-3A19D63A330F}"/>
                </c:ext>
              </c:extLst>
            </c:dLbl>
            <c:numFmt formatCode="&quot;$&quot;#,##0.0" sourceLinked="0"/>
            <c:spPr>
              <a:noFill/>
              <a:ln>
                <a:noFill/>
              </a:ln>
              <a:effectLst/>
            </c:spPr>
            <c:txPr>
              <a:bodyPr rot="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Sheet1!$A$3:$A$14</c:f>
              <c:strCache>
                <c:ptCount val="12"/>
                <c:pt idx="0">
                  <c:v>FY11</c:v>
                </c:pt>
                <c:pt idx="1">
                  <c:v>FY12</c:v>
                </c:pt>
                <c:pt idx="2">
                  <c:v>FY13</c:v>
                </c:pt>
                <c:pt idx="3">
                  <c:v>FY14</c:v>
                </c:pt>
                <c:pt idx="4">
                  <c:v>FY15</c:v>
                </c:pt>
                <c:pt idx="5">
                  <c:v>FY16</c:v>
                </c:pt>
                <c:pt idx="6">
                  <c:v>FY17</c:v>
                </c:pt>
                <c:pt idx="7">
                  <c:v>FY18</c:v>
                </c:pt>
                <c:pt idx="8">
                  <c:v>FY19 </c:v>
                </c:pt>
                <c:pt idx="9">
                  <c:v>FY20 </c:v>
                </c:pt>
                <c:pt idx="10">
                  <c:v>FY21</c:v>
                </c:pt>
                <c:pt idx="11">
                  <c:v>FY22 Budget</c:v>
                </c:pt>
              </c:strCache>
            </c:strRef>
          </c:cat>
          <c:val>
            <c:numRef>
              <c:f>Sheet1!$B$3:$B$14</c:f>
              <c:numCache>
                <c:formatCode>General</c:formatCode>
                <c:ptCount val="12"/>
                <c:pt idx="0">
                  <c:v>232.6</c:v>
                </c:pt>
                <c:pt idx="1">
                  <c:v>205.6</c:v>
                </c:pt>
                <c:pt idx="2">
                  <c:v>195.8</c:v>
                </c:pt>
                <c:pt idx="3">
                  <c:v>202.6</c:v>
                </c:pt>
                <c:pt idx="4">
                  <c:v>222.2</c:v>
                </c:pt>
                <c:pt idx="5">
                  <c:v>240.6</c:v>
                </c:pt>
                <c:pt idx="6">
                  <c:v>220.7</c:v>
                </c:pt>
                <c:pt idx="7">
                  <c:v>191.4</c:v>
                </c:pt>
                <c:pt idx="8">
                  <c:v>195</c:v>
                </c:pt>
                <c:pt idx="9">
                  <c:v>200</c:v>
                </c:pt>
                <c:pt idx="10">
                  <c:v>208.8</c:v>
                </c:pt>
                <c:pt idx="11">
                  <c:v>208.2</c:v>
                </c:pt>
              </c:numCache>
            </c:numRef>
          </c:val>
          <c:smooth val="0"/>
          <c:extLst>
            <c:ext xmlns:c16="http://schemas.microsoft.com/office/drawing/2014/chart" uri="{C3380CC4-5D6E-409C-BE32-E72D297353CC}">
              <c16:uniqueId val="{0000000A-4262-4BD8-A4B0-3A19D63A330F}"/>
            </c:ext>
          </c:extLst>
        </c:ser>
        <c:dLbls>
          <c:showLegendKey val="0"/>
          <c:showVal val="0"/>
          <c:showCatName val="0"/>
          <c:showSerName val="0"/>
          <c:showPercent val="0"/>
          <c:showBubbleSize val="0"/>
        </c:dLbls>
        <c:smooth val="0"/>
        <c:axId val="458181248"/>
        <c:axId val="458179288"/>
      </c:lineChart>
      <c:catAx>
        <c:axId val="458181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crossAx val="458179288"/>
        <c:crosses val="autoZero"/>
        <c:auto val="1"/>
        <c:lblAlgn val="ctr"/>
        <c:lblOffset val="100"/>
        <c:noMultiLvlLbl val="0"/>
      </c:catAx>
      <c:valAx>
        <c:axId val="458179288"/>
        <c:scaling>
          <c:orientation val="minMax"/>
          <c:min val="175"/>
        </c:scaling>
        <c:delete val="1"/>
        <c:axPos val="l"/>
        <c:majorGridlines>
          <c:spPr>
            <a:ln w="9525" cap="flat" cmpd="sng" algn="ctr">
              <a:noFill/>
              <a:round/>
            </a:ln>
            <a:effectLst/>
          </c:spPr>
        </c:majorGridlines>
        <c:numFmt formatCode="General" sourceLinked="1"/>
        <c:majorTickMark val="none"/>
        <c:minorTickMark val="none"/>
        <c:tickLblPos val="nextTo"/>
        <c:crossAx val="458181248"/>
        <c:crosses val="autoZero"/>
        <c:crossBetween val="between"/>
      </c:valAx>
      <c:spPr>
        <a:noFill/>
        <a:ln>
          <a:noFill/>
        </a:ln>
        <a:effectLst/>
      </c:spPr>
    </c:plotArea>
    <c:plotVisOnly val="1"/>
    <c:dispBlanksAs val="gap"/>
    <c:showDLblsOverMax val="0"/>
  </c:chart>
  <c:spPr>
    <a:noFill/>
    <a:ln>
      <a:noFill/>
    </a:ln>
    <a:effectLst/>
  </c:spPr>
  <c:txPr>
    <a:bodyPr/>
    <a:lstStyle/>
    <a:p>
      <a:pPr>
        <a:defRPr>
          <a:solidFill>
            <a:schemeClr val="tx2">
              <a:lumMod val="50000"/>
            </a:schemeClr>
          </a:solidFill>
          <a:latin typeface="Franklin Gothic Book" panose="020B0503020102020204" pitchFamily="34" charset="0"/>
        </a:defRPr>
      </a:pPr>
      <a:endParaRPr lang="en-U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621861546617443E-3"/>
          <c:y val="5.1727213548771162E-2"/>
          <c:w val="0.95400530227840397"/>
          <c:h val="0.74739497673523647"/>
        </c:manualLayout>
      </c:layout>
      <c:lineChart>
        <c:grouping val="standard"/>
        <c:varyColors val="0"/>
        <c:ser>
          <c:idx val="0"/>
          <c:order val="0"/>
          <c:tx>
            <c:strRef>
              <c:f>Sheet1!$B$1</c:f>
              <c:strCache>
                <c:ptCount val="1"/>
                <c:pt idx="0">
                  <c:v>Tuition</c:v>
                </c:pt>
              </c:strCache>
            </c:strRef>
          </c:tx>
          <c:spPr>
            <a:ln w="38100" cap="rnd">
              <a:solidFill>
                <a:srgbClr val="00B0F0"/>
              </a:solidFill>
              <a:round/>
            </a:ln>
            <a:effectLst/>
          </c:spPr>
          <c:marker>
            <c:symbol val="none"/>
          </c:marker>
          <c:dLbls>
            <c:dLbl>
              <c:idx val="0"/>
              <c:layout>
                <c:manualLayout>
                  <c:x val="-5.9555085992620393E-3"/>
                  <c:y val="2.03127616924619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C7EA-41C1-8B17-CC915078C1C6}"/>
                </c:ext>
              </c:extLst>
            </c:dLbl>
            <c:dLbl>
              <c:idx val="1"/>
              <c:delete val="1"/>
              <c:extLst>
                <c:ext xmlns:c15="http://schemas.microsoft.com/office/drawing/2012/chart" uri="{CE6537A1-D6FC-4f65-9D91-7224C49458BB}"/>
                <c:ext xmlns:c16="http://schemas.microsoft.com/office/drawing/2014/chart" uri="{C3380CC4-5D6E-409C-BE32-E72D297353CC}">
                  <c16:uniqueId val="{00000001-C7EA-41C1-8B17-CC915078C1C6}"/>
                </c:ext>
              </c:extLst>
            </c:dLbl>
            <c:dLbl>
              <c:idx val="2"/>
              <c:delete val="1"/>
              <c:extLst>
                <c:ext xmlns:c15="http://schemas.microsoft.com/office/drawing/2012/chart" uri="{CE6537A1-D6FC-4f65-9D91-7224C49458BB}"/>
                <c:ext xmlns:c16="http://schemas.microsoft.com/office/drawing/2014/chart" uri="{C3380CC4-5D6E-409C-BE32-E72D297353CC}">
                  <c16:uniqueId val="{00000002-C7EA-41C1-8B17-CC915078C1C6}"/>
                </c:ext>
              </c:extLst>
            </c:dLbl>
            <c:dLbl>
              <c:idx val="3"/>
              <c:delete val="1"/>
              <c:extLst>
                <c:ext xmlns:c15="http://schemas.microsoft.com/office/drawing/2012/chart" uri="{CE6537A1-D6FC-4f65-9D91-7224C49458BB}"/>
                <c:ext xmlns:c16="http://schemas.microsoft.com/office/drawing/2014/chart" uri="{C3380CC4-5D6E-409C-BE32-E72D297353CC}">
                  <c16:uniqueId val="{00000003-C7EA-41C1-8B17-CC915078C1C6}"/>
                </c:ext>
              </c:extLst>
            </c:dLbl>
            <c:dLbl>
              <c:idx val="4"/>
              <c:delete val="1"/>
              <c:extLst>
                <c:ext xmlns:c15="http://schemas.microsoft.com/office/drawing/2012/chart" uri="{CE6537A1-D6FC-4f65-9D91-7224C49458BB}"/>
                <c:ext xmlns:c16="http://schemas.microsoft.com/office/drawing/2014/chart" uri="{C3380CC4-5D6E-409C-BE32-E72D297353CC}">
                  <c16:uniqueId val="{00000003-ACDC-469F-8E57-12C755F2030F}"/>
                </c:ext>
              </c:extLst>
            </c:dLbl>
            <c:dLbl>
              <c:idx val="5"/>
              <c:delete val="1"/>
              <c:extLst>
                <c:ext xmlns:c15="http://schemas.microsoft.com/office/drawing/2012/chart" uri="{CE6537A1-D6FC-4f65-9D91-7224C49458BB}"/>
                <c:ext xmlns:c16="http://schemas.microsoft.com/office/drawing/2014/chart" uri="{C3380CC4-5D6E-409C-BE32-E72D297353CC}">
                  <c16:uniqueId val="{0000000D-ACDC-469F-8E57-12C755F2030F}"/>
                </c:ext>
              </c:extLst>
            </c:dLbl>
            <c:dLbl>
              <c:idx val="6"/>
              <c:layout>
                <c:manualLayout>
                  <c:x val="-1.1911017198524065E-2"/>
                  <c:y val="-8.4152869868771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CDC-469F-8E57-12C755F2030F}"/>
                </c:ext>
              </c:extLst>
            </c:dLbl>
            <c:dLbl>
              <c:idx val="7"/>
              <c:delete val="1"/>
              <c:extLst>
                <c:ext xmlns:c15="http://schemas.microsoft.com/office/drawing/2012/chart" uri="{CE6537A1-D6FC-4f65-9D91-7224C49458BB}"/>
                <c:ext xmlns:c16="http://schemas.microsoft.com/office/drawing/2014/chart" uri="{C3380CC4-5D6E-409C-BE32-E72D297353CC}">
                  <c16:uniqueId val="{0000000A-ACDC-469F-8E57-12C755F2030F}"/>
                </c:ext>
              </c:extLst>
            </c:dLbl>
            <c:dLbl>
              <c:idx val="8"/>
              <c:delete val="1"/>
              <c:extLst>
                <c:ext xmlns:c15="http://schemas.microsoft.com/office/drawing/2012/chart" uri="{CE6537A1-D6FC-4f65-9D91-7224C49458BB}"/>
                <c:ext xmlns:c16="http://schemas.microsoft.com/office/drawing/2014/chart" uri="{C3380CC4-5D6E-409C-BE32-E72D297353CC}">
                  <c16:uniqueId val="{00000007-ACDC-469F-8E57-12C755F2030F}"/>
                </c:ext>
              </c:extLst>
            </c:dLbl>
            <c:dLbl>
              <c:idx val="9"/>
              <c:delete val="1"/>
              <c:extLst>
                <c:ext xmlns:c15="http://schemas.microsoft.com/office/drawing/2012/chart" uri="{CE6537A1-D6FC-4f65-9D91-7224C49458BB}"/>
                <c:ext xmlns:c16="http://schemas.microsoft.com/office/drawing/2014/chart" uri="{C3380CC4-5D6E-409C-BE32-E72D297353CC}">
                  <c16:uniqueId val="{00000004-ACDC-469F-8E57-12C755F2030F}"/>
                </c:ext>
              </c:extLst>
            </c:dLbl>
            <c:dLbl>
              <c:idx val="10"/>
              <c:delete val="1"/>
              <c:extLst>
                <c:ext xmlns:c15="http://schemas.microsoft.com/office/drawing/2012/chart" uri="{CE6537A1-D6FC-4f65-9D91-7224C49458BB}"/>
                <c:ext xmlns:c16="http://schemas.microsoft.com/office/drawing/2014/chart" uri="{C3380CC4-5D6E-409C-BE32-E72D297353CC}">
                  <c16:uniqueId val="{00000001-ACDC-469F-8E57-12C755F2030F}"/>
                </c:ext>
              </c:extLst>
            </c:dLbl>
            <c:numFmt formatCode="&quot;$&quot;#,##0.0" sourceLinked="0"/>
            <c:spPr>
              <a:noFill/>
              <a:ln>
                <a:noFill/>
              </a:ln>
              <a:effectLst/>
            </c:spPr>
            <c:txPr>
              <a:bodyPr rot="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FY11</c:v>
                </c:pt>
                <c:pt idx="1">
                  <c:v>FY12</c:v>
                </c:pt>
                <c:pt idx="2">
                  <c:v>FY13</c:v>
                </c:pt>
                <c:pt idx="3">
                  <c:v>FY14</c:v>
                </c:pt>
                <c:pt idx="4">
                  <c:v>FY15</c:v>
                </c:pt>
                <c:pt idx="5">
                  <c:v>FY16</c:v>
                </c:pt>
                <c:pt idx="6">
                  <c:v>FY17</c:v>
                </c:pt>
                <c:pt idx="7">
                  <c:v>FY18</c:v>
                </c:pt>
                <c:pt idx="8">
                  <c:v>FY19 </c:v>
                </c:pt>
                <c:pt idx="9">
                  <c:v>FY20 </c:v>
                </c:pt>
                <c:pt idx="10">
                  <c:v>FY21 </c:v>
                </c:pt>
                <c:pt idx="11">
                  <c:v>FY22 Budget</c:v>
                </c:pt>
              </c:strCache>
            </c:strRef>
          </c:cat>
          <c:val>
            <c:numRef>
              <c:f>Sheet1!$B$2:$B$13</c:f>
              <c:numCache>
                <c:formatCode>General</c:formatCode>
                <c:ptCount val="12"/>
                <c:pt idx="0">
                  <c:v>246.1</c:v>
                </c:pt>
                <c:pt idx="1">
                  <c:v>259.89999999999998</c:v>
                </c:pt>
                <c:pt idx="2">
                  <c:v>269.8</c:v>
                </c:pt>
                <c:pt idx="3">
                  <c:v>290.39999999999998</c:v>
                </c:pt>
                <c:pt idx="4">
                  <c:v>319.7</c:v>
                </c:pt>
                <c:pt idx="5">
                  <c:v>353.4</c:v>
                </c:pt>
                <c:pt idx="6">
                  <c:v>377.5</c:v>
                </c:pt>
                <c:pt idx="7">
                  <c:v>402.7</c:v>
                </c:pt>
                <c:pt idx="8">
                  <c:v>426.4</c:v>
                </c:pt>
                <c:pt idx="9">
                  <c:v>445.3</c:v>
                </c:pt>
                <c:pt idx="10">
                  <c:v>449.6</c:v>
                </c:pt>
                <c:pt idx="11">
                  <c:v>472.6</c:v>
                </c:pt>
              </c:numCache>
            </c:numRef>
          </c:val>
          <c:smooth val="0"/>
          <c:extLst>
            <c:ext xmlns:c16="http://schemas.microsoft.com/office/drawing/2014/chart" uri="{C3380CC4-5D6E-409C-BE32-E72D297353CC}">
              <c16:uniqueId val="{00000004-C7EA-41C1-8B17-CC915078C1C6}"/>
            </c:ext>
          </c:extLst>
        </c:ser>
        <c:ser>
          <c:idx val="1"/>
          <c:order val="1"/>
          <c:tx>
            <c:strRef>
              <c:f>Sheet1!$C$1</c:f>
              <c:strCache>
                <c:ptCount val="1"/>
                <c:pt idx="0">
                  <c:v>State Support</c:v>
                </c:pt>
              </c:strCache>
            </c:strRef>
          </c:tx>
          <c:spPr>
            <a:ln w="38100" cap="rnd">
              <a:solidFill>
                <a:srgbClr val="7E0000"/>
              </a:solidFill>
              <a:round/>
            </a:ln>
            <a:effectLst/>
          </c:spPr>
          <c:marker>
            <c:symbol val="none"/>
          </c:marker>
          <c:dLbls>
            <c:dLbl>
              <c:idx val="0"/>
              <c:layout>
                <c:manualLayout>
                  <c:x val="-2.9777542996310163E-2"/>
                  <c:y val="-3.4821877187077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7EA-41C1-8B17-CC915078C1C6}"/>
                </c:ext>
              </c:extLst>
            </c:dLbl>
            <c:dLbl>
              <c:idx val="1"/>
              <c:delete val="1"/>
              <c:extLst>
                <c:ext xmlns:c15="http://schemas.microsoft.com/office/drawing/2012/chart" uri="{CE6537A1-D6FC-4f65-9D91-7224C49458BB}"/>
                <c:ext xmlns:c16="http://schemas.microsoft.com/office/drawing/2014/chart" uri="{C3380CC4-5D6E-409C-BE32-E72D297353CC}">
                  <c16:uniqueId val="{00000006-C7EA-41C1-8B17-CC915078C1C6}"/>
                </c:ext>
              </c:extLst>
            </c:dLbl>
            <c:dLbl>
              <c:idx val="2"/>
              <c:delete val="1"/>
              <c:extLst>
                <c:ext xmlns:c15="http://schemas.microsoft.com/office/drawing/2012/chart" uri="{CE6537A1-D6FC-4f65-9D91-7224C49458BB}"/>
                <c:ext xmlns:c16="http://schemas.microsoft.com/office/drawing/2014/chart" uri="{C3380CC4-5D6E-409C-BE32-E72D297353CC}">
                  <c16:uniqueId val="{00000007-C7EA-41C1-8B17-CC915078C1C6}"/>
                </c:ext>
              </c:extLst>
            </c:dLbl>
            <c:dLbl>
              <c:idx val="3"/>
              <c:delete val="1"/>
              <c:extLst>
                <c:ext xmlns:c15="http://schemas.microsoft.com/office/drawing/2012/chart" uri="{CE6537A1-D6FC-4f65-9D91-7224C49458BB}"/>
                <c:ext xmlns:c16="http://schemas.microsoft.com/office/drawing/2014/chart" uri="{C3380CC4-5D6E-409C-BE32-E72D297353CC}">
                  <c16:uniqueId val="{00000008-C7EA-41C1-8B17-CC915078C1C6}"/>
                </c:ext>
              </c:extLst>
            </c:dLbl>
            <c:dLbl>
              <c:idx val="4"/>
              <c:delete val="1"/>
              <c:extLst>
                <c:ext xmlns:c15="http://schemas.microsoft.com/office/drawing/2012/chart" uri="{CE6537A1-D6FC-4f65-9D91-7224C49458BB}"/>
                <c:ext xmlns:c16="http://schemas.microsoft.com/office/drawing/2014/chart" uri="{C3380CC4-5D6E-409C-BE32-E72D297353CC}">
                  <c16:uniqueId val="{00000002-ACDC-469F-8E57-12C755F2030F}"/>
                </c:ext>
              </c:extLst>
            </c:dLbl>
            <c:dLbl>
              <c:idx val="5"/>
              <c:delete val="1"/>
              <c:extLst>
                <c:ext xmlns:c15="http://schemas.microsoft.com/office/drawing/2012/chart" uri="{CE6537A1-D6FC-4f65-9D91-7224C49458BB}"/>
                <c:ext xmlns:c16="http://schemas.microsoft.com/office/drawing/2014/chart" uri="{C3380CC4-5D6E-409C-BE32-E72D297353CC}">
                  <c16:uniqueId val="{0000000C-ACDC-469F-8E57-12C755F2030F}"/>
                </c:ext>
              </c:extLst>
            </c:dLbl>
            <c:dLbl>
              <c:idx val="6"/>
              <c:layout>
                <c:manualLayout>
                  <c:x val="-2.0844280097417116E-2"/>
                  <c:y val="9.57601622644638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CDC-469F-8E57-12C755F2030F}"/>
                </c:ext>
              </c:extLst>
            </c:dLbl>
            <c:dLbl>
              <c:idx val="7"/>
              <c:delete val="1"/>
              <c:extLst>
                <c:ext xmlns:c15="http://schemas.microsoft.com/office/drawing/2012/chart" uri="{CE6537A1-D6FC-4f65-9D91-7224C49458BB}"/>
                <c:ext xmlns:c16="http://schemas.microsoft.com/office/drawing/2014/chart" uri="{C3380CC4-5D6E-409C-BE32-E72D297353CC}">
                  <c16:uniqueId val="{0000000B-ACDC-469F-8E57-12C755F2030F}"/>
                </c:ext>
              </c:extLst>
            </c:dLbl>
            <c:dLbl>
              <c:idx val="8"/>
              <c:delete val="1"/>
              <c:extLst>
                <c:ext xmlns:c15="http://schemas.microsoft.com/office/drawing/2012/chart" uri="{CE6537A1-D6FC-4f65-9D91-7224C49458BB}"/>
                <c:ext xmlns:c16="http://schemas.microsoft.com/office/drawing/2014/chart" uri="{C3380CC4-5D6E-409C-BE32-E72D297353CC}">
                  <c16:uniqueId val="{00000006-ACDC-469F-8E57-12C755F2030F}"/>
                </c:ext>
              </c:extLst>
            </c:dLbl>
            <c:dLbl>
              <c:idx val="9"/>
              <c:delete val="1"/>
              <c:extLst>
                <c:ext xmlns:c15="http://schemas.microsoft.com/office/drawing/2012/chart" uri="{CE6537A1-D6FC-4f65-9D91-7224C49458BB}"/>
                <c:ext xmlns:c16="http://schemas.microsoft.com/office/drawing/2014/chart" uri="{C3380CC4-5D6E-409C-BE32-E72D297353CC}">
                  <c16:uniqueId val="{00000005-ACDC-469F-8E57-12C755F2030F}"/>
                </c:ext>
              </c:extLst>
            </c:dLbl>
            <c:dLbl>
              <c:idx val="10"/>
              <c:delete val="1"/>
              <c:extLst>
                <c:ext xmlns:c15="http://schemas.microsoft.com/office/drawing/2012/chart" uri="{CE6537A1-D6FC-4f65-9D91-7224C49458BB}"/>
                <c:ext xmlns:c16="http://schemas.microsoft.com/office/drawing/2014/chart" uri="{C3380CC4-5D6E-409C-BE32-E72D297353CC}">
                  <c16:uniqueId val="{00000000-ACDC-469F-8E57-12C755F2030F}"/>
                </c:ext>
              </c:extLst>
            </c:dLbl>
            <c:numFmt formatCode="&quot;$&quot;#,##0.0" sourceLinked="0"/>
            <c:spPr>
              <a:noFill/>
              <a:ln>
                <a:noFill/>
              </a:ln>
              <a:effectLst/>
            </c:spPr>
            <c:txPr>
              <a:bodyPr rot="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FY11</c:v>
                </c:pt>
                <c:pt idx="1">
                  <c:v>FY12</c:v>
                </c:pt>
                <c:pt idx="2">
                  <c:v>FY13</c:v>
                </c:pt>
                <c:pt idx="3">
                  <c:v>FY14</c:v>
                </c:pt>
                <c:pt idx="4">
                  <c:v>FY15</c:v>
                </c:pt>
                <c:pt idx="5">
                  <c:v>FY16</c:v>
                </c:pt>
                <c:pt idx="6">
                  <c:v>FY17</c:v>
                </c:pt>
                <c:pt idx="7">
                  <c:v>FY18</c:v>
                </c:pt>
                <c:pt idx="8">
                  <c:v>FY19 </c:v>
                </c:pt>
                <c:pt idx="9">
                  <c:v>FY20 </c:v>
                </c:pt>
                <c:pt idx="10">
                  <c:v>FY21 </c:v>
                </c:pt>
                <c:pt idx="11">
                  <c:v>FY22 Budget</c:v>
                </c:pt>
              </c:strCache>
            </c:strRef>
          </c:cat>
          <c:val>
            <c:numRef>
              <c:f>Sheet1!$C$2:$C$13</c:f>
              <c:numCache>
                <c:formatCode>General</c:formatCode>
                <c:ptCount val="12"/>
                <c:pt idx="0">
                  <c:v>329</c:v>
                </c:pt>
                <c:pt idx="1">
                  <c:v>282.39999999999998</c:v>
                </c:pt>
                <c:pt idx="2">
                  <c:v>288.5</c:v>
                </c:pt>
                <c:pt idx="3">
                  <c:v>308.10000000000002</c:v>
                </c:pt>
                <c:pt idx="4">
                  <c:v>350.7</c:v>
                </c:pt>
                <c:pt idx="5">
                  <c:v>384.5</c:v>
                </c:pt>
                <c:pt idx="6">
                  <c:v>374</c:v>
                </c:pt>
                <c:pt idx="7">
                  <c:v>342.9</c:v>
                </c:pt>
                <c:pt idx="8">
                  <c:v>356.7</c:v>
                </c:pt>
                <c:pt idx="9">
                  <c:v>376.7</c:v>
                </c:pt>
                <c:pt idx="10">
                  <c:v>397.8</c:v>
                </c:pt>
                <c:pt idx="11">
                  <c:v>408.5</c:v>
                </c:pt>
              </c:numCache>
            </c:numRef>
          </c:val>
          <c:smooth val="0"/>
          <c:extLst>
            <c:ext xmlns:c16="http://schemas.microsoft.com/office/drawing/2014/chart" uri="{C3380CC4-5D6E-409C-BE32-E72D297353CC}">
              <c16:uniqueId val="{00000009-C7EA-41C1-8B17-CC915078C1C6}"/>
            </c:ext>
          </c:extLst>
        </c:ser>
        <c:dLbls>
          <c:showLegendKey val="0"/>
          <c:showVal val="0"/>
          <c:showCatName val="0"/>
          <c:showSerName val="0"/>
          <c:showPercent val="0"/>
          <c:showBubbleSize val="0"/>
        </c:dLbls>
        <c:smooth val="0"/>
        <c:axId val="590052696"/>
        <c:axId val="590054992"/>
      </c:lineChart>
      <c:catAx>
        <c:axId val="590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crossAx val="590054992"/>
        <c:crosses val="autoZero"/>
        <c:auto val="1"/>
        <c:lblAlgn val="ctr"/>
        <c:lblOffset val="100"/>
        <c:noMultiLvlLbl val="0"/>
      </c:catAx>
      <c:valAx>
        <c:axId val="590054992"/>
        <c:scaling>
          <c:orientation val="minMax"/>
          <c:max val="480"/>
          <c:min val="230"/>
        </c:scaling>
        <c:delete val="0"/>
        <c:axPos val="l"/>
        <c:majorGridlines>
          <c:spPr>
            <a:ln w="9525" cap="flat" cmpd="sng" algn="ctr">
              <a:no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ranklin Gothic Book" panose="020B0503020102020204" pitchFamily="34" charset="0"/>
                <a:ea typeface="+mn-ea"/>
                <a:cs typeface="+mn-cs"/>
              </a:defRPr>
            </a:pPr>
            <a:endParaRPr lang="en-US"/>
          </a:p>
        </c:txPr>
        <c:crossAx val="590052696"/>
        <c:crosses val="autoZero"/>
        <c:crossBetween val="between"/>
        <c:majorUnit val="50"/>
      </c:valAx>
      <c:spPr>
        <a:noFill/>
        <a:ln>
          <a:noFill/>
        </a:ln>
        <a:effectLst/>
      </c:spPr>
    </c:plotArea>
    <c:legend>
      <c:legendPos val="t"/>
      <c:layout>
        <c:manualLayout>
          <c:xMode val="edge"/>
          <c:yMode val="edge"/>
          <c:x val="0.13824857401911717"/>
          <c:y val="0.10446563156123338"/>
          <c:w val="0.27088408118342988"/>
          <c:h val="5.9382725104357097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2">
                  <a:lumMod val="50000"/>
                </a:schemeClr>
              </a:solidFill>
              <a:latin typeface="Franklin Gothic Book" panose="020B0503020102020204" pitchFamily="34" charset="0"/>
              <a:ea typeface="+mn-ea"/>
              <a:cs typeface="+mn-cs"/>
            </a:defRPr>
          </a:pPr>
          <a:endParaRPr lang="en-US"/>
        </a:p>
      </c:txPr>
    </c:legend>
    <c:plotVisOnly val="1"/>
    <c:dispBlanksAs val="gap"/>
    <c:showDLblsOverMax val="0"/>
  </c:chart>
  <c:spPr>
    <a:noFill/>
    <a:ln>
      <a:noFill/>
    </a:ln>
    <a:effectLst/>
  </c:spPr>
  <c:txPr>
    <a:bodyPr/>
    <a:lstStyle/>
    <a:p>
      <a:pPr>
        <a:defRPr baseline="0">
          <a:latin typeface="Franklin Gothic Book" panose="020B0503020102020204" pitchFamily="34" charset="0"/>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7.0244094488188982E-2"/>
          <c:y val="0.16417970025169495"/>
          <c:w val="0.79166666666666663"/>
          <c:h val="0.71405018949376731"/>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5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2.3601049868766403E-3"/>
          <c:y val="0.17784357941172846"/>
          <c:w val="0.82678411429492715"/>
          <c:h val="0.80578226843438161"/>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705F-4408-830E-98A5AE06B18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705F-4408-830E-98A5AE06B18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705F-4408-830E-98A5AE06B184}"/>
              </c:ext>
            </c:extLst>
          </c:dPt>
          <c:dPt>
            <c:idx val="3"/>
            <c:bubble3D val="0"/>
            <c:spPr>
              <a:solidFill>
                <a:schemeClr val="accent6"/>
              </a:solidFill>
              <a:ln w="25400">
                <a:solidFill>
                  <a:schemeClr val="lt1"/>
                </a:solidFill>
              </a:ln>
              <a:effectLst/>
              <a:sp3d contourW="25400">
                <a:contourClr>
                  <a:schemeClr val="lt1"/>
                </a:contourClr>
              </a:sp3d>
            </c:spPr>
            <c:extLst>
              <c:ext xmlns:c16="http://schemas.microsoft.com/office/drawing/2014/chart" uri="{C3380CC4-5D6E-409C-BE32-E72D297353CC}">
                <c16:uniqueId val="{00000007-705F-4408-830E-98A5AE06B184}"/>
              </c:ext>
            </c:extLst>
          </c:dPt>
          <c:dPt>
            <c:idx val="4"/>
            <c:bubble3D val="0"/>
            <c:spPr>
              <a:solidFill>
                <a:schemeClr val="accent1">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9-705F-4408-830E-98A5AE06B184}"/>
              </c:ext>
            </c:extLst>
          </c:dPt>
          <c:dPt>
            <c:idx val="5"/>
            <c:bubble3D val="0"/>
            <c:spPr>
              <a:solidFill>
                <a:schemeClr val="accent2">
                  <a:lumMod val="6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B-705F-4408-830E-98A5AE06B184}"/>
              </c:ext>
            </c:extLst>
          </c:dPt>
          <c:dLbls>
            <c:dLbl>
              <c:idx val="0"/>
              <c:layout>
                <c:manualLayout>
                  <c:x val="-0.2133747609923301"/>
                  <c:y val="-0.17027438688024893"/>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1-705F-4408-830E-98A5AE06B184}"/>
                </c:ext>
              </c:extLst>
            </c:dLbl>
            <c:dLbl>
              <c:idx val="1"/>
              <c:layout>
                <c:manualLayout>
                  <c:x val="0.16549717337337747"/>
                  <c:y val="-0.17889487559837319"/>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705F-4408-830E-98A5AE06B184}"/>
                </c:ext>
              </c:extLst>
            </c:dLbl>
            <c:dLbl>
              <c:idx val="3"/>
              <c:layout>
                <c:manualLayout>
                  <c:x val="9.97544640554512E-2"/>
                  <c:y val="7.893878918464001E-3"/>
                </c:manualLayout>
              </c:layout>
              <c:tx>
                <c:rich>
                  <a:bodyPr/>
                  <a:lstStyle/>
                  <a:p>
                    <a:fld id="{340245BA-F2AF-4EF6-B457-3C998A25F450}" type="CATEGORYNAME">
                      <a:rPr lang="en-US"/>
                      <a:pPr/>
                      <a:t>[CATEGORY NAME]</a:t>
                    </a:fld>
                    <a:r>
                      <a:rPr lang="en-US" baseline="0"/>
                      <a:t> </a:t>
                    </a:r>
                  </a:p>
                  <a:p>
                    <a:fld id="{62307A87-5E68-49FC-BD2E-1DA6E9CC5ABE}"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5136484921976882"/>
                      <c:h val="0.22075050670906923"/>
                    </c:manualLayout>
                  </c15:layout>
                  <c15:dlblFieldTable/>
                  <c15:showDataLabelsRange val="0"/>
                </c:ext>
                <c:ext xmlns:c16="http://schemas.microsoft.com/office/drawing/2014/chart" uri="{C3380CC4-5D6E-409C-BE32-E72D297353CC}">
                  <c16:uniqueId val="{00000007-705F-4408-830E-98A5AE06B184}"/>
                </c:ext>
              </c:extLst>
            </c:dLbl>
            <c:dLbl>
              <c:idx val="4"/>
              <c:layout>
                <c:manualLayout>
                  <c:x val="1.8692811858866287E-2"/>
                  <c:y val="2.3681636755392001E-2"/>
                </c:manualLayout>
              </c:layout>
              <c:tx>
                <c:rich>
                  <a:bodyPr rot="0" spcFirstLastPara="1" vertOverflow="ellipsis" vert="horz" wrap="square" lIns="38100" tIns="19050" rIns="38100" bIns="19050" anchor="ctr" anchorCtr="1">
                    <a:noAutofit/>
                  </a:bodyPr>
                  <a:lstStyle/>
                  <a:p>
                    <a:pPr>
                      <a:defRPr sz="1400" b="0" i="0" u="none" strike="noStrike" kern="1200" baseline="0">
                        <a:solidFill>
                          <a:sysClr val="windowText" lastClr="000000"/>
                        </a:solidFill>
                        <a:latin typeface="Franklin Gothic Book" panose="020B0503020102020204" pitchFamily="34" charset="0"/>
                        <a:ea typeface="+mn-ea"/>
                        <a:cs typeface="+mn-cs"/>
                      </a:defRPr>
                    </a:pPr>
                    <a:r>
                      <a:rPr lang="en-US" b="0">
                        <a:latin typeface="Franklin Gothic Book" panose="020B0503020102020204" pitchFamily="34" charset="0"/>
                      </a:rPr>
                      <a:t>Debt/Capital/Initiatives</a:t>
                    </a:r>
                  </a:p>
                  <a:p>
                    <a:pPr>
                      <a:defRPr sz="1400" b="0" i="0" u="none" strike="noStrike" kern="1200" baseline="0">
                        <a:solidFill>
                          <a:sysClr val="windowText" lastClr="000000"/>
                        </a:solidFill>
                        <a:latin typeface="Franklin Gothic Book" panose="020B0503020102020204" pitchFamily="34" charset="0"/>
                        <a:ea typeface="+mn-ea"/>
                        <a:cs typeface="+mn-cs"/>
                      </a:defRPr>
                    </a:pPr>
                    <a:fld id="{0D1CD79D-1852-445D-8898-3D2840132308}" type="VALUE">
                      <a:rPr lang="en-US" b="0">
                        <a:latin typeface="Franklin Gothic Book" panose="020B0503020102020204" pitchFamily="34" charset="0"/>
                      </a:rPr>
                      <a:pPr>
                        <a:defRPr sz="1400" b="0" i="0" u="none" strike="noStrike" kern="1200" baseline="0">
                          <a:solidFill>
                            <a:sysClr val="windowText" lastClr="000000"/>
                          </a:solidFill>
                          <a:latin typeface="Franklin Gothic Book" panose="020B0503020102020204" pitchFamily="34" charset="0"/>
                          <a:ea typeface="+mn-ea"/>
                          <a:cs typeface="+mn-cs"/>
                        </a:defRPr>
                      </a:pPr>
                      <a:t>[VALUE]</a:t>
                    </a:fld>
                    <a:endParaRPr lang="en-US"/>
                  </a:p>
                </c:rich>
              </c:tx>
              <c:numFmt formatCode="0.0%" sourceLinked="0"/>
              <c:spPr>
                <a:noFill/>
                <a:ln>
                  <a:noFill/>
                </a:ln>
                <a:effectLst/>
              </c:sp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15:layout>
                    <c:manualLayout>
                      <c:w val="0.22542804951334772"/>
                      <c:h val="0.23215338490460372"/>
                    </c:manualLayout>
                  </c15:layout>
                  <c15:dlblFieldTable/>
                  <c15:showDataLabelsRange val="0"/>
                </c:ext>
                <c:ext xmlns:c16="http://schemas.microsoft.com/office/drawing/2014/chart" uri="{C3380CC4-5D6E-409C-BE32-E72D297353CC}">
                  <c16:uniqueId val="{00000009-705F-4408-830E-98A5AE06B184}"/>
                </c:ext>
              </c:extLst>
            </c:dLbl>
            <c:dLbl>
              <c:idx val="5"/>
              <c:layout>
                <c:manualLayout>
                  <c:x val="0.12871532656846982"/>
                  <c:y val="0.15856689425278994"/>
                </c:manualLayout>
              </c:layout>
              <c:tx>
                <c:rich>
                  <a:bodyPr/>
                  <a:lstStyle/>
                  <a:p>
                    <a:fld id="{AD66EA65-86A3-46C9-86DA-108C81205B22}" type="CATEGORYNAME">
                      <a:rPr lang="en-US"/>
                      <a:pPr/>
                      <a:t>[CATEGORY NAME]</a:t>
                    </a:fld>
                    <a:endParaRPr lang="en-US"/>
                  </a:p>
                  <a:p>
                    <a:r>
                      <a:rPr lang="en-US" baseline="0"/>
                      <a:t> </a:t>
                    </a:r>
                    <a:fld id="{9D5BD8F0-EE7F-4E0A-AB40-269DE4D65B42}"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705F-4408-830E-98A5AE06B18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Franklin Gothic Book" panose="020B0503020102020204" pitchFamily="34" charset="0"/>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'Rev pie - state support split'!$B$46:$B$51</c:f>
              <c:strCache>
                <c:ptCount val="6"/>
                <c:pt idx="0">
                  <c:v>Salaries &amp; Wages</c:v>
                </c:pt>
                <c:pt idx="1">
                  <c:v>Fringe Benefits</c:v>
                </c:pt>
                <c:pt idx="2">
                  <c:v>Other Expenses </c:v>
                </c:pt>
                <c:pt idx="3">
                  <c:v>Student Financial Aid</c:v>
                </c:pt>
                <c:pt idx="4">
                  <c:v>Debt/Capital/Initiatives</c:v>
                </c:pt>
                <c:pt idx="5">
                  <c:v>Research Fund</c:v>
                </c:pt>
              </c:strCache>
            </c:strRef>
          </c:cat>
          <c:val>
            <c:numRef>
              <c:f>'Rev pie - state support split'!$C$46:$C$51</c:f>
              <c:numCache>
                <c:formatCode>0.0%</c:formatCode>
                <c:ptCount val="6"/>
                <c:pt idx="0">
                  <c:v>0.3389908190872376</c:v>
                </c:pt>
                <c:pt idx="1">
                  <c:v>0.20339449145234254</c:v>
                </c:pt>
                <c:pt idx="2">
                  <c:v>0.17726973243080171</c:v>
                </c:pt>
                <c:pt idx="3">
                  <c:v>0.15884411506675339</c:v>
                </c:pt>
                <c:pt idx="4">
                  <c:v>3.1396267757970379E-2</c:v>
                </c:pt>
                <c:pt idx="5">
                  <c:v>9.0104574204894511E-2</c:v>
                </c:pt>
              </c:numCache>
            </c:numRef>
          </c:val>
          <c:extLst>
            <c:ext xmlns:c16="http://schemas.microsoft.com/office/drawing/2014/chart" uri="{C3380CC4-5D6E-409C-BE32-E72D297353CC}">
              <c16:uniqueId val="{0000000C-705F-4408-830E-98A5AE06B184}"/>
            </c:ext>
          </c:extLst>
        </c:ser>
        <c:dLbls>
          <c:showLegendKey val="0"/>
          <c:showVal val="1"/>
          <c:showCatName val="0"/>
          <c:showSerName val="0"/>
          <c:showPercent val="0"/>
          <c:showBubbleSize val="0"/>
          <c:showLeaderLines val="1"/>
        </c:dLbls>
      </c:pie3DChart>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1">
    <c:autoUpdate val="0"/>
  </c:externalData>
  <c:userShapes r:id="rId2"/>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2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6540390784485273E-2"/>
          <c:y val="0.15029081895733873"/>
          <c:w val="0.79166666666666663"/>
          <c:h val="0.71405018949376731"/>
        </c:manualLayout>
      </c:layout>
      <c:pie3DChart>
        <c:varyColors val="1"/>
        <c:ser>
          <c:idx val="0"/>
          <c:order val="0"/>
          <c:tx>
            <c:strRef>
              <c:f>Sheet1!$B$1</c:f>
              <c:strCache>
                <c:ptCount val="1"/>
                <c:pt idx="0">
                  <c:v>Fringe</c:v>
                </c:pt>
              </c:strCache>
            </c:strRef>
          </c:tx>
          <c:dPt>
            <c:idx val="0"/>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1-4C65-484E-A282-33AA7853CC84}"/>
              </c:ext>
            </c:extLst>
          </c:dPt>
          <c:dPt>
            <c:idx val="1"/>
            <c:bubble3D val="0"/>
            <c:spPr>
              <a:solidFill>
                <a:schemeClr val="tx2">
                  <a:lumMod val="60000"/>
                  <a:lumOff val="40000"/>
                </a:schemeClr>
              </a:solidFill>
              <a:ln w="25400">
                <a:solidFill>
                  <a:schemeClr val="lt1"/>
                </a:solidFill>
              </a:ln>
              <a:effectLst/>
              <a:sp3d contourW="25400">
                <a:contourClr>
                  <a:schemeClr val="lt1"/>
                </a:contourClr>
              </a:sp3d>
            </c:spPr>
            <c:extLst>
              <c:ext xmlns:c16="http://schemas.microsoft.com/office/drawing/2014/chart" uri="{C3380CC4-5D6E-409C-BE32-E72D297353CC}">
                <c16:uniqueId val="{00000003-4C65-484E-A282-33AA7853CC84}"/>
              </c:ext>
            </c:extLst>
          </c:dPt>
          <c:dLbls>
            <c:dLbl>
              <c:idx val="0"/>
              <c:layout>
                <c:manualLayout>
                  <c:x val="-0.27075736366287545"/>
                  <c:y val="-0.10206277227538701"/>
                </c:manualLayout>
              </c:layout>
              <c:tx>
                <c:rich>
                  <a:bodyPr/>
                  <a:lstStyle/>
                  <a:p>
                    <a:fld id="{6723DCD3-2B09-4D79-88A0-9827D050FD9C}" type="CATEGORYNAME">
                      <a:rPr lang="en-US" sz="1000" b="0" baseline="0" smtClean="0">
                        <a:solidFill>
                          <a:schemeClr val="tx1"/>
                        </a:solidFill>
                        <a:latin typeface="Franklin Gothic Book" panose="020B0503020102020204" pitchFamily="34" charset="0"/>
                      </a:rPr>
                      <a:pPr/>
                      <a:t>[CATEGORY NAME]</a:t>
                    </a:fld>
                    <a:r>
                      <a:rPr lang="en-US" sz="1000" b="0" baseline="0" dirty="0">
                        <a:solidFill>
                          <a:schemeClr val="tx1"/>
                        </a:solidFill>
                        <a:latin typeface="Franklin Gothic Book" panose="020B0503020102020204" pitchFamily="34" charset="0"/>
                      </a:rPr>
                      <a:t>, 45%</a:t>
                    </a:r>
                  </a:p>
                </c:rich>
              </c:tx>
              <c:showLegendKey val="0"/>
              <c:showVal val="1"/>
              <c:showCatName val="1"/>
              <c:showSerName val="0"/>
              <c:showPercent val="0"/>
              <c:showBubbleSize val="0"/>
              <c:extLst>
                <c:ext xmlns:c15="http://schemas.microsoft.com/office/drawing/2012/chart" uri="{CE6537A1-D6FC-4f65-9D91-7224C49458BB}">
                  <c15:layout>
                    <c:manualLayout>
                      <c:w val="0.20711344415281424"/>
                      <c:h val="0.4464832422991894"/>
                    </c:manualLayout>
                  </c15:layout>
                  <c15:dlblFieldTable/>
                  <c15:showDataLabelsRange val="0"/>
                </c:ext>
                <c:ext xmlns:c16="http://schemas.microsoft.com/office/drawing/2014/chart" uri="{C3380CC4-5D6E-409C-BE32-E72D297353CC}">
                  <c16:uniqueId val="{00000001-4C65-484E-A282-33AA7853CC84}"/>
                </c:ext>
              </c:extLst>
            </c:dLbl>
            <c:dLbl>
              <c:idx val="1"/>
              <c:layout>
                <c:manualLayout>
                  <c:x val="0.25099168853893261"/>
                  <c:y val="9.0866365449275274E-2"/>
                </c:manualLayout>
              </c:layout>
              <c:tx>
                <c:rich>
                  <a:bodyPr rot="0" spcFirstLastPara="1" vertOverflow="ellipsis" vert="horz" wrap="square" lIns="38100" tIns="19050" rIns="38100" bIns="19050" anchor="ctr" anchorCtr="0">
                    <a:noAutofit/>
                  </a:bodyPr>
                  <a:lstStyle/>
                  <a:p>
                    <a:pPr algn="ctr" rtl="0">
                      <a:defRPr sz="1197" b="0" i="0" u="none" strike="noStrike" kern="1200" baseline="0">
                        <a:solidFill>
                          <a:srgbClr val="00003A"/>
                        </a:solidFill>
                        <a:latin typeface="Franklin Gothic Book" panose="020B0503020102020204" pitchFamily="34" charset="0"/>
                        <a:ea typeface="+mn-ea"/>
                        <a:cs typeface="Calibri" panose="020F0502020204030204" pitchFamily="34" charset="0"/>
                      </a:defRPr>
                    </a:pPr>
                    <a:fld id="{97E62249-9431-41B8-958D-5DDD1F49666A}" type="CATEGORYNAME">
                      <a:rPr lang="en-US" sz="1000" b="0" i="0" u="none" strike="noStrike" kern="1200" baseline="0">
                        <a:solidFill>
                          <a:srgbClr val="00003A"/>
                        </a:solidFill>
                        <a:latin typeface="Franklin Gothic Book" panose="020B0503020102020204" pitchFamily="34" charset="0"/>
                        <a:ea typeface="+mn-ea"/>
                        <a:cs typeface="Calibri" panose="020F0502020204030204" pitchFamily="34" charset="0"/>
                      </a:rPr>
                      <a:pPr algn="ctr" rtl="0">
                        <a:defRPr>
                          <a:solidFill>
                            <a:srgbClr val="00003A"/>
                          </a:solidFill>
                          <a:latin typeface="Franklin Gothic Book" panose="020B0503020102020204" pitchFamily="34" charset="0"/>
                          <a:cs typeface="Calibri" panose="020F0502020204030204" pitchFamily="34" charset="0"/>
                        </a:defRPr>
                      </a:pPr>
                      <a:t>[CATEGORY NAME]</a:t>
                    </a:fld>
                    <a:r>
                      <a:rPr lang="en-US" sz="1000" b="0" i="0" u="none" strike="noStrike" kern="1200" baseline="0" dirty="0">
                        <a:solidFill>
                          <a:srgbClr val="00003A"/>
                        </a:solidFill>
                        <a:latin typeface="Franklin Gothic Book" panose="020B0503020102020204" pitchFamily="34" charset="0"/>
                        <a:ea typeface="+mn-ea"/>
                        <a:cs typeface="Calibri" panose="020F0502020204030204" pitchFamily="34" charset="0"/>
                      </a:rPr>
                      <a:t>, 55%</a:t>
                    </a:r>
                  </a:p>
                </c:rich>
              </c:tx>
              <c:spPr>
                <a:noFill/>
                <a:ln>
                  <a:noFill/>
                </a:ln>
                <a:effectLst/>
              </c:spPr>
              <c:txPr>
                <a:bodyPr rot="0" spcFirstLastPara="1" vertOverflow="ellipsis" vert="horz" wrap="square" lIns="38100" tIns="19050" rIns="38100" bIns="19050" anchor="ctr" anchorCtr="0">
                  <a:noAutofit/>
                </a:bodyPr>
                <a:lstStyle/>
                <a:p>
                  <a:pPr algn="ctr" rtl="0">
                    <a:defRPr sz="1197" b="0" i="0" u="none" strike="noStrike" kern="1200" baseline="0">
                      <a:solidFill>
                        <a:srgbClr val="00003A"/>
                      </a:solidFill>
                      <a:latin typeface="Franklin Gothic Book" panose="020B0503020102020204" pitchFamily="34" charset="0"/>
                      <a:ea typeface="+mn-ea"/>
                      <a:cs typeface="Calibri" panose="020F0502020204030204" pitchFamily="34" charset="0"/>
                    </a:defRPr>
                  </a:pPr>
                  <a:endParaRPr lang="en-US"/>
                </a:p>
              </c:txPr>
              <c:showLegendKey val="0"/>
              <c:showVal val="1"/>
              <c:showCatName val="1"/>
              <c:showSerName val="0"/>
              <c:showPercent val="0"/>
              <c:showBubbleSize val="0"/>
              <c:extLst>
                <c:ext xmlns:c15="http://schemas.microsoft.com/office/drawing/2012/chart" uri="{CE6537A1-D6FC-4f65-9D91-7224C49458BB}">
                  <c15:layout>
                    <c:manualLayout>
                      <c:w val="0.20916666666666667"/>
                      <c:h val="0.40237542635377582"/>
                    </c:manualLayout>
                  </c15:layout>
                  <c15:dlblFieldTable/>
                  <c15:showDataLabelsRange val="0"/>
                </c:ext>
                <c:ext xmlns:c16="http://schemas.microsoft.com/office/drawing/2014/chart" uri="{C3380CC4-5D6E-409C-BE32-E72D297353CC}">
                  <c16:uniqueId val="{00000003-4C65-484E-A282-33AA7853CC8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3A"/>
                    </a:solidFill>
                    <a:latin typeface="Franklin Gothic Book" panose="020B0503020102020204" pitchFamily="34" charset="0"/>
                    <a:ea typeface="+mn-ea"/>
                    <a:cs typeface="Calibri" panose="020F0502020204030204" pitchFamily="34" charset="0"/>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Sheet1!$A$2:$A$3</c:f>
              <c:strCache>
                <c:ptCount val="2"/>
                <c:pt idx="0">
                  <c:v>Unfunded Liab and Retiree Health</c:v>
                </c:pt>
                <c:pt idx="1">
                  <c:v>Normal Current Costs</c:v>
                </c:pt>
              </c:strCache>
            </c:strRef>
          </c:cat>
          <c:val>
            <c:numRef>
              <c:f>Sheet1!$B$2:$B$3</c:f>
              <c:numCache>
                <c:formatCode>0%</c:formatCode>
                <c:ptCount val="2"/>
                <c:pt idx="0">
                  <c:v>0.42</c:v>
                </c:pt>
                <c:pt idx="1">
                  <c:v>0.57499999999999996</c:v>
                </c:pt>
              </c:numCache>
            </c:numRef>
          </c:val>
          <c:extLst>
            <c:ext xmlns:c16="http://schemas.microsoft.com/office/drawing/2014/chart" uri="{C3380CC4-5D6E-409C-BE32-E72D297353CC}">
              <c16:uniqueId val="{00000004-4C65-484E-A282-33AA7853CC84}"/>
            </c:ext>
          </c:extLst>
        </c:ser>
        <c:dLbls>
          <c:showLegendKey val="0"/>
          <c:showVal val="0"/>
          <c:showCatName val="0"/>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data</c:v>
                </c:pt>
              </c:strCache>
            </c:strRef>
          </c:tx>
          <c:spPr>
            <a:solidFill>
              <a:srgbClr val="0B1860"/>
            </a:solidFill>
            <a:ln>
              <a:noFill/>
            </a:ln>
          </c:spPr>
          <c:dPt>
            <c:idx val="0"/>
            <c:bubble3D val="0"/>
            <c:spPr>
              <a:solidFill>
                <a:srgbClr val="00064B"/>
              </a:solidFill>
              <a:ln w="19050">
                <a:noFill/>
              </a:ln>
              <a:effectLst/>
            </c:spPr>
            <c:extLst>
              <c:ext xmlns:c16="http://schemas.microsoft.com/office/drawing/2014/chart" uri="{C3380CC4-5D6E-409C-BE32-E72D297353CC}">
                <c16:uniqueId val="{00000001-793A-4844-9D0B-FA78A4C1F270}"/>
              </c:ext>
            </c:extLst>
          </c:dPt>
          <c:dPt>
            <c:idx val="1"/>
            <c:bubble3D val="0"/>
            <c:spPr>
              <a:noFill/>
              <a:ln w="19050">
                <a:noFill/>
              </a:ln>
              <a:effectLst/>
            </c:spPr>
            <c:extLst>
              <c:ext xmlns:c16="http://schemas.microsoft.com/office/drawing/2014/chart" uri="{C3380CC4-5D6E-409C-BE32-E72D297353CC}">
                <c16:uniqueId val="{00000003-793A-4844-9D0B-FA78A4C1F270}"/>
              </c:ext>
            </c:extLst>
          </c:dPt>
          <c:cat>
            <c:strRef>
              <c:f>Sheet1!$A$2:$A$3</c:f>
              <c:strCache>
                <c:ptCount val="2"/>
                <c:pt idx="0">
                  <c:v>blue</c:v>
                </c:pt>
                <c:pt idx="1">
                  <c:v>none</c:v>
                </c:pt>
              </c:strCache>
            </c:strRef>
          </c:cat>
          <c:val>
            <c:numRef>
              <c:f>Sheet1!$B$2:$B$3</c:f>
              <c:numCache>
                <c:formatCode>General</c:formatCode>
                <c:ptCount val="2"/>
                <c:pt idx="0">
                  <c:v>71.5</c:v>
                </c:pt>
                <c:pt idx="1">
                  <c:v>28.5</c:v>
                </c:pt>
              </c:numCache>
            </c:numRef>
          </c:val>
          <c:extLst>
            <c:ext xmlns:c16="http://schemas.microsoft.com/office/drawing/2014/chart" uri="{C3380CC4-5D6E-409C-BE32-E72D297353CC}">
              <c16:uniqueId val="{00000004-793A-4844-9D0B-FA78A4C1F270}"/>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Fringe!$A$6</c:f>
              <c:strCache>
                <c:ptCount val="1"/>
                <c:pt idx="0">
                  <c:v>UConn - Total Fringe Expense</c:v>
                </c:pt>
              </c:strCache>
            </c:strRef>
          </c:tx>
          <c:spPr>
            <a:ln w="38100" cap="rnd">
              <a:solidFill>
                <a:srgbClr val="00B0F0"/>
              </a:solidFill>
              <a:round/>
            </a:ln>
            <a:effectLst/>
          </c:spPr>
          <c:marker>
            <c:symbol val="none"/>
          </c:marker>
          <c:dLbls>
            <c:dLbl>
              <c:idx val="0"/>
              <c:layout>
                <c:manualLayout>
                  <c:x val="-3.8481212381309443E-2"/>
                  <c:y val="-5.35441702203643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52F-4363-9E30-0866B115403D}"/>
                </c:ext>
              </c:extLst>
            </c:dLbl>
            <c:dLbl>
              <c:idx val="1"/>
              <c:delete val="1"/>
              <c:extLst>
                <c:ext xmlns:c15="http://schemas.microsoft.com/office/drawing/2012/chart" uri="{CE6537A1-D6FC-4f65-9D91-7224C49458BB}"/>
                <c:ext xmlns:c16="http://schemas.microsoft.com/office/drawing/2014/chart" uri="{C3380CC4-5D6E-409C-BE32-E72D297353CC}">
                  <c16:uniqueId val="{00000001-E52F-4363-9E30-0866B115403D}"/>
                </c:ext>
              </c:extLst>
            </c:dLbl>
            <c:dLbl>
              <c:idx val="2"/>
              <c:delete val="1"/>
              <c:extLst>
                <c:ext xmlns:c15="http://schemas.microsoft.com/office/drawing/2012/chart" uri="{CE6537A1-D6FC-4f65-9D91-7224C49458BB}"/>
                <c:ext xmlns:c16="http://schemas.microsoft.com/office/drawing/2014/chart" uri="{C3380CC4-5D6E-409C-BE32-E72D297353CC}">
                  <c16:uniqueId val="{00000002-E52F-4363-9E30-0866B115403D}"/>
                </c:ext>
              </c:extLst>
            </c:dLbl>
            <c:dLbl>
              <c:idx val="3"/>
              <c:delete val="1"/>
              <c:extLst>
                <c:ext xmlns:c15="http://schemas.microsoft.com/office/drawing/2012/chart" uri="{CE6537A1-D6FC-4f65-9D91-7224C49458BB}"/>
                <c:ext xmlns:c16="http://schemas.microsoft.com/office/drawing/2014/chart" uri="{C3380CC4-5D6E-409C-BE32-E72D297353CC}">
                  <c16:uniqueId val="{00000003-E52F-4363-9E30-0866B115403D}"/>
                </c:ext>
              </c:extLst>
            </c:dLbl>
            <c:dLbl>
              <c:idx val="4"/>
              <c:delete val="1"/>
              <c:extLst>
                <c:ext xmlns:c15="http://schemas.microsoft.com/office/drawing/2012/chart" uri="{CE6537A1-D6FC-4f65-9D91-7224C49458BB}"/>
                <c:ext xmlns:c16="http://schemas.microsoft.com/office/drawing/2014/chart" uri="{C3380CC4-5D6E-409C-BE32-E72D297353CC}">
                  <c16:uniqueId val="{00000004-E52F-4363-9E30-0866B115403D}"/>
                </c:ext>
              </c:extLst>
            </c:dLbl>
            <c:dLbl>
              <c:idx val="5"/>
              <c:delete val="1"/>
              <c:extLst>
                <c:ext xmlns:c15="http://schemas.microsoft.com/office/drawing/2012/chart" uri="{CE6537A1-D6FC-4f65-9D91-7224C49458BB}"/>
                <c:ext xmlns:c16="http://schemas.microsoft.com/office/drawing/2014/chart" uri="{C3380CC4-5D6E-409C-BE32-E72D297353CC}">
                  <c16:uniqueId val="{00000005-E52F-4363-9E30-0866B115403D}"/>
                </c:ext>
              </c:extLst>
            </c:dLbl>
            <c:dLbl>
              <c:idx val="6"/>
              <c:delete val="1"/>
              <c:extLst>
                <c:ext xmlns:c15="http://schemas.microsoft.com/office/drawing/2012/chart" uri="{CE6537A1-D6FC-4f65-9D91-7224C49458BB}"/>
                <c:ext xmlns:c16="http://schemas.microsoft.com/office/drawing/2014/chart" uri="{C3380CC4-5D6E-409C-BE32-E72D297353CC}">
                  <c16:uniqueId val="{00000006-E52F-4363-9E30-0866B115403D}"/>
                </c:ext>
              </c:extLst>
            </c:dLbl>
            <c:dLbl>
              <c:idx val="7"/>
              <c:delete val="1"/>
              <c:extLst>
                <c:ext xmlns:c15="http://schemas.microsoft.com/office/drawing/2012/chart" uri="{CE6537A1-D6FC-4f65-9D91-7224C49458BB}"/>
                <c:ext xmlns:c16="http://schemas.microsoft.com/office/drawing/2014/chart" uri="{C3380CC4-5D6E-409C-BE32-E72D297353CC}">
                  <c16:uniqueId val="{00000007-E52F-4363-9E30-0866B115403D}"/>
                </c:ext>
              </c:extLst>
            </c:dLbl>
            <c:dLbl>
              <c:idx val="8"/>
              <c:delete val="1"/>
              <c:extLst>
                <c:ext xmlns:c15="http://schemas.microsoft.com/office/drawing/2012/chart" uri="{CE6537A1-D6FC-4f65-9D91-7224C49458BB}"/>
                <c:ext xmlns:c16="http://schemas.microsoft.com/office/drawing/2014/chart" uri="{C3380CC4-5D6E-409C-BE32-E72D297353CC}">
                  <c16:uniqueId val="{00000008-E52F-4363-9E30-0866B115403D}"/>
                </c:ext>
              </c:extLst>
            </c:dLbl>
            <c:dLbl>
              <c:idx val="9"/>
              <c:delete val="1"/>
              <c:extLst>
                <c:ext xmlns:c15="http://schemas.microsoft.com/office/drawing/2012/chart" uri="{CE6537A1-D6FC-4f65-9D91-7224C49458BB}"/>
                <c:ext xmlns:c16="http://schemas.microsoft.com/office/drawing/2014/chart" uri="{C3380CC4-5D6E-409C-BE32-E72D297353CC}">
                  <c16:uniqueId val="{00000009-E52F-4363-9E30-0866B115403D}"/>
                </c:ext>
              </c:extLst>
            </c:dLbl>
            <c:dLbl>
              <c:idx val="10"/>
              <c:layout>
                <c:manualLayout>
                  <c:x val="-1.7491654077571614E-3"/>
                  <c:y val="-1.22627025898240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4FE-46E9-B853-CFF7DC5B1A06}"/>
                </c:ext>
              </c:extLst>
            </c:dLbl>
            <c:numFmt formatCode="&quot;$&quot;#,##0.0" sourceLinked="0"/>
            <c:spPr>
              <a:noFill/>
              <a:ln>
                <a:noFill/>
              </a:ln>
              <a:effectLst/>
            </c:spPr>
            <c:txPr>
              <a:bodyPr rot="0" spcFirstLastPara="1" vertOverflow="ellipsis" vert="horz" wrap="square" anchor="ctr" anchorCtr="1"/>
              <a:lstStyle/>
              <a:p>
                <a:pPr>
                  <a:defRPr sz="1200" b="0" i="0" u="none" strike="noStrike" kern="1200" baseline="0">
                    <a:solidFill>
                      <a:schemeClr val="tx2">
                        <a:lumMod val="50000"/>
                      </a:schemeClr>
                    </a:solidFill>
                    <a:latin typeface="Franklin Gothic Book" panose="020B050302010202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Fringe!$B$5:$L$5</c:f>
              <c:strCache>
                <c:ptCount val="11"/>
                <c:pt idx="0">
                  <c:v>FY12</c:v>
                </c:pt>
                <c:pt idx="1">
                  <c:v>FY13</c:v>
                </c:pt>
                <c:pt idx="2">
                  <c:v>FY14</c:v>
                </c:pt>
                <c:pt idx="3">
                  <c:v>FY15</c:v>
                </c:pt>
                <c:pt idx="4">
                  <c:v>FY16</c:v>
                </c:pt>
                <c:pt idx="5">
                  <c:v>FY17</c:v>
                </c:pt>
                <c:pt idx="6">
                  <c:v>FY18</c:v>
                </c:pt>
                <c:pt idx="7">
                  <c:v>FY19 </c:v>
                </c:pt>
                <c:pt idx="8">
                  <c:v>FY20 </c:v>
                </c:pt>
                <c:pt idx="9">
                  <c:v>FY21 </c:v>
                </c:pt>
                <c:pt idx="10">
                  <c:v>FY22 Budget</c:v>
                </c:pt>
              </c:strCache>
            </c:strRef>
          </c:cat>
          <c:val>
            <c:numRef>
              <c:f>Fringe!$B$6:$L$6</c:f>
              <c:numCache>
                <c:formatCode>#,##0.0</c:formatCode>
                <c:ptCount val="11"/>
                <c:pt idx="0">
                  <c:v>161.30000000000001</c:v>
                </c:pt>
                <c:pt idx="1">
                  <c:v>180</c:v>
                </c:pt>
                <c:pt idx="2">
                  <c:v>224.3</c:v>
                </c:pt>
                <c:pt idx="3">
                  <c:v>243.5</c:v>
                </c:pt>
                <c:pt idx="4">
                  <c:v>254</c:v>
                </c:pt>
                <c:pt idx="5">
                  <c:v>255.8</c:v>
                </c:pt>
                <c:pt idx="6">
                  <c:v>274.60000000000002</c:v>
                </c:pt>
                <c:pt idx="7">
                  <c:v>304.5</c:v>
                </c:pt>
                <c:pt idx="8">
                  <c:v>326.89999999999998</c:v>
                </c:pt>
                <c:pt idx="9">
                  <c:v>346.1</c:v>
                </c:pt>
                <c:pt idx="10">
                  <c:v>349.40000000000003</c:v>
                </c:pt>
              </c:numCache>
            </c:numRef>
          </c:val>
          <c:smooth val="0"/>
          <c:extLst>
            <c:ext xmlns:c16="http://schemas.microsoft.com/office/drawing/2014/chart" uri="{C3380CC4-5D6E-409C-BE32-E72D297353CC}">
              <c16:uniqueId val="{0000000A-E52F-4363-9E30-0866B115403D}"/>
            </c:ext>
          </c:extLst>
        </c:ser>
        <c:ser>
          <c:idx val="1"/>
          <c:order val="1"/>
          <c:tx>
            <c:strRef>
              <c:f>Fringe!$A$7</c:f>
              <c:strCache>
                <c:ptCount val="1"/>
                <c:pt idx="0">
                  <c:v>UConn - Fringe Paid by State</c:v>
                </c:pt>
              </c:strCache>
            </c:strRef>
          </c:tx>
          <c:spPr>
            <a:ln w="38100" cap="rnd">
              <a:solidFill>
                <a:srgbClr val="7E0000"/>
              </a:solidFill>
              <a:round/>
            </a:ln>
            <a:effectLst/>
          </c:spPr>
          <c:marker>
            <c:symbol val="none"/>
          </c:marker>
          <c:dLbls>
            <c:dLbl>
              <c:idx val="0"/>
              <c:layout>
                <c:manualLayout>
                  <c:x val="-3.8481212381309443E-2"/>
                  <c:y val="4.4095199005005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E52F-4363-9E30-0866B115403D}"/>
                </c:ext>
              </c:extLst>
            </c:dLbl>
            <c:dLbl>
              <c:idx val="1"/>
              <c:delete val="1"/>
              <c:extLst>
                <c:ext xmlns:c15="http://schemas.microsoft.com/office/drawing/2012/chart" uri="{CE6537A1-D6FC-4f65-9D91-7224C49458BB}"/>
                <c:ext xmlns:c16="http://schemas.microsoft.com/office/drawing/2014/chart" uri="{C3380CC4-5D6E-409C-BE32-E72D297353CC}">
                  <c16:uniqueId val="{0000000C-E52F-4363-9E30-0866B115403D}"/>
                </c:ext>
              </c:extLst>
            </c:dLbl>
            <c:dLbl>
              <c:idx val="2"/>
              <c:delete val="1"/>
              <c:extLst>
                <c:ext xmlns:c15="http://schemas.microsoft.com/office/drawing/2012/chart" uri="{CE6537A1-D6FC-4f65-9D91-7224C49458BB}"/>
                <c:ext xmlns:c16="http://schemas.microsoft.com/office/drawing/2014/chart" uri="{C3380CC4-5D6E-409C-BE32-E72D297353CC}">
                  <c16:uniqueId val="{0000000D-E52F-4363-9E30-0866B115403D}"/>
                </c:ext>
              </c:extLst>
            </c:dLbl>
            <c:dLbl>
              <c:idx val="3"/>
              <c:delete val="1"/>
              <c:extLst>
                <c:ext xmlns:c15="http://schemas.microsoft.com/office/drawing/2012/chart" uri="{CE6537A1-D6FC-4f65-9D91-7224C49458BB}"/>
                <c:ext xmlns:c16="http://schemas.microsoft.com/office/drawing/2014/chart" uri="{C3380CC4-5D6E-409C-BE32-E72D297353CC}">
                  <c16:uniqueId val="{0000000E-E52F-4363-9E30-0866B115403D}"/>
                </c:ext>
              </c:extLst>
            </c:dLbl>
            <c:dLbl>
              <c:idx val="4"/>
              <c:delete val="1"/>
              <c:extLst>
                <c:ext xmlns:c15="http://schemas.microsoft.com/office/drawing/2012/chart" uri="{CE6537A1-D6FC-4f65-9D91-7224C49458BB}"/>
                <c:ext xmlns:c16="http://schemas.microsoft.com/office/drawing/2014/chart" uri="{C3380CC4-5D6E-409C-BE32-E72D297353CC}">
                  <c16:uniqueId val="{0000000F-E52F-4363-9E30-0866B115403D}"/>
                </c:ext>
              </c:extLst>
            </c:dLbl>
            <c:dLbl>
              <c:idx val="5"/>
              <c:delete val="1"/>
              <c:extLst>
                <c:ext xmlns:c15="http://schemas.microsoft.com/office/drawing/2012/chart" uri="{CE6537A1-D6FC-4f65-9D91-7224C49458BB}"/>
                <c:ext xmlns:c16="http://schemas.microsoft.com/office/drawing/2014/chart" uri="{C3380CC4-5D6E-409C-BE32-E72D297353CC}">
                  <c16:uniqueId val="{00000010-E52F-4363-9E30-0866B115403D}"/>
                </c:ext>
              </c:extLst>
            </c:dLbl>
            <c:dLbl>
              <c:idx val="6"/>
              <c:delete val="1"/>
              <c:extLst>
                <c:ext xmlns:c15="http://schemas.microsoft.com/office/drawing/2012/chart" uri="{CE6537A1-D6FC-4f65-9D91-7224C49458BB}"/>
                <c:ext xmlns:c16="http://schemas.microsoft.com/office/drawing/2014/chart" uri="{C3380CC4-5D6E-409C-BE32-E72D297353CC}">
                  <c16:uniqueId val="{00000011-E52F-4363-9E30-0866B115403D}"/>
                </c:ext>
              </c:extLst>
            </c:dLbl>
            <c:dLbl>
              <c:idx val="7"/>
              <c:delete val="1"/>
              <c:extLst>
                <c:ext xmlns:c15="http://schemas.microsoft.com/office/drawing/2012/chart" uri="{CE6537A1-D6FC-4f65-9D91-7224C49458BB}"/>
                <c:ext xmlns:c16="http://schemas.microsoft.com/office/drawing/2014/chart" uri="{C3380CC4-5D6E-409C-BE32-E72D297353CC}">
                  <c16:uniqueId val="{00000012-E52F-4363-9E30-0866B115403D}"/>
                </c:ext>
              </c:extLst>
            </c:dLbl>
            <c:dLbl>
              <c:idx val="8"/>
              <c:delete val="1"/>
              <c:extLst>
                <c:ext xmlns:c15="http://schemas.microsoft.com/office/drawing/2012/chart" uri="{CE6537A1-D6FC-4f65-9D91-7224C49458BB}"/>
                <c:ext xmlns:c16="http://schemas.microsoft.com/office/drawing/2014/chart" uri="{C3380CC4-5D6E-409C-BE32-E72D297353CC}">
                  <c16:uniqueId val="{00000013-E52F-4363-9E30-0866B115403D}"/>
                </c:ext>
              </c:extLst>
            </c:dLbl>
            <c:dLbl>
              <c:idx val="9"/>
              <c:delete val="1"/>
              <c:extLst>
                <c:ext xmlns:c15="http://schemas.microsoft.com/office/drawing/2012/chart" uri="{CE6537A1-D6FC-4f65-9D91-7224C49458BB}"/>
                <c:ext xmlns:c16="http://schemas.microsoft.com/office/drawing/2014/chart" uri="{C3380CC4-5D6E-409C-BE32-E72D297353CC}">
                  <c16:uniqueId val="{00000014-E52F-4363-9E30-0866B115403D}"/>
                </c:ext>
              </c:extLst>
            </c:dLbl>
            <c:dLbl>
              <c:idx val="10"/>
              <c:layout>
                <c:manualLayout>
                  <c:x val="0"/>
                  <c:y val="2.83469136460752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4FE-46E9-B853-CFF7DC5B1A06}"/>
                </c:ext>
              </c:extLst>
            </c:dLbl>
            <c:numFmt formatCode="&quot;$&quot;#,##0.0" sourceLinked="0"/>
            <c:spPr>
              <a:noFill/>
              <a:ln>
                <a:noFill/>
              </a:ln>
              <a:effectLst/>
            </c:spPr>
            <c:txPr>
              <a:bodyPr rot="0" spcFirstLastPara="1" vertOverflow="ellipsis" vert="horz" wrap="square" anchor="ctr" anchorCtr="1"/>
              <a:lstStyle/>
              <a:p>
                <a:pPr>
                  <a:defRPr sz="1200" b="0" i="0" u="none" strike="noStrike" kern="1200" baseline="0">
                    <a:solidFill>
                      <a:schemeClr val="tx2">
                        <a:lumMod val="50000"/>
                      </a:schemeClr>
                    </a:solidFill>
                    <a:latin typeface="Franklin Gothic Book" panose="020B0503020102020204" pitchFamily="34" charset="0"/>
                    <a:ea typeface="+mn-ea"/>
                    <a:cs typeface="Calibri" panose="020F050202020403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Fringe!$B$5:$L$5</c:f>
              <c:strCache>
                <c:ptCount val="11"/>
                <c:pt idx="0">
                  <c:v>FY12</c:v>
                </c:pt>
                <c:pt idx="1">
                  <c:v>FY13</c:v>
                </c:pt>
                <c:pt idx="2">
                  <c:v>FY14</c:v>
                </c:pt>
                <c:pt idx="3">
                  <c:v>FY15</c:v>
                </c:pt>
                <c:pt idx="4">
                  <c:v>FY16</c:v>
                </c:pt>
                <c:pt idx="5">
                  <c:v>FY17</c:v>
                </c:pt>
                <c:pt idx="6">
                  <c:v>FY18</c:v>
                </c:pt>
                <c:pt idx="7">
                  <c:v>FY19 </c:v>
                </c:pt>
                <c:pt idx="8">
                  <c:v>FY20 </c:v>
                </c:pt>
                <c:pt idx="9">
                  <c:v>FY21 </c:v>
                </c:pt>
                <c:pt idx="10">
                  <c:v>FY22 Budget</c:v>
                </c:pt>
              </c:strCache>
            </c:strRef>
          </c:cat>
          <c:val>
            <c:numRef>
              <c:f>Fringe!$B$7:$L$7</c:f>
              <c:numCache>
                <c:formatCode>#,##0.0</c:formatCode>
                <c:ptCount val="11"/>
                <c:pt idx="0">
                  <c:v>84.184799999999996</c:v>
                </c:pt>
                <c:pt idx="1">
                  <c:v>87.184064000000006</c:v>
                </c:pt>
                <c:pt idx="2">
                  <c:v>99.648775999999998</c:v>
                </c:pt>
                <c:pt idx="3">
                  <c:v>128.98138399999999</c:v>
                </c:pt>
                <c:pt idx="4">
                  <c:v>160.69999999999999</c:v>
                </c:pt>
                <c:pt idx="5">
                  <c:v>158.19999999999999</c:v>
                </c:pt>
                <c:pt idx="6">
                  <c:v>148.1</c:v>
                </c:pt>
                <c:pt idx="7">
                  <c:v>167.6</c:v>
                </c:pt>
                <c:pt idx="8">
                  <c:v>174.5</c:v>
                </c:pt>
                <c:pt idx="9">
                  <c:v>190</c:v>
                </c:pt>
                <c:pt idx="10">
                  <c:v>189.4</c:v>
                </c:pt>
              </c:numCache>
            </c:numRef>
          </c:val>
          <c:smooth val="0"/>
          <c:extLst>
            <c:ext xmlns:c16="http://schemas.microsoft.com/office/drawing/2014/chart" uri="{C3380CC4-5D6E-409C-BE32-E72D297353CC}">
              <c16:uniqueId val="{00000015-E52F-4363-9E30-0866B115403D}"/>
            </c:ext>
          </c:extLst>
        </c:ser>
        <c:dLbls>
          <c:showLegendKey val="0"/>
          <c:showVal val="0"/>
          <c:showCatName val="0"/>
          <c:showSerName val="0"/>
          <c:showPercent val="0"/>
          <c:showBubbleSize val="0"/>
        </c:dLbls>
        <c:smooth val="0"/>
        <c:axId val="88007496"/>
        <c:axId val="5800608"/>
      </c:lineChart>
      <c:catAx>
        <c:axId val="880074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lumMod val="50000"/>
                  </a:schemeClr>
                </a:solidFill>
                <a:latin typeface="Franklin Gothic Book" panose="020B0503020102020204" pitchFamily="34" charset="0"/>
                <a:ea typeface="+mn-ea"/>
                <a:cs typeface="Calibri" panose="020F0502020204030204" pitchFamily="34" charset="0"/>
              </a:defRPr>
            </a:pPr>
            <a:endParaRPr lang="en-US"/>
          </a:p>
        </c:txPr>
        <c:crossAx val="5800608"/>
        <c:crosses val="autoZero"/>
        <c:auto val="1"/>
        <c:lblAlgn val="ctr"/>
        <c:lblOffset val="100"/>
        <c:noMultiLvlLbl val="0"/>
      </c:catAx>
      <c:valAx>
        <c:axId val="5800608"/>
        <c:scaling>
          <c:orientation val="minMax"/>
          <c:max val="350"/>
          <c:min val="50"/>
        </c:scaling>
        <c:delete val="0"/>
        <c:axPos val="l"/>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lumMod val="50000"/>
                  </a:schemeClr>
                </a:solidFill>
                <a:latin typeface="Franklin Gothic Book" panose="020B0503020102020204" pitchFamily="34" charset="0"/>
                <a:ea typeface="+mn-ea"/>
                <a:cs typeface="Calibri" panose="020F0502020204030204" pitchFamily="34" charset="0"/>
              </a:defRPr>
            </a:pPr>
            <a:endParaRPr lang="en-US"/>
          </a:p>
        </c:txPr>
        <c:crossAx val="880074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2">
                  <a:lumMod val="50000"/>
                </a:schemeClr>
              </a:solidFill>
              <a:latin typeface="Franklin Gothic Book" panose="020B0503020102020204" pitchFamily="34" charset="0"/>
              <a:ea typeface="+mn-ea"/>
              <a:cs typeface="Calibri" panose="020F0502020204030204" pitchFamily="34" charset="0"/>
            </a:defRPr>
          </a:pPr>
          <a:endParaRPr lang="en-US"/>
        </a:p>
      </c:txPr>
    </c:legend>
    <c:plotVisOnly val="1"/>
    <c:dispBlanksAs val="gap"/>
    <c:showDLblsOverMax val="0"/>
  </c:chart>
  <c:spPr>
    <a:noFill/>
    <a:ln>
      <a:noFill/>
    </a:ln>
    <a:effectLst/>
  </c:spPr>
  <c:txPr>
    <a:bodyPr/>
    <a:lstStyle/>
    <a:p>
      <a:pPr>
        <a:defRPr sz="1200" b="0">
          <a:solidFill>
            <a:schemeClr val="tx1"/>
          </a:solidFill>
          <a:latin typeface="Franklin Gothic Book" panose="020B0503020102020204" pitchFamily="34" charset="0"/>
          <a:cs typeface="Calibri" panose="020F0502020204030204" pitchFamily="34"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data</c:v>
                </c:pt>
              </c:strCache>
            </c:strRef>
          </c:tx>
          <c:spPr>
            <a:solidFill>
              <a:srgbClr val="0B1860"/>
            </a:solidFill>
            <a:ln>
              <a:noFill/>
            </a:ln>
          </c:spPr>
          <c:dPt>
            <c:idx val="0"/>
            <c:bubble3D val="0"/>
            <c:spPr>
              <a:solidFill>
                <a:srgbClr val="00064B"/>
              </a:solidFill>
              <a:ln w="19050">
                <a:noFill/>
              </a:ln>
              <a:effectLst/>
            </c:spPr>
            <c:extLst>
              <c:ext xmlns:c16="http://schemas.microsoft.com/office/drawing/2014/chart" uri="{C3380CC4-5D6E-409C-BE32-E72D297353CC}">
                <c16:uniqueId val="{00000001-497D-4BEF-A28F-D4D575044774}"/>
              </c:ext>
            </c:extLst>
          </c:dPt>
          <c:dPt>
            <c:idx val="1"/>
            <c:bubble3D val="0"/>
            <c:spPr>
              <a:noFill/>
              <a:ln w="19050">
                <a:noFill/>
              </a:ln>
              <a:effectLst/>
            </c:spPr>
            <c:extLst>
              <c:ext xmlns:c16="http://schemas.microsoft.com/office/drawing/2014/chart" uri="{C3380CC4-5D6E-409C-BE32-E72D297353CC}">
                <c16:uniqueId val="{00000003-497D-4BEF-A28F-D4D575044774}"/>
              </c:ext>
            </c:extLst>
          </c:dPt>
          <c:cat>
            <c:strRef>
              <c:f>Sheet1!$A$2:$A$3</c:f>
              <c:strCache>
                <c:ptCount val="2"/>
                <c:pt idx="0">
                  <c:v>blue</c:v>
                </c:pt>
                <c:pt idx="1">
                  <c:v>none</c:v>
                </c:pt>
              </c:strCache>
            </c:strRef>
          </c:cat>
          <c:val>
            <c:numRef>
              <c:f>Sheet1!$B$2:$B$3</c:f>
              <c:numCache>
                <c:formatCode>General</c:formatCode>
                <c:ptCount val="2"/>
                <c:pt idx="0">
                  <c:v>48</c:v>
                </c:pt>
                <c:pt idx="1">
                  <c:v>52</c:v>
                </c:pt>
              </c:numCache>
            </c:numRef>
          </c:val>
          <c:extLst>
            <c:ext xmlns:c16="http://schemas.microsoft.com/office/drawing/2014/chart" uri="{C3380CC4-5D6E-409C-BE32-E72D297353CC}">
              <c16:uniqueId val="{00000004-497D-4BEF-A28F-D4D57504477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7111862980992262"/>
          <c:y val="5.5828240119502749E-2"/>
          <c:w val="0.82888137019007724"/>
          <c:h val="0.80495592070283828"/>
        </c:manualLayout>
      </c:layout>
      <c:barChart>
        <c:barDir val="col"/>
        <c:grouping val="clustered"/>
        <c:varyColors val="0"/>
        <c:dLbls>
          <c:showLegendKey val="0"/>
          <c:showVal val="0"/>
          <c:showCatName val="0"/>
          <c:showSerName val="0"/>
          <c:showPercent val="0"/>
          <c:showBubbleSize val="0"/>
        </c:dLbls>
        <c:gapWidth val="25"/>
        <c:axId val="388829376"/>
        <c:axId val="388829768"/>
      </c:barChart>
      <c:catAx>
        <c:axId val="38882937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bg1">
                        <a:lumMod val="50000"/>
                      </a:schemeClr>
                    </a:solidFill>
                    <a:latin typeface="Calibri" panose="020F0502020204030204" pitchFamily="34" charset="0"/>
                    <a:ea typeface="Garamond"/>
                    <a:cs typeface="Arial" pitchFamily="34" charset="0"/>
                  </a:defRPr>
                </a:pPr>
                <a:r>
                  <a:rPr lang="en-US" sz="1400" b="0" dirty="0">
                    <a:solidFill>
                      <a:schemeClr val="bg1">
                        <a:lumMod val="50000"/>
                      </a:schemeClr>
                    </a:solidFill>
                    <a:latin typeface="Calibri" panose="020F0502020204030204" pitchFamily="34" charset="0"/>
                  </a:rPr>
                  <a:t>Fall</a:t>
                </a:r>
              </a:p>
            </c:rich>
          </c:tx>
          <c:layout>
            <c:manualLayout>
              <c:xMode val="edge"/>
              <c:yMode val="edge"/>
              <c:x val="0.53248758280705877"/>
              <c:y val="0.93750249386029316"/>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bg1">
                      <a:lumMod val="50000"/>
                    </a:schemeClr>
                  </a:solidFill>
                  <a:latin typeface="Calibri" panose="020F0502020204030204" pitchFamily="34" charset="0"/>
                  <a:ea typeface="Garamond"/>
                  <a:cs typeface="Arial" pitchFamily="34" charset="0"/>
                </a:defRPr>
              </a:pPr>
              <a:endParaRPr lang="en-US"/>
            </a:p>
          </c:txPr>
        </c:title>
        <c:numFmt formatCode="General" sourceLinked="1"/>
        <c:majorTickMark val="out"/>
        <c:minorTickMark val="none"/>
        <c:tickLblPos val="nextTo"/>
        <c:spPr>
          <a:noFill/>
          <a:ln w="6226" cap="flat" cmpd="sng" algn="ctr">
            <a:solidFill>
              <a:sysClr val="window" lastClr="FFFFFF">
                <a:lumMod val="50000"/>
              </a:sysClr>
            </a:solidFill>
            <a:prstDash val="solid"/>
            <a:round/>
          </a:ln>
          <a:effectLst/>
        </c:spPr>
        <c:txPr>
          <a:bodyPr rot="0" spcFirstLastPara="1" vertOverflow="ellipsis" wrap="square" anchor="ctr" anchorCtr="1"/>
          <a:lstStyle/>
          <a:p>
            <a:pPr>
              <a:defRPr sz="1400" b="0" i="0" u="none" strike="noStrike" kern="1200" baseline="0">
                <a:solidFill>
                  <a:schemeClr val="bg1">
                    <a:lumMod val="50000"/>
                  </a:schemeClr>
                </a:solidFill>
                <a:latin typeface="Calibri" panose="020F0502020204030204" pitchFamily="34" charset="0"/>
                <a:ea typeface="Garamond"/>
                <a:cs typeface="Arial" pitchFamily="34" charset="0"/>
              </a:defRPr>
            </a:pPr>
            <a:endParaRPr lang="en-US"/>
          </a:p>
        </c:txPr>
        <c:crossAx val="388829768"/>
        <c:crosses val="autoZero"/>
        <c:auto val="1"/>
        <c:lblAlgn val="ctr"/>
        <c:lblOffset val="100"/>
        <c:tickLblSkip val="1"/>
        <c:tickMarkSkip val="1"/>
        <c:noMultiLvlLbl val="0"/>
      </c:catAx>
      <c:valAx>
        <c:axId val="388829768"/>
        <c:scaling>
          <c:orientation val="minMax"/>
          <c:max val="40000"/>
          <c:min val="10000"/>
        </c:scaling>
        <c:delete val="0"/>
        <c:axPos val="l"/>
        <c:majorGridlines>
          <c:spPr>
            <a:ln w="6226" cap="flat" cmpd="sng" algn="ctr">
              <a:solidFill>
                <a:srgbClr val="FFFFFF"/>
              </a:solidFill>
              <a:prstDash val="solid"/>
              <a:round/>
            </a:ln>
            <a:effectLst/>
          </c:spPr>
        </c:majorGridlines>
        <c:numFmt formatCode="#,##0" sourceLinked="0"/>
        <c:majorTickMark val="out"/>
        <c:minorTickMark val="none"/>
        <c:tickLblPos val="nextTo"/>
        <c:spPr>
          <a:noFill/>
          <a:ln w="1559" cap="flat" cmpd="sng" algn="ctr">
            <a:solidFill>
              <a:sysClr val="windowText" lastClr="000000">
                <a:lumMod val="50000"/>
                <a:lumOff val="50000"/>
              </a:sysClr>
            </a:solidFill>
            <a:prstDash val="solid"/>
            <a:round/>
          </a:ln>
          <a:effectLst/>
        </c:spPr>
        <c:txPr>
          <a:bodyPr rot="0" spcFirstLastPara="1" vertOverflow="ellipsis" wrap="square" anchor="ctr" anchorCtr="1"/>
          <a:lstStyle/>
          <a:p>
            <a:pPr>
              <a:defRPr sz="1400" b="0" i="0" u="none" strike="noStrike" kern="1200" baseline="0">
                <a:solidFill>
                  <a:schemeClr val="bg1">
                    <a:lumMod val="50000"/>
                  </a:schemeClr>
                </a:solidFill>
                <a:latin typeface="Calibri" panose="020F0502020204030204" pitchFamily="34" charset="0"/>
                <a:ea typeface="Garamond"/>
                <a:cs typeface="Arial" pitchFamily="34" charset="0"/>
              </a:defRPr>
            </a:pPr>
            <a:endParaRPr lang="en-US"/>
          </a:p>
        </c:txPr>
        <c:crossAx val="388829376"/>
        <c:crosses val="autoZero"/>
        <c:crossBetween val="between"/>
        <c:majorUnit val="4000"/>
      </c:valAx>
      <c:spPr>
        <a:solidFill>
          <a:srgbClr val="FFFFFF"/>
        </a:solidFill>
        <a:ln w="6226">
          <a:noFill/>
          <a:prstDash val="solid"/>
        </a:ln>
        <a:effectLst/>
      </c:spPr>
    </c:plotArea>
    <c:plotVisOnly val="1"/>
    <c:dispBlanksAs val="gap"/>
    <c:showDLblsOverMax val="0"/>
  </c:chart>
  <c:spPr>
    <a:noFill/>
    <a:ln w="9525" cap="flat" cmpd="sng" algn="ctr">
      <a:noFill/>
      <a:prstDash val="solid"/>
    </a:ln>
    <a:effectLst/>
  </c:spPr>
  <c:txPr>
    <a:bodyPr/>
    <a:lstStyle/>
    <a:p>
      <a:pPr>
        <a:defRPr sz="1600" b="0" i="0" u="none" strike="noStrike" baseline="0">
          <a:solidFill>
            <a:schemeClr val="tx1"/>
          </a:solidFill>
          <a:latin typeface="Arial" pitchFamily="34" charset="0"/>
          <a:ea typeface="Garamond"/>
          <a:cs typeface="Arial" pitchFamily="34" charset="0"/>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7111862980992262"/>
          <c:y val="5.0683545585740689E-2"/>
          <c:w val="0.82888137019007724"/>
          <c:h val="0.86674749778533644"/>
        </c:manualLayout>
      </c:layout>
      <c:barChart>
        <c:barDir val="col"/>
        <c:grouping val="clustered"/>
        <c:varyColors val="0"/>
        <c:ser>
          <c:idx val="0"/>
          <c:order val="0"/>
          <c:spPr>
            <a:solidFill>
              <a:schemeClr val="accent1"/>
            </a:solidFill>
            <a:ln>
              <a:noFill/>
            </a:ln>
            <a:effectLst/>
            <a:scene3d>
              <a:camera prst="orthographicFront"/>
              <a:lightRig rig="threePt" dir="t"/>
            </a:scene3d>
            <a:sp3d/>
          </c:spPr>
          <c:invertIfNegative val="0"/>
          <c:dPt>
            <c:idx val="1"/>
            <c:invertIfNegative val="0"/>
            <c:bubble3D val="0"/>
            <c:spPr>
              <a:solidFill>
                <a:srgbClr val="10253F"/>
              </a:solidFill>
              <a:ln>
                <a:noFill/>
              </a:ln>
              <a:effectLst/>
              <a:scene3d>
                <a:camera prst="orthographicFront"/>
                <a:lightRig rig="threePt" dir="t"/>
              </a:scene3d>
              <a:sp3d/>
            </c:spPr>
            <c:extLst>
              <c:ext xmlns:c16="http://schemas.microsoft.com/office/drawing/2014/chart" uri="{C3380CC4-5D6E-409C-BE32-E72D297353CC}">
                <c16:uniqueId val="{00000001-C548-4F98-8ACA-F54789CEF6AD}"/>
              </c:ext>
            </c:extLst>
          </c:dPt>
          <c:dPt>
            <c:idx val="3"/>
            <c:invertIfNegative val="0"/>
            <c:bubble3D val="0"/>
            <c:spPr>
              <a:solidFill>
                <a:srgbClr val="10253F"/>
              </a:solidFill>
              <a:ln>
                <a:noFill/>
              </a:ln>
              <a:effectLst/>
              <a:scene3d>
                <a:camera prst="orthographicFront"/>
                <a:lightRig rig="threePt" dir="t"/>
              </a:scene3d>
              <a:sp3d/>
            </c:spPr>
            <c:extLst>
              <c:ext xmlns:c16="http://schemas.microsoft.com/office/drawing/2014/chart" uri="{C3380CC4-5D6E-409C-BE32-E72D297353CC}">
                <c16:uniqueId val="{00000003-C548-4F98-8ACA-F54789CEF6AD}"/>
              </c:ext>
            </c:extLst>
          </c:dPt>
          <c:dPt>
            <c:idx val="5"/>
            <c:invertIfNegative val="0"/>
            <c:bubble3D val="0"/>
            <c:spPr>
              <a:solidFill>
                <a:srgbClr val="04294B"/>
              </a:solidFill>
              <a:ln>
                <a:noFill/>
              </a:ln>
              <a:effectLst/>
              <a:scene3d>
                <a:camera prst="orthographicFront"/>
                <a:lightRig rig="threePt" dir="t"/>
              </a:scene3d>
              <a:sp3d/>
            </c:spPr>
            <c:extLst>
              <c:ext xmlns:c16="http://schemas.microsoft.com/office/drawing/2014/chart" uri="{C3380CC4-5D6E-409C-BE32-E72D297353CC}">
                <c16:uniqueId val="{00000005-C548-4F98-8ACA-F54789CEF6AD}"/>
              </c:ext>
            </c:extLst>
          </c:dPt>
          <c:dLbls>
            <c:dLbl>
              <c:idx val="9"/>
              <c:layout>
                <c:manualLayout>
                  <c:x val="-1.4705882352942299E-3"/>
                  <c:y val="5.172971752112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C548-4F98-8ACA-F54789CEF6AD}"/>
                </c:ext>
              </c:extLst>
            </c:dLbl>
            <c:numFmt formatCode="#,##0" sourceLinked="0"/>
            <c:spPr>
              <a:noFill/>
              <a:ln w="12441">
                <a:noFill/>
              </a:ln>
              <a:effectLst/>
            </c:spPr>
            <c:txPr>
              <a:bodyPr rot="0" spcFirstLastPara="1" vertOverflow="ellipsis" vert="horz" wrap="square" anchor="ctr" anchorCtr="1"/>
              <a:lstStyle/>
              <a:p>
                <a:pPr>
                  <a:defRPr sz="1400" b="0" i="0" u="none" strike="noStrike" kern="1200" baseline="0">
                    <a:solidFill>
                      <a:schemeClr val="tx2">
                        <a:lumMod val="50000"/>
                      </a:schemeClr>
                    </a:solidFill>
                    <a:latin typeface="Franklin Gothic Book" panose="020B0503020102020204" pitchFamily="34" charset="0"/>
                    <a:ea typeface="Garamond"/>
                    <a:cs typeface="Arial"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solidFill>
                      <a:prstDash val="solid"/>
                      <a:round/>
                    </a:ln>
                    <a:effectLst/>
                  </c:spPr>
                </c15:leaderLines>
              </c:ext>
            </c:extLst>
          </c:dLbls>
          <c:cat>
            <c:numRef>
              <c:f>Sheet1!$B$1:$U$1</c:f>
              <c:numCache>
                <c:formatCode>General</c:formatCode>
                <c:ptCount val="6"/>
                <c:pt idx="0">
                  <c:v>1996</c:v>
                </c:pt>
                <c:pt idx="1">
                  <c:v>2001</c:v>
                </c:pt>
                <c:pt idx="2">
                  <c:v>2006</c:v>
                </c:pt>
                <c:pt idx="3">
                  <c:v>2011</c:v>
                </c:pt>
                <c:pt idx="4">
                  <c:v>2016</c:v>
                </c:pt>
                <c:pt idx="5">
                  <c:v>2021</c:v>
                </c:pt>
              </c:numCache>
            </c:numRef>
          </c:cat>
          <c:val>
            <c:numRef>
              <c:f>Sheet1!$B$2:$U$2</c:f>
              <c:numCache>
                <c:formatCode>General</c:formatCode>
                <c:ptCount val="6"/>
                <c:pt idx="0">
                  <c:v>10709</c:v>
                </c:pt>
                <c:pt idx="1">
                  <c:v>13673</c:v>
                </c:pt>
                <c:pt idx="2">
                  <c:v>20996</c:v>
                </c:pt>
                <c:pt idx="3">
                  <c:v>28584</c:v>
                </c:pt>
                <c:pt idx="4">
                  <c:v>37063</c:v>
                </c:pt>
                <c:pt idx="5">
                  <c:v>38929</c:v>
                </c:pt>
              </c:numCache>
            </c:numRef>
          </c:val>
          <c:extLst>
            <c:ext xmlns:c16="http://schemas.microsoft.com/office/drawing/2014/chart" uri="{C3380CC4-5D6E-409C-BE32-E72D297353CC}">
              <c16:uniqueId val="{00000007-C548-4F98-8ACA-F54789CEF6AD}"/>
            </c:ext>
          </c:extLst>
        </c:ser>
        <c:dLbls>
          <c:showLegendKey val="0"/>
          <c:showVal val="0"/>
          <c:showCatName val="0"/>
          <c:showSerName val="0"/>
          <c:showPercent val="0"/>
          <c:showBubbleSize val="0"/>
        </c:dLbls>
        <c:gapWidth val="25"/>
        <c:axId val="388829376"/>
        <c:axId val="388829768"/>
      </c:barChart>
      <c:catAx>
        <c:axId val="388829376"/>
        <c:scaling>
          <c:orientation val="minMax"/>
        </c:scaling>
        <c:delete val="0"/>
        <c:axPos val="b"/>
        <c:title>
          <c:tx>
            <c:rich>
              <a:bodyPr rot="0" spcFirstLastPara="1" vertOverflow="ellipsis" vert="horz" wrap="square" anchor="ctr" anchorCtr="1"/>
              <a:lstStyle/>
              <a:p>
                <a:pPr>
                  <a:defRPr sz="1400" b="0" i="0" u="none" strike="noStrike" kern="1200" baseline="0">
                    <a:solidFill>
                      <a:schemeClr val="tx2">
                        <a:lumMod val="50000"/>
                      </a:schemeClr>
                    </a:solidFill>
                    <a:latin typeface="Franklin Gothic Book" panose="020B0503020102020204" pitchFamily="34" charset="0"/>
                    <a:ea typeface="Garamond"/>
                    <a:cs typeface="Arial" pitchFamily="34" charset="0"/>
                  </a:defRPr>
                </a:pPr>
                <a:r>
                  <a:rPr lang="en-US" sz="1400" b="0" dirty="0">
                    <a:solidFill>
                      <a:schemeClr val="tx2">
                        <a:lumMod val="50000"/>
                      </a:schemeClr>
                    </a:solidFill>
                    <a:latin typeface="Franklin Gothic Book" panose="020B0503020102020204" pitchFamily="34" charset="0"/>
                  </a:rPr>
                  <a:t>Fall</a:t>
                </a:r>
              </a:p>
            </c:rich>
          </c:tx>
          <c:layout>
            <c:manualLayout>
              <c:xMode val="edge"/>
              <c:yMode val="edge"/>
              <c:x val="0.11771931886361807"/>
              <c:y val="0.93382793239460005"/>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2">
                      <a:lumMod val="50000"/>
                    </a:schemeClr>
                  </a:solidFill>
                  <a:latin typeface="Franklin Gothic Book" panose="020B0503020102020204" pitchFamily="34" charset="0"/>
                  <a:ea typeface="Garamond"/>
                  <a:cs typeface="Arial" pitchFamily="34" charset="0"/>
                </a:defRPr>
              </a:pPr>
              <a:endParaRPr lang="en-US"/>
            </a:p>
          </c:txPr>
        </c:title>
        <c:numFmt formatCode="General" sourceLinked="1"/>
        <c:majorTickMark val="out"/>
        <c:minorTickMark val="none"/>
        <c:tickLblPos val="nextTo"/>
        <c:spPr>
          <a:noFill/>
          <a:ln w="6226" cap="flat" cmpd="sng" algn="ctr">
            <a:solidFill>
              <a:sysClr val="window" lastClr="FFFFFF">
                <a:lumMod val="50000"/>
              </a:sysClr>
            </a:solidFill>
            <a:prstDash val="solid"/>
            <a:round/>
          </a:ln>
          <a:effectLst/>
        </c:spPr>
        <c:txPr>
          <a:bodyPr rot="0" spcFirstLastPara="1" vertOverflow="ellipsis" wrap="square" anchor="ctr" anchorCtr="1"/>
          <a:lstStyle/>
          <a:p>
            <a:pPr>
              <a:defRPr sz="1400" b="0" i="0" u="none" strike="noStrike" kern="1200" baseline="0">
                <a:solidFill>
                  <a:schemeClr val="tx2">
                    <a:lumMod val="50000"/>
                  </a:schemeClr>
                </a:solidFill>
                <a:latin typeface="Franklin Gothic Book" panose="020B0503020102020204" pitchFamily="34" charset="0"/>
                <a:ea typeface="Garamond"/>
                <a:cs typeface="Arial" pitchFamily="34" charset="0"/>
              </a:defRPr>
            </a:pPr>
            <a:endParaRPr lang="en-US"/>
          </a:p>
        </c:txPr>
        <c:crossAx val="388829768"/>
        <c:crosses val="autoZero"/>
        <c:auto val="1"/>
        <c:lblAlgn val="ctr"/>
        <c:lblOffset val="100"/>
        <c:tickLblSkip val="1"/>
        <c:tickMarkSkip val="1"/>
        <c:noMultiLvlLbl val="0"/>
      </c:catAx>
      <c:valAx>
        <c:axId val="388829768"/>
        <c:scaling>
          <c:orientation val="minMax"/>
          <c:max val="40000"/>
          <c:min val="10000"/>
        </c:scaling>
        <c:delete val="0"/>
        <c:axPos val="l"/>
        <c:majorGridlines>
          <c:spPr>
            <a:ln w="6226" cap="flat" cmpd="sng" algn="ctr">
              <a:solidFill>
                <a:srgbClr val="FFFFFF"/>
              </a:solidFill>
              <a:prstDash val="solid"/>
              <a:round/>
            </a:ln>
            <a:effectLst/>
          </c:spPr>
        </c:majorGridlines>
        <c:numFmt formatCode="#,##0" sourceLinked="0"/>
        <c:majorTickMark val="out"/>
        <c:minorTickMark val="none"/>
        <c:tickLblPos val="nextTo"/>
        <c:spPr>
          <a:noFill/>
          <a:ln w="1559" cap="flat" cmpd="sng" algn="ctr">
            <a:solidFill>
              <a:sysClr val="windowText" lastClr="000000">
                <a:lumMod val="50000"/>
                <a:lumOff val="50000"/>
              </a:sysClr>
            </a:solidFill>
            <a:prstDash val="solid"/>
            <a:round/>
          </a:ln>
          <a:effectLst/>
        </c:spPr>
        <c:txPr>
          <a:bodyPr rot="0" spcFirstLastPara="1" vertOverflow="ellipsis" wrap="square" anchor="ctr" anchorCtr="1"/>
          <a:lstStyle/>
          <a:p>
            <a:pPr>
              <a:defRPr sz="1400" b="0" i="0" u="none" strike="noStrike" kern="1200" baseline="0">
                <a:solidFill>
                  <a:schemeClr val="tx2">
                    <a:lumMod val="50000"/>
                  </a:schemeClr>
                </a:solidFill>
                <a:latin typeface="Franklin Gothic Book" panose="020B0503020102020204" pitchFamily="34" charset="0"/>
                <a:ea typeface="Garamond"/>
                <a:cs typeface="Arial" pitchFamily="34" charset="0"/>
              </a:defRPr>
            </a:pPr>
            <a:endParaRPr lang="en-US"/>
          </a:p>
        </c:txPr>
        <c:crossAx val="388829376"/>
        <c:crosses val="autoZero"/>
        <c:crossBetween val="between"/>
        <c:majorUnit val="4000"/>
      </c:valAx>
      <c:spPr>
        <a:solidFill>
          <a:srgbClr val="FFFFFF"/>
        </a:solidFill>
        <a:ln w="6226">
          <a:noFill/>
          <a:prstDash val="solid"/>
        </a:ln>
        <a:effectLst/>
      </c:spPr>
    </c:plotArea>
    <c:plotVisOnly val="1"/>
    <c:dispBlanksAs val="gap"/>
    <c:showDLblsOverMax val="0"/>
  </c:chart>
  <c:spPr>
    <a:noFill/>
    <a:ln w="9525" cap="flat" cmpd="sng" algn="ctr">
      <a:noFill/>
      <a:prstDash val="solid"/>
    </a:ln>
    <a:effectLst/>
  </c:spPr>
  <c:txPr>
    <a:bodyPr/>
    <a:lstStyle/>
    <a:p>
      <a:pPr>
        <a:defRPr sz="1600" b="0" i="0" u="none" strike="noStrike" baseline="0">
          <a:solidFill>
            <a:schemeClr val="tx1"/>
          </a:solidFill>
          <a:latin typeface="Arial" pitchFamily="34" charset="0"/>
          <a:ea typeface="Garamond"/>
          <a:cs typeface="Arial" pitchFamily="34" charset="0"/>
        </a:defRPr>
      </a:pPr>
      <a:endParaRPr lang="en-US"/>
    </a:p>
  </c:txPr>
  <c:externalData r:id="rId3">
    <c:autoUpdate val="0"/>
  </c:externalData>
  <c:userShapes r:id="rId4"/>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autoTitleDeleted val="0"/>
    <c:plotArea>
      <c:layout>
        <c:manualLayout>
          <c:layoutTarget val="inner"/>
          <c:xMode val="edge"/>
          <c:yMode val="edge"/>
          <c:x val="8.8315217391304296E-2"/>
          <c:y val="8.81689053574186E-2"/>
          <c:w val="0.75325012564918759"/>
          <c:h val="0.83808980918101739"/>
        </c:manualLayout>
      </c:layout>
      <c:barChart>
        <c:barDir val="col"/>
        <c:grouping val="stacked"/>
        <c:varyColors val="0"/>
        <c:ser>
          <c:idx val="0"/>
          <c:order val="0"/>
          <c:tx>
            <c:strRef>
              <c:f>Sheet1!$A$2</c:f>
              <c:strCache>
                <c:ptCount val="1"/>
                <c:pt idx="0">
                  <c:v>Undergraduate</c:v>
                </c:pt>
              </c:strCache>
            </c:strRef>
          </c:tx>
          <c:spPr>
            <a:solidFill>
              <a:srgbClr val="74757B"/>
            </a:solidFill>
            <a:ln w="38100" cap="flat" cmpd="sng" algn="ctr">
              <a:solidFill>
                <a:srgbClr val="74757B"/>
              </a:solidFill>
              <a:prstDash val="solid"/>
            </a:ln>
            <a:effectLst/>
            <a:scene3d>
              <a:camera prst="orthographicFront"/>
              <a:lightRig rig="threePt" dir="t"/>
            </a:scene3d>
            <a:sp3d/>
          </c:spPr>
          <c:invertIfNegative val="0"/>
          <c:dPt>
            <c:idx val="5"/>
            <c:invertIfNegative val="0"/>
            <c:bubble3D val="0"/>
            <c:spPr>
              <a:solidFill>
                <a:srgbClr val="74757B"/>
              </a:solidFill>
              <a:ln w="25400" cap="flat" cmpd="sng" algn="ctr">
                <a:solidFill>
                  <a:srgbClr val="74757B"/>
                </a:solidFill>
                <a:prstDash val="solid"/>
              </a:ln>
              <a:effectLst/>
              <a:scene3d>
                <a:camera prst="orthographicFront"/>
                <a:lightRig rig="threePt" dir="t"/>
              </a:scene3d>
              <a:sp3d/>
            </c:spPr>
            <c:extLst>
              <c:ext xmlns:c16="http://schemas.microsoft.com/office/drawing/2014/chart" uri="{C3380CC4-5D6E-409C-BE32-E72D297353CC}">
                <c16:uniqueId val="{00000001-5CE6-4397-B55E-6C89F8625967}"/>
              </c:ext>
            </c:extLst>
          </c:dPt>
          <c:dLbls>
            <c:numFmt formatCode="#,##0" sourceLinked="0"/>
            <c:spPr>
              <a:noFill/>
              <a:ln w="30679">
                <a:noFill/>
              </a:ln>
            </c:spPr>
            <c:txPr>
              <a:bodyPr/>
              <a:lstStyle/>
              <a:p>
                <a:pPr>
                  <a:defRPr sz="1200" b="0">
                    <a:latin typeface="Franklin Gothic Book" panose="020B0503020102020204" pitchFamily="34" charset="0"/>
                    <a:cs typeface="Arial"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Sheet1!$B$1:$W$1</c:f>
              <c:numCache>
                <c:formatCode>General</c:formatCode>
                <c:ptCount val="6"/>
                <c:pt idx="0">
                  <c:v>1996</c:v>
                </c:pt>
                <c:pt idx="1">
                  <c:v>2001</c:v>
                </c:pt>
                <c:pt idx="2">
                  <c:v>2006</c:v>
                </c:pt>
                <c:pt idx="3">
                  <c:v>2011</c:v>
                </c:pt>
                <c:pt idx="4">
                  <c:v>2016</c:v>
                </c:pt>
                <c:pt idx="5">
                  <c:v>2021</c:v>
                </c:pt>
              </c:numCache>
            </c:numRef>
          </c:cat>
          <c:val>
            <c:numRef>
              <c:f>Sheet1!$B$2:$W$2</c:f>
              <c:numCache>
                <c:formatCode>#,##0</c:formatCode>
                <c:ptCount val="6"/>
                <c:pt idx="0">
                  <c:v>14499</c:v>
                </c:pt>
                <c:pt idx="1">
                  <c:v>17630</c:v>
                </c:pt>
                <c:pt idx="2" formatCode="General">
                  <c:v>20784</c:v>
                </c:pt>
                <c:pt idx="3" formatCode="General">
                  <c:v>22472</c:v>
                </c:pt>
                <c:pt idx="4" formatCode="General">
                  <c:v>23630</c:v>
                </c:pt>
                <c:pt idx="5" formatCode="General">
                  <c:v>23837</c:v>
                </c:pt>
              </c:numCache>
            </c:numRef>
          </c:val>
          <c:extLst>
            <c:ext xmlns:c16="http://schemas.microsoft.com/office/drawing/2014/chart" uri="{C3380CC4-5D6E-409C-BE32-E72D297353CC}">
              <c16:uniqueId val="{00000000-BF1A-45C5-BD1D-36498FA3B46F}"/>
            </c:ext>
          </c:extLst>
        </c:ser>
        <c:ser>
          <c:idx val="1"/>
          <c:order val="1"/>
          <c:tx>
            <c:strRef>
              <c:f>Sheet1!$A$3</c:f>
              <c:strCache>
                <c:ptCount val="1"/>
                <c:pt idx="0">
                  <c:v>Graduate/Professional</c:v>
                </c:pt>
              </c:strCache>
            </c:strRef>
          </c:tx>
          <c:spPr>
            <a:solidFill>
              <a:srgbClr val="10253F"/>
            </a:solidFill>
            <a:ln w="38100" cap="flat" cmpd="sng" algn="ctr">
              <a:solidFill>
                <a:srgbClr val="10253F"/>
              </a:solidFill>
              <a:prstDash val="solid"/>
            </a:ln>
            <a:effectLst/>
            <a:scene3d>
              <a:camera prst="orthographicFront"/>
              <a:lightRig rig="threePt" dir="t"/>
            </a:scene3d>
            <a:sp3d/>
          </c:spPr>
          <c:invertIfNegative val="0"/>
          <c:dLbls>
            <c:numFmt formatCode="#,##0" sourceLinked="0"/>
            <c:spPr>
              <a:noFill/>
              <a:ln w="30679">
                <a:noFill/>
              </a:ln>
              <a:effectLst/>
            </c:spPr>
            <c:txPr>
              <a:bodyPr wrap="square" lIns="38100" tIns="19050" rIns="38100" bIns="19050" anchor="ctr">
                <a:spAutoFit/>
              </a:bodyPr>
              <a:lstStyle/>
              <a:p>
                <a:pPr>
                  <a:defRPr sz="1200" b="0">
                    <a:solidFill>
                      <a:schemeClr val="tx1"/>
                    </a:solidFill>
                    <a:latin typeface="Franklin Gothic Book" panose="020B0503020102020204" pitchFamily="34" charset="0"/>
                    <a:cs typeface="Arial" pitchFamily="34" charset="0"/>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Sheet1!$B$1:$W$1</c:f>
              <c:numCache>
                <c:formatCode>General</c:formatCode>
                <c:ptCount val="6"/>
                <c:pt idx="0">
                  <c:v>1996</c:v>
                </c:pt>
                <c:pt idx="1">
                  <c:v>2001</c:v>
                </c:pt>
                <c:pt idx="2">
                  <c:v>2006</c:v>
                </c:pt>
                <c:pt idx="3">
                  <c:v>2011</c:v>
                </c:pt>
                <c:pt idx="4">
                  <c:v>2016</c:v>
                </c:pt>
                <c:pt idx="5">
                  <c:v>2021</c:v>
                </c:pt>
              </c:numCache>
            </c:numRef>
          </c:cat>
          <c:val>
            <c:numRef>
              <c:f>Sheet1!$B$3:$W$3</c:f>
              <c:numCache>
                <c:formatCode>#,##0</c:formatCode>
                <c:ptCount val="6"/>
                <c:pt idx="0">
                  <c:v>7112</c:v>
                </c:pt>
                <c:pt idx="1">
                  <c:v>5950</c:v>
                </c:pt>
                <c:pt idx="2" formatCode="General">
                  <c:v>7210</c:v>
                </c:pt>
                <c:pt idx="3" formatCode="General">
                  <c:v>7522</c:v>
                </c:pt>
                <c:pt idx="4" formatCode="General">
                  <c:v>7810</c:v>
                </c:pt>
                <c:pt idx="5" formatCode="General">
                  <c:v>7656</c:v>
                </c:pt>
              </c:numCache>
            </c:numRef>
          </c:val>
          <c:extLst>
            <c:ext xmlns:c16="http://schemas.microsoft.com/office/drawing/2014/chart" uri="{C3380CC4-5D6E-409C-BE32-E72D297353CC}">
              <c16:uniqueId val="{00000001-BF1A-45C5-BD1D-36498FA3B46F}"/>
            </c:ext>
          </c:extLst>
        </c:ser>
        <c:dLbls>
          <c:showLegendKey val="0"/>
          <c:showVal val="0"/>
          <c:showCatName val="0"/>
          <c:showSerName val="0"/>
          <c:showPercent val="0"/>
          <c:showBubbleSize val="0"/>
        </c:dLbls>
        <c:gapWidth val="11"/>
        <c:overlap val="100"/>
        <c:axId val="109558544"/>
        <c:axId val="457826168"/>
      </c:barChart>
      <c:catAx>
        <c:axId val="109558544"/>
        <c:scaling>
          <c:orientation val="minMax"/>
        </c:scaling>
        <c:delete val="0"/>
        <c:axPos val="b"/>
        <c:title>
          <c:tx>
            <c:rich>
              <a:bodyPr/>
              <a:lstStyle/>
              <a:p>
                <a:pPr>
                  <a:defRPr sz="1400" b="0">
                    <a:solidFill>
                      <a:srgbClr val="002060"/>
                    </a:solidFill>
                    <a:latin typeface="Franklin Gothic Book" panose="020B0503020102020204" pitchFamily="34" charset="0"/>
                    <a:cs typeface="Arial" pitchFamily="34" charset="0"/>
                  </a:defRPr>
                </a:pPr>
                <a:r>
                  <a:rPr lang="en-US" sz="1400" b="0" dirty="0">
                    <a:solidFill>
                      <a:srgbClr val="002060"/>
                    </a:solidFill>
                    <a:latin typeface="Franklin Gothic Book" panose="020B0503020102020204" pitchFamily="34" charset="0"/>
                    <a:cs typeface="Arial" pitchFamily="34" charset="0"/>
                  </a:rPr>
                  <a:t>Fall</a:t>
                </a:r>
              </a:p>
            </c:rich>
          </c:tx>
          <c:layout>
            <c:manualLayout>
              <c:xMode val="edge"/>
              <c:yMode val="edge"/>
              <c:x val="0.11269716336921101"/>
              <c:y val="0.94076792844514601"/>
            </c:manualLayout>
          </c:layout>
          <c:overlay val="0"/>
        </c:title>
        <c:numFmt formatCode="General" sourceLinked="1"/>
        <c:majorTickMark val="out"/>
        <c:minorTickMark val="none"/>
        <c:tickLblPos val="nextTo"/>
        <c:spPr>
          <a:ln w="3850">
            <a:solidFill>
              <a:sysClr val="windowText" lastClr="000000">
                <a:lumMod val="50000"/>
                <a:lumOff val="50000"/>
              </a:sysClr>
            </a:solidFill>
            <a:prstDash val="solid"/>
          </a:ln>
        </c:spPr>
        <c:txPr>
          <a:bodyPr rot="0" vert="horz"/>
          <a:lstStyle/>
          <a:p>
            <a:pPr>
              <a:defRPr sz="1400" b="0">
                <a:solidFill>
                  <a:srgbClr val="002060"/>
                </a:solidFill>
                <a:latin typeface="Franklin Gothic Book" panose="020B0503020102020204" pitchFamily="34" charset="0"/>
                <a:cs typeface="Arial" pitchFamily="34" charset="0"/>
              </a:defRPr>
            </a:pPr>
            <a:endParaRPr lang="en-US"/>
          </a:p>
        </c:txPr>
        <c:crossAx val="457826168"/>
        <c:crosses val="autoZero"/>
        <c:auto val="1"/>
        <c:lblAlgn val="ctr"/>
        <c:lblOffset val="100"/>
        <c:tickLblSkip val="1"/>
        <c:tickMarkSkip val="1"/>
        <c:noMultiLvlLbl val="0"/>
      </c:catAx>
      <c:valAx>
        <c:axId val="457826168"/>
        <c:scaling>
          <c:orientation val="minMax"/>
          <c:max val="32000"/>
          <c:min val="0"/>
        </c:scaling>
        <c:delete val="0"/>
        <c:axPos val="l"/>
        <c:majorGridlines>
          <c:spPr>
            <a:ln w="15350">
              <a:solidFill>
                <a:srgbClr val="FFFFFF"/>
              </a:solidFill>
              <a:prstDash val="solid"/>
            </a:ln>
          </c:spPr>
        </c:majorGridlines>
        <c:numFmt formatCode="#,##0" sourceLinked="1"/>
        <c:majorTickMark val="out"/>
        <c:minorTickMark val="none"/>
        <c:tickLblPos val="nextTo"/>
        <c:spPr>
          <a:ln w="3850">
            <a:solidFill>
              <a:sysClr val="windowText" lastClr="000000">
                <a:lumMod val="50000"/>
                <a:lumOff val="50000"/>
              </a:sysClr>
            </a:solidFill>
            <a:prstDash val="solid"/>
          </a:ln>
        </c:spPr>
        <c:txPr>
          <a:bodyPr rot="0" vert="horz"/>
          <a:lstStyle/>
          <a:p>
            <a:pPr>
              <a:defRPr sz="1400" b="0">
                <a:solidFill>
                  <a:srgbClr val="002060"/>
                </a:solidFill>
                <a:latin typeface="Franklin Gothic Book" panose="020B0503020102020204" pitchFamily="34" charset="0"/>
                <a:cs typeface="Arial" pitchFamily="34" charset="0"/>
              </a:defRPr>
            </a:pPr>
            <a:endParaRPr lang="en-US"/>
          </a:p>
        </c:txPr>
        <c:crossAx val="109558544"/>
        <c:crosses val="autoZero"/>
        <c:crossBetween val="between"/>
        <c:majorUnit val="8000"/>
      </c:valAx>
      <c:spPr>
        <a:solidFill>
          <a:srgbClr val="FFFFFF"/>
        </a:solidFill>
        <a:ln w="15350">
          <a:solidFill>
            <a:schemeClr val="tx1"/>
          </a:solidFill>
          <a:prstDash val="solid"/>
        </a:ln>
      </c:spPr>
    </c:plotArea>
    <c:legend>
      <c:legendPos val="r"/>
      <c:layout>
        <c:manualLayout>
          <c:xMode val="edge"/>
          <c:yMode val="edge"/>
          <c:x val="0.16523451946771334"/>
          <c:y val="7.6014268809952587E-2"/>
          <c:w val="0.47300223466456331"/>
          <c:h val="9.6707872302056089E-2"/>
        </c:manualLayout>
      </c:layout>
      <c:overlay val="1"/>
      <c:spPr>
        <a:noFill/>
        <a:ln w="30679">
          <a:noFill/>
        </a:ln>
      </c:spPr>
      <c:txPr>
        <a:bodyPr/>
        <a:lstStyle/>
        <a:p>
          <a:pPr>
            <a:defRPr sz="1200">
              <a:solidFill>
                <a:srgbClr val="002060"/>
              </a:solidFill>
              <a:latin typeface="Franklin Gothic Book" panose="020B0503020102020204" pitchFamily="34" charset="0"/>
              <a:cs typeface="Arial" pitchFamily="34" charset="0"/>
            </a:defRPr>
          </a:pPr>
          <a:endParaRPr lang="en-US"/>
        </a:p>
      </c:txPr>
    </c:legend>
    <c:plotVisOnly val="1"/>
    <c:dispBlanksAs val="gap"/>
    <c:showDLblsOverMax val="0"/>
  </c:chart>
  <c:spPr>
    <a:noFill/>
    <a:ln>
      <a:noFill/>
    </a:ln>
  </c:spPr>
  <c:txPr>
    <a:bodyPr/>
    <a:lstStyle/>
    <a:p>
      <a:pPr>
        <a:defRPr sz="1400" b="0" i="0" u="none" strike="noStrike" baseline="0">
          <a:solidFill>
            <a:schemeClr val="tx1"/>
          </a:solidFill>
          <a:latin typeface="+mn-lt"/>
          <a:ea typeface="Times New Roman"/>
          <a:cs typeface="Times New Roman"/>
        </a:defRPr>
      </a:pPr>
      <a:endParaRPr lang="en-US"/>
    </a:p>
  </c:txPr>
  <c:externalData r:id="rId2">
    <c:autoUpdate val="0"/>
  </c:externalData>
  <c:userShapes r:id="rId3"/>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a:pPr>
            <a:r>
              <a:rPr lang="en-US" b="1" dirty="0"/>
              <a:t>4-Year Graduation Rate Trend</a:t>
            </a:r>
          </a:p>
        </c:rich>
      </c:tx>
      <c:layout>
        <c:manualLayout>
          <c:xMode val="edge"/>
          <c:yMode val="edge"/>
          <c:x val="0.23271420769321327"/>
          <c:y val="3.678100593002759E-3"/>
        </c:manualLayout>
      </c:layout>
      <c:overlay val="0"/>
    </c:title>
    <c:autoTitleDeleted val="0"/>
    <c:plotArea>
      <c:layout>
        <c:manualLayout>
          <c:layoutTarget val="inner"/>
          <c:xMode val="edge"/>
          <c:yMode val="edge"/>
          <c:x val="0.11912922890292026"/>
          <c:y val="6.1198469082995102E-2"/>
          <c:w val="0.93724178574900296"/>
          <c:h val="0.76566970905114484"/>
        </c:manualLayout>
      </c:layout>
      <c:barChart>
        <c:barDir val="col"/>
        <c:grouping val="clustered"/>
        <c:varyColors val="0"/>
        <c:ser>
          <c:idx val="0"/>
          <c:order val="0"/>
          <c:spPr>
            <a:solidFill>
              <a:srgbClr val="74757B"/>
            </a:solidFill>
            <a:ln w="38100" cap="flat" cmpd="sng" algn="ctr">
              <a:noFill/>
              <a:prstDash val="solid"/>
            </a:ln>
            <a:effectLst/>
            <a:scene3d>
              <a:camera prst="orthographicFront"/>
              <a:lightRig rig="threePt" dir="t"/>
            </a:scene3d>
            <a:sp3d/>
          </c:spPr>
          <c:invertIfNegative val="0"/>
          <c:dLbls>
            <c:numFmt formatCode="0%" sourceLinked="0"/>
            <c:spPr>
              <a:noFill/>
              <a:ln w="14765">
                <a:noFill/>
              </a:ln>
            </c:sp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Sheet1!$B$1:$X$1</c:f>
              <c:numCache>
                <c:formatCode>General</c:formatCode>
                <c:ptCount val="5"/>
                <c:pt idx="0">
                  <c:v>1997</c:v>
                </c:pt>
                <c:pt idx="1">
                  <c:v>2002</c:v>
                </c:pt>
                <c:pt idx="2">
                  <c:v>2007</c:v>
                </c:pt>
                <c:pt idx="3">
                  <c:v>2012</c:v>
                </c:pt>
                <c:pt idx="4">
                  <c:v>2017</c:v>
                </c:pt>
              </c:numCache>
            </c:numRef>
          </c:cat>
          <c:val>
            <c:numRef>
              <c:f>Sheet1!$B$2:$X$2</c:f>
              <c:numCache>
                <c:formatCode>General</c:formatCode>
                <c:ptCount val="5"/>
                <c:pt idx="0">
                  <c:v>0.46</c:v>
                </c:pt>
                <c:pt idx="1">
                  <c:v>0.56000000000000005</c:v>
                </c:pt>
                <c:pt idx="2">
                  <c:v>0.68</c:v>
                </c:pt>
                <c:pt idx="3">
                  <c:v>0.73</c:v>
                </c:pt>
                <c:pt idx="4">
                  <c:v>0.76</c:v>
                </c:pt>
              </c:numCache>
            </c:numRef>
          </c:val>
          <c:extLst>
            <c:ext xmlns:c16="http://schemas.microsoft.com/office/drawing/2014/chart" uri="{C3380CC4-5D6E-409C-BE32-E72D297353CC}">
              <c16:uniqueId val="{00000000-B27A-4788-A99E-39AB837ABAB2}"/>
            </c:ext>
          </c:extLst>
        </c:ser>
        <c:dLbls>
          <c:showLegendKey val="0"/>
          <c:showVal val="0"/>
          <c:showCatName val="0"/>
          <c:showSerName val="0"/>
          <c:showPercent val="0"/>
          <c:showBubbleSize val="0"/>
        </c:dLbls>
        <c:gapWidth val="35"/>
        <c:axId val="458605256"/>
        <c:axId val="458605648"/>
      </c:barChart>
      <c:catAx>
        <c:axId val="458605256"/>
        <c:scaling>
          <c:orientation val="minMax"/>
        </c:scaling>
        <c:delete val="0"/>
        <c:axPos val="b"/>
        <c:title>
          <c:tx>
            <c:rich>
              <a:bodyPr/>
              <a:lstStyle/>
              <a:p>
                <a:pPr>
                  <a:defRPr/>
                </a:pPr>
                <a:r>
                  <a:rPr lang="en-US" dirty="0"/>
                  <a:t>Year (Fall) of Entry</a:t>
                </a:r>
              </a:p>
            </c:rich>
          </c:tx>
          <c:layout>
            <c:manualLayout>
              <c:xMode val="edge"/>
              <c:yMode val="edge"/>
              <c:x val="0.33904434533189293"/>
              <c:y val="0.91360696313501721"/>
            </c:manualLayout>
          </c:layout>
          <c:overlay val="0"/>
        </c:title>
        <c:numFmt formatCode="General" sourceLinked="1"/>
        <c:majorTickMark val="out"/>
        <c:minorTickMark val="none"/>
        <c:tickLblPos val="nextTo"/>
        <c:spPr>
          <a:ln w="1852">
            <a:solidFill>
              <a:sysClr val="window" lastClr="FFFFFF">
                <a:lumMod val="50000"/>
              </a:sysClr>
            </a:solidFill>
            <a:prstDash val="solid"/>
          </a:ln>
        </c:spPr>
        <c:txPr>
          <a:bodyPr rot="0" vert="horz"/>
          <a:lstStyle/>
          <a:p>
            <a:pPr>
              <a:defRPr/>
            </a:pPr>
            <a:endParaRPr lang="en-US"/>
          </a:p>
        </c:txPr>
        <c:crossAx val="458605648"/>
        <c:crosses val="autoZero"/>
        <c:auto val="1"/>
        <c:lblAlgn val="ctr"/>
        <c:lblOffset val="100"/>
        <c:tickLblSkip val="1"/>
        <c:tickMarkSkip val="1"/>
        <c:noMultiLvlLbl val="0"/>
      </c:catAx>
      <c:valAx>
        <c:axId val="458605648"/>
        <c:scaling>
          <c:orientation val="minMax"/>
          <c:max val="1.05"/>
          <c:min val="0"/>
        </c:scaling>
        <c:delete val="0"/>
        <c:axPos val="l"/>
        <c:majorGridlines>
          <c:spPr>
            <a:ln w="7357">
              <a:solidFill>
                <a:srgbClr val="FFFFFF"/>
              </a:solidFill>
              <a:prstDash val="solid"/>
            </a:ln>
          </c:spPr>
        </c:majorGridlines>
        <c:numFmt formatCode="0%" sourceLinked="0"/>
        <c:majorTickMark val="out"/>
        <c:minorTickMark val="none"/>
        <c:tickLblPos val="nextTo"/>
        <c:spPr>
          <a:ln w="1852">
            <a:solidFill>
              <a:sysClr val="windowText" lastClr="000000">
                <a:lumMod val="50000"/>
                <a:lumOff val="50000"/>
              </a:sysClr>
            </a:solidFill>
            <a:prstDash val="solid"/>
          </a:ln>
        </c:spPr>
        <c:txPr>
          <a:bodyPr rot="0" vert="horz"/>
          <a:lstStyle/>
          <a:p>
            <a:pPr>
              <a:defRPr/>
            </a:pPr>
            <a:endParaRPr lang="en-US"/>
          </a:p>
        </c:txPr>
        <c:crossAx val="458605256"/>
        <c:crosses val="autoZero"/>
        <c:crossBetween val="between"/>
        <c:majorUnit val="0.2"/>
      </c:valAx>
      <c:spPr>
        <a:solidFill>
          <a:srgbClr val="FFFFFF"/>
        </a:solidFill>
        <a:ln w="7357">
          <a:solidFill>
            <a:schemeClr val="tx1"/>
          </a:solidFill>
          <a:prstDash val="solid"/>
        </a:ln>
      </c:spPr>
    </c:plotArea>
    <c:plotVisOnly val="1"/>
    <c:dispBlanksAs val="gap"/>
    <c:showDLblsOverMax val="0"/>
  </c:chart>
  <c:spPr>
    <a:noFill/>
    <a:ln>
      <a:noFill/>
    </a:ln>
  </c:spPr>
  <c:txPr>
    <a:bodyPr/>
    <a:lstStyle/>
    <a:p>
      <a:pPr>
        <a:defRPr sz="1400" b="0" i="0" u="none" strike="noStrike" baseline="0">
          <a:solidFill>
            <a:srgbClr val="002060"/>
          </a:solidFill>
          <a:latin typeface="Franklin Gothic Book" panose="020B0503020102020204" pitchFamily="34" charset="0"/>
          <a:ea typeface="Garamond"/>
          <a:cs typeface="Arial" pitchFamily="34" charset="0"/>
        </a:defRPr>
      </a:pPr>
      <a:endParaRPr lang="en-US"/>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a:pPr>
            <a:r>
              <a:rPr lang="en-US" b="1" dirty="0"/>
              <a:t>6-Year Graduation Rate Trend</a:t>
            </a:r>
          </a:p>
        </c:rich>
      </c:tx>
      <c:layout>
        <c:manualLayout>
          <c:xMode val="edge"/>
          <c:yMode val="edge"/>
          <c:x val="0.18098861387787368"/>
          <c:y val="0"/>
        </c:manualLayout>
      </c:layout>
      <c:overlay val="0"/>
    </c:title>
    <c:autoTitleDeleted val="0"/>
    <c:plotArea>
      <c:layout>
        <c:manualLayout>
          <c:layoutTarget val="inner"/>
          <c:xMode val="edge"/>
          <c:yMode val="edge"/>
          <c:x val="0.12075091650204632"/>
          <c:y val="8.5573797956106562E-2"/>
          <c:w val="0.87924908349795372"/>
          <c:h val="0.72438292287932093"/>
        </c:manualLayout>
      </c:layout>
      <c:barChart>
        <c:barDir val="col"/>
        <c:grouping val="clustered"/>
        <c:varyColors val="0"/>
        <c:ser>
          <c:idx val="0"/>
          <c:order val="0"/>
          <c:spPr>
            <a:solidFill>
              <a:srgbClr val="10253F"/>
            </a:solidFill>
            <a:ln w="15293">
              <a:noFill/>
            </a:ln>
            <a:scene3d>
              <a:camera prst="orthographicFront"/>
              <a:lightRig rig="threePt" dir="t"/>
            </a:scene3d>
            <a:sp3d/>
          </c:spPr>
          <c:invertIfNegative val="0"/>
          <c:dLbls>
            <c:dLbl>
              <c:idx val="4"/>
              <c:layout>
                <c:manualLayout>
                  <c:x val="1.4649330779350201E-3"/>
                  <c:y val="5.1282051282051299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5553-47CC-926A-DDEC27FBFEFE}"/>
                </c:ext>
              </c:extLst>
            </c:dLbl>
            <c:dLbl>
              <c:idx val="5"/>
              <c:layout>
                <c:manualLayout>
                  <c:x val="-2.9298661558703801E-3"/>
                  <c:y val="8.8888888888891196E-3"/>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553-47CC-926A-DDEC27FBFEFE}"/>
                </c:ext>
              </c:extLst>
            </c:dLbl>
            <c:numFmt formatCode="0%" sourceLinked="0"/>
            <c:spPr>
              <a:noFill/>
              <a:ln w="15293">
                <a:noFill/>
              </a:ln>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Sheet1!$B$1:$V$1</c:f>
              <c:numCache>
                <c:formatCode>General</c:formatCode>
                <c:ptCount val="5"/>
                <c:pt idx="0">
                  <c:v>1995</c:v>
                </c:pt>
                <c:pt idx="1">
                  <c:v>2000</c:v>
                </c:pt>
                <c:pt idx="2">
                  <c:v>2005</c:v>
                </c:pt>
                <c:pt idx="3">
                  <c:v>2010</c:v>
                </c:pt>
                <c:pt idx="4">
                  <c:v>2015</c:v>
                </c:pt>
              </c:numCache>
            </c:numRef>
          </c:cat>
          <c:val>
            <c:numRef>
              <c:f>Sheet1!$B$2:$V$2</c:f>
              <c:numCache>
                <c:formatCode>General</c:formatCode>
                <c:ptCount val="5"/>
                <c:pt idx="0">
                  <c:v>0.7</c:v>
                </c:pt>
                <c:pt idx="1">
                  <c:v>0.74</c:v>
                </c:pt>
                <c:pt idx="2">
                  <c:v>0.83</c:v>
                </c:pt>
                <c:pt idx="3">
                  <c:v>0.82</c:v>
                </c:pt>
                <c:pt idx="4">
                  <c:v>0.83</c:v>
                </c:pt>
              </c:numCache>
            </c:numRef>
          </c:val>
          <c:extLst>
            <c:ext xmlns:c16="http://schemas.microsoft.com/office/drawing/2014/chart" uri="{C3380CC4-5D6E-409C-BE32-E72D297353CC}">
              <c16:uniqueId val="{00000002-5553-47CC-926A-DDEC27FBFEFE}"/>
            </c:ext>
          </c:extLst>
        </c:ser>
        <c:dLbls>
          <c:showLegendKey val="0"/>
          <c:showVal val="0"/>
          <c:showCatName val="0"/>
          <c:showSerName val="0"/>
          <c:showPercent val="0"/>
          <c:showBubbleSize val="0"/>
        </c:dLbls>
        <c:gapWidth val="35"/>
        <c:axId val="458606040"/>
        <c:axId val="458606432"/>
      </c:barChart>
      <c:catAx>
        <c:axId val="458606040"/>
        <c:scaling>
          <c:orientation val="minMax"/>
        </c:scaling>
        <c:delete val="0"/>
        <c:axPos val="b"/>
        <c:title>
          <c:tx>
            <c:rich>
              <a:bodyPr/>
              <a:lstStyle/>
              <a:p>
                <a:pPr>
                  <a:defRPr/>
                </a:pPr>
                <a:r>
                  <a:rPr lang="en-US" dirty="0"/>
                  <a:t>Year (Fall) of Entry</a:t>
                </a:r>
              </a:p>
            </c:rich>
          </c:tx>
          <c:layout>
            <c:manualLayout>
              <c:xMode val="edge"/>
              <c:yMode val="edge"/>
              <c:x val="0.39645625631174641"/>
              <c:y val="0.9054964539007091"/>
            </c:manualLayout>
          </c:layout>
          <c:overlay val="0"/>
        </c:title>
        <c:numFmt formatCode="General" sourceLinked="1"/>
        <c:majorTickMark val="out"/>
        <c:minorTickMark val="none"/>
        <c:tickLblPos val="nextTo"/>
        <c:spPr>
          <a:ln w="1911">
            <a:solidFill>
              <a:sysClr val="windowText" lastClr="000000">
                <a:lumMod val="50000"/>
                <a:lumOff val="50000"/>
              </a:sysClr>
            </a:solidFill>
            <a:prstDash val="solid"/>
          </a:ln>
        </c:spPr>
        <c:txPr>
          <a:bodyPr rot="0" vert="horz"/>
          <a:lstStyle/>
          <a:p>
            <a:pPr>
              <a:defRPr/>
            </a:pPr>
            <a:endParaRPr lang="en-US"/>
          </a:p>
        </c:txPr>
        <c:crossAx val="458606432"/>
        <c:crosses val="autoZero"/>
        <c:auto val="1"/>
        <c:lblAlgn val="ctr"/>
        <c:lblOffset val="100"/>
        <c:tickLblSkip val="1"/>
        <c:tickMarkSkip val="1"/>
        <c:noMultiLvlLbl val="0"/>
      </c:catAx>
      <c:valAx>
        <c:axId val="458606432"/>
        <c:scaling>
          <c:orientation val="minMax"/>
          <c:max val="1.05"/>
          <c:min val="0"/>
        </c:scaling>
        <c:delete val="0"/>
        <c:axPos val="l"/>
        <c:majorGridlines>
          <c:spPr>
            <a:ln w="7630">
              <a:solidFill>
                <a:srgbClr val="FFFFFF"/>
              </a:solidFill>
              <a:prstDash val="solid"/>
            </a:ln>
          </c:spPr>
        </c:majorGridlines>
        <c:numFmt formatCode="0%" sourceLinked="0"/>
        <c:majorTickMark val="out"/>
        <c:minorTickMark val="none"/>
        <c:tickLblPos val="nextTo"/>
        <c:spPr>
          <a:ln w="1911">
            <a:solidFill>
              <a:sysClr val="windowText" lastClr="000000">
                <a:lumMod val="50000"/>
                <a:lumOff val="50000"/>
              </a:sysClr>
            </a:solidFill>
            <a:prstDash val="solid"/>
          </a:ln>
        </c:spPr>
        <c:txPr>
          <a:bodyPr rot="0" vert="horz"/>
          <a:lstStyle/>
          <a:p>
            <a:pPr>
              <a:defRPr/>
            </a:pPr>
            <a:endParaRPr lang="en-US"/>
          </a:p>
        </c:txPr>
        <c:crossAx val="458606040"/>
        <c:crosses val="autoZero"/>
        <c:crossBetween val="between"/>
        <c:majorUnit val="0.2"/>
      </c:valAx>
      <c:spPr>
        <a:solidFill>
          <a:srgbClr val="FFFFFF"/>
        </a:solidFill>
        <a:ln w="7630">
          <a:solidFill>
            <a:schemeClr val="tx1"/>
          </a:solidFill>
          <a:prstDash val="solid"/>
        </a:ln>
      </c:spPr>
    </c:plotArea>
    <c:plotVisOnly val="1"/>
    <c:dispBlanksAs val="gap"/>
    <c:showDLblsOverMax val="0"/>
  </c:chart>
  <c:spPr>
    <a:noFill/>
    <a:ln>
      <a:noFill/>
    </a:ln>
  </c:spPr>
  <c:txPr>
    <a:bodyPr/>
    <a:lstStyle/>
    <a:p>
      <a:pPr>
        <a:defRPr sz="1400" b="0" i="0" u="none" strike="noStrike" baseline="0">
          <a:solidFill>
            <a:srgbClr val="002060"/>
          </a:solidFill>
          <a:latin typeface="Franklin Gothic Book" panose="020B0503020102020204" pitchFamily="34" charset="0"/>
          <a:ea typeface="Garamond"/>
          <a:cs typeface="Arial" pitchFamily="34" charset="0"/>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dk1" tx1="lt1" bg2="dk2" tx2="lt2" accent1="accent1" accent2="accent2" accent3="accent3" accent4="accent4" accent5="accent5" accent6="accent6" hlink="hlink" folHlink="folHlink"/>
  <c:chart>
    <c:title>
      <c:tx>
        <c:rich>
          <a:bodyPr/>
          <a:lstStyle/>
          <a:p>
            <a:pPr>
              <a:defRPr sz="1600" b="1">
                <a:solidFill>
                  <a:schemeClr val="accent1">
                    <a:lumMod val="75000"/>
                  </a:schemeClr>
                </a:solidFill>
                <a:latin typeface="Calibri" panose="020F0502020204030204" pitchFamily="34" charset="0"/>
              </a:defRPr>
            </a:pPr>
            <a:r>
              <a:rPr lang="en-US" sz="1600" b="1" dirty="0">
                <a:solidFill>
                  <a:srgbClr val="04294B"/>
                </a:solidFill>
                <a:latin typeface="Franklin Gothic Book" panose="020B0503020102020204" pitchFamily="34" charset="0"/>
              </a:rPr>
              <a:t>All</a:t>
            </a:r>
            <a:r>
              <a:rPr lang="en-US" sz="1600" b="1" baseline="0" dirty="0">
                <a:solidFill>
                  <a:srgbClr val="04294B"/>
                </a:solidFill>
                <a:latin typeface="Franklin Gothic Book" panose="020B0503020102020204" pitchFamily="34" charset="0"/>
              </a:rPr>
              <a:t> First Year</a:t>
            </a:r>
            <a:endParaRPr lang="en-US" sz="1600" b="1" dirty="0">
              <a:solidFill>
                <a:srgbClr val="04294B"/>
              </a:solidFill>
              <a:latin typeface="Franklin Gothic Book" panose="020B0503020102020204" pitchFamily="34" charset="0"/>
            </a:endParaRPr>
          </a:p>
        </c:rich>
      </c:tx>
      <c:layout>
        <c:manualLayout>
          <c:xMode val="edge"/>
          <c:yMode val="edge"/>
          <c:x val="0.39232360649801279"/>
          <c:y val="6.079449072081424E-3"/>
        </c:manualLayout>
      </c:layout>
      <c:overlay val="0"/>
    </c:title>
    <c:autoTitleDeleted val="0"/>
    <c:plotArea>
      <c:layout>
        <c:manualLayout>
          <c:layoutTarget val="inner"/>
          <c:xMode val="edge"/>
          <c:yMode val="edge"/>
          <c:x val="7.5437202294157679E-2"/>
          <c:y val="7.6423093153180868E-2"/>
          <c:w val="0.92430397589190205"/>
          <c:h val="0.78613486337180827"/>
        </c:manualLayout>
      </c:layout>
      <c:barChart>
        <c:barDir val="col"/>
        <c:grouping val="clustered"/>
        <c:varyColors val="0"/>
        <c:ser>
          <c:idx val="0"/>
          <c:order val="0"/>
          <c:tx>
            <c:strRef>
              <c:f>Sheet1!$A$2</c:f>
              <c:strCache>
                <c:ptCount val="1"/>
                <c:pt idx="0">
                  <c:v>East</c:v>
                </c:pt>
              </c:strCache>
            </c:strRef>
          </c:tx>
          <c:spPr>
            <a:solidFill>
              <a:srgbClr val="4F81BD"/>
            </a:solidFill>
            <a:ln w="38100" cap="flat" cmpd="sng" algn="ctr">
              <a:solidFill>
                <a:srgbClr val="4F81BD"/>
              </a:solidFill>
              <a:prstDash val="solid"/>
            </a:ln>
            <a:effectLst/>
            <a:scene3d>
              <a:camera prst="orthographicFront"/>
              <a:lightRig rig="threePt" dir="t"/>
            </a:scene3d>
            <a:sp3d/>
          </c:spPr>
          <c:invertIfNegative val="0"/>
          <c:dLbls>
            <c:dLbl>
              <c:idx val="4"/>
              <c:tx>
                <c:rich>
                  <a:bodyPr/>
                  <a:lstStyle/>
                  <a:p>
                    <a:pPr>
                      <a:defRPr lang="en-US" sz="1400" b="0" i="0" u="none" strike="noStrike" kern="1200" baseline="0">
                        <a:solidFill>
                          <a:srgbClr val="002060"/>
                        </a:solidFill>
                        <a:latin typeface="Franklin Gothic Book" panose="020B0503020102020204" pitchFamily="34" charset="0"/>
                        <a:ea typeface="Garamond"/>
                        <a:cs typeface="Arial" pitchFamily="34" charset="0"/>
                      </a:defRPr>
                    </a:pPr>
                    <a:fld id="{1F9A487A-FC75-4584-AC34-F4DC5FFB4A89}" type="VALUE">
                      <a:rPr lang="en-US" sz="1400" b="0" i="0" u="none" strike="noStrike" kern="1200" baseline="0">
                        <a:solidFill>
                          <a:srgbClr val="002060"/>
                        </a:solidFill>
                        <a:latin typeface="Franklin Gothic Book" panose="020B0503020102020204" pitchFamily="34" charset="0"/>
                        <a:ea typeface="Garamond"/>
                        <a:cs typeface="Arial" pitchFamily="34" charset="0"/>
                      </a:rPr>
                      <a:pPr>
                        <a:defRPr lang="en-US" sz="1400" b="0" i="0" u="none" strike="noStrike" kern="1200" baseline="0">
                          <a:solidFill>
                            <a:srgbClr val="002060"/>
                          </a:solidFill>
                          <a:latin typeface="Franklin Gothic Book" panose="020B0503020102020204" pitchFamily="34" charset="0"/>
                          <a:ea typeface="Garamond"/>
                          <a:cs typeface="Arial" pitchFamily="34" charset="0"/>
                        </a:defRPr>
                      </a:pPr>
                      <a:t>[VALUE]</a:t>
                    </a:fld>
                    <a:endParaRPr lang="en-US"/>
                  </a:p>
                </c:rich>
              </c:tx>
              <c:numFmt formatCode="0%" sourceLinked="0"/>
              <c:spPr>
                <a:noFill/>
                <a:ln w="25163">
                  <a:noFill/>
                </a:ln>
              </c:sp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8641-44F4-ABFD-5C33EA54C07E}"/>
                </c:ext>
              </c:extLst>
            </c:dLbl>
            <c:numFmt formatCode="0%" sourceLinked="0"/>
            <c:spPr>
              <a:noFill/>
              <a:ln w="25163">
                <a:noFill/>
              </a:ln>
            </c:spPr>
            <c:txPr>
              <a:bodyPr/>
              <a:lstStyle/>
              <a:p>
                <a:pPr>
                  <a:defRPr sz="1400" b="0">
                    <a:solidFill>
                      <a:srgbClr val="002060"/>
                    </a:solidFill>
                    <a:latin typeface="Franklin Gothic Book" panose="020B05030201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Sheet1!$C$1:$W$1</c:f>
              <c:numCache>
                <c:formatCode>General</c:formatCode>
                <c:ptCount val="4"/>
                <c:pt idx="0">
                  <c:v>2005</c:v>
                </c:pt>
                <c:pt idx="1">
                  <c:v>2010</c:v>
                </c:pt>
                <c:pt idx="2">
                  <c:v>2015</c:v>
                </c:pt>
                <c:pt idx="3">
                  <c:v>2020</c:v>
                </c:pt>
              </c:numCache>
            </c:numRef>
          </c:cat>
          <c:val>
            <c:numRef>
              <c:f>Sheet1!$C$2:$W$2</c:f>
              <c:numCache>
                <c:formatCode>General</c:formatCode>
                <c:ptCount val="4"/>
                <c:pt idx="0">
                  <c:v>0.93</c:v>
                </c:pt>
                <c:pt idx="1">
                  <c:v>0.92</c:v>
                </c:pt>
                <c:pt idx="2">
                  <c:v>0.92</c:v>
                </c:pt>
                <c:pt idx="3">
                  <c:v>0.92</c:v>
                </c:pt>
              </c:numCache>
            </c:numRef>
          </c:val>
          <c:extLst>
            <c:ext xmlns:c16="http://schemas.microsoft.com/office/drawing/2014/chart" uri="{C3380CC4-5D6E-409C-BE32-E72D297353CC}">
              <c16:uniqueId val="{00000001-8641-44F4-ABFD-5C33EA54C07E}"/>
            </c:ext>
          </c:extLst>
        </c:ser>
        <c:dLbls>
          <c:showLegendKey val="0"/>
          <c:showVal val="0"/>
          <c:showCatName val="0"/>
          <c:showSerName val="0"/>
          <c:showPercent val="0"/>
          <c:showBubbleSize val="0"/>
        </c:dLbls>
        <c:gapWidth val="35"/>
        <c:axId val="457828128"/>
        <c:axId val="457828520"/>
      </c:barChart>
      <c:catAx>
        <c:axId val="457828128"/>
        <c:scaling>
          <c:orientation val="minMax"/>
        </c:scaling>
        <c:delete val="0"/>
        <c:axPos val="b"/>
        <c:title>
          <c:tx>
            <c:rich>
              <a:bodyPr/>
              <a:lstStyle/>
              <a:p>
                <a:pPr>
                  <a:defRPr sz="1400" b="0" i="0" u="none" strike="noStrike" baseline="0">
                    <a:solidFill>
                      <a:srgbClr val="002060"/>
                    </a:solidFill>
                    <a:latin typeface="Franklin Gothic Book" panose="020B0503020102020204" pitchFamily="34" charset="0"/>
                    <a:ea typeface="Arial"/>
                    <a:cs typeface="Arial"/>
                  </a:defRPr>
                </a:pPr>
                <a:r>
                  <a:rPr lang="en-US" sz="1400" b="0" dirty="0">
                    <a:solidFill>
                      <a:srgbClr val="002060"/>
                    </a:solidFill>
                    <a:latin typeface="Franklin Gothic Book" panose="020B0503020102020204" pitchFamily="34" charset="0"/>
                  </a:rPr>
                  <a:t>Year (Fall) of Entry </a:t>
                </a:r>
              </a:p>
            </c:rich>
          </c:tx>
          <c:layout>
            <c:manualLayout>
              <c:xMode val="edge"/>
              <c:yMode val="edge"/>
              <c:x val="0.33077402166271869"/>
              <c:y val="0.94361534934091296"/>
            </c:manualLayout>
          </c:layout>
          <c:overlay val="0"/>
        </c:title>
        <c:numFmt formatCode="General" sourceLinked="1"/>
        <c:majorTickMark val="out"/>
        <c:minorTickMark val="none"/>
        <c:tickLblPos val="nextTo"/>
        <c:spPr>
          <a:ln w="3155">
            <a:solidFill>
              <a:sysClr val="window" lastClr="FFFFFF">
                <a:lumMod val="50000"/>
              </a:sysClr>
            </a:solidFill>
            <a:prstDash val="solid"/>
          </a:ln>
        </c:spPr>
        <c:txPr>
          <a:bodyPr rot="0" vert="horz"/>
          <a:lstStyle/>
          <a:p>
            <a:pPr>
              <a:defRPr sz="1400" b="0">
                <a:solidFill>
                  <a:srgbClr val="002060"/>
                </a:solidFill>
                <a:latin typeface="Franklin Gothic Book" panose="020B0503020102020204" pitchFamily="34" charset="0"/>
              </a:defRPr>
            </a:pPr>
            <a:endParaRPr lang="en-US"/>
          </a:p>
        </c:txPr>
        <c:crossAx val="457828520"/>
        <c:crosses val="autoZero"/>
        <c:auto val="1"/>
        <c:lblAlgn val="ctr"/>
        <c:lblOffset val="100"/>
        <c:tickLblSkip val="1"/>
        <c:tickMarkSkip val="1"/>
        <c:noMultiLvlLbl val="0"/>
      </c:catAx>
      <c:valAx>
        <c:axId val="457828520"/>
        <c:scaling>
          <c:orientation val="minMax"/>
          <c:max val="1.05"/>
          <c:min val="0"/>
        </c:scaling>
        <c:delete val="0"/>
        <c:axPos val="l"/>
        <c:majorGridlines>
          <c:spPr>
            <a:ln w="12596">
              <a:solidFill>
                <a:srgbClr val="FFFFFF"/>
              </a:solidFill>
              <a:prstDash val="solid"/>
            </a:ln>
          </c:spPr>
        </c:majorGridlines>
        <c:numFmt formatCode="0%" sourceLinked="0"/>
        <c:majorTickMark val="out"/>
        <c:minorTickMark val="none"/>
        <c:tickLblPos val="nextTo"/>
        <c:spPr>
          <a:ln w="3155">
            <a:solidFill>
              <a:sysClr val="windowText" lastClr="000000">
                <a:lumMod val="50000"/>
                <a:lumOff val="50000"/>
              </a:sysClr>
            </a:solidFill>
            <a:prstDash val="solid"/>
          </a:ln>
        </c:spPr>
        <c:txPr>
          <a:bodyPr rot="0" vert="horz"/>
          <a:lstStyle/>
          <a:p>
            <a:pPr>
              <a:defRPr sz="1400" b="0">
                <a:solidFill>
                  <a:srgbClr val="002060"/>
                </a:solidFill>
                <a:latin typeface="Franklin Gothic Book" panose="020B0503020102020204" pitchFamily="34" charset="0"/>
              </a:defRPr>
            </a:pPr>
            <a:endParaRPr lang="en-US"/>
          </a:p>
        </c:txPr>
        <c:crossAx val="457828128"/>
        <c:crosses val="autoZero"/>
        <c:crossBetween val="between"/>
        <c:majorUnit val="0.2"/>
      </c:valAx>
      <c:spPr>
        <a:solidFill>
          <a:srgbClr val="FFFFFF"/>
        </a:solidFill>
        <a:ln w="12596">
          <a:solidFill>
            <a:schemeClr val="tx1"/>
          </a:solidFill>
          <a:prstDash val="solid"/>
        </a:ln>
      </c:spPr>
    </c:plotArea>
    <c:plotVisOnly val="1"/>
    <c:dispBlanksAs val="gap"/>
    <c:showDLblsOverMax val="0"/>
  </c:chart>
  <c:spPr>
    <a:noFill/>
    <a:ln>
      <a:noFill/>
    </a:ln>
    <a:scene3d>
      <a:camera prst="orthographicFront"/>
      <a:lightRig rig="threePt" dir="t"/>
    </a:scene3d>
    <a:sp3d>
      <a:bevelT/>
    </a:sp3d>
  </c:spPr>
  <c:txPr>
    <a:bodyPr/>
    <a:lstStyle/>
    <a:p>
      <a:pPr>
        <a:defRPr sz="1593" b="0" i="0" u="none" strike="noStrike" baseline="0">
          <a:solidFill>
            <a:schemeClr val="tx1"/>
          </a:solidFill>
          <a:latin typeface="Arial" pitchFamily="34" charset="0"/>
          <a:ea typeface="Garamond"/>
          <a:cs typeface="Arial" pitchFamily="34" charset="0"/>
        </a:defRPr>
      </a:pPr>
      <a:endParaRPr lang="en-US"/>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6607DC-B2DB-4BFC-B33E-F82317B8578F}" type="doc">
      <dgm:prSet loTypeId="urn:microsoft.com/office/officeart/2005/8/layout/gear1" loCatId="cycle" qsTypeId="urn:microsoft.com/office/officeart/2005/8/quickstyle/simple1" qsCatId="simple" csTypeId="urn:microsoft.com/office/officeart/2005/8/colors/accent1_2" csCatId="accent1" phldr="1"/>
      <dgm:spPr/>
    </dgm:pt>
    <dgm:pt modelId="{A0D59F51-A541-4F4F-A3F0-B652832E8062}">
      <dgm:prSet phldrT="[Text]" custT="1"/>
      <dgm:spPr>
        <a:solidFill>
          <a:srgbClr val="10253F"/>
        </a:solidFill>
      </dgm:spPr>
      <dgm:t>
        <a:bodyPr/>
        <a:lstStyle/>
        <a:p>
          <a:pPr algn="ctr"/>
          <a:r>
            <a:rPr lang="en-US" sz="2200" b="1" dirty="0">
              <a:latin typeface="Franklin Gothic Book" panose="020B0503020102020204" pitchFamily="34" charset="0"/>
            </a:rPr>
            <a:t>2,378</a:t>
          </a:r>
        </a:p>
        <a:p>
          <a:pPr algn="ctr"/>
          <a:r>
            <a:rPr lang="en-US" sz="1100" dirty="0">
              <a:latin typeface="Franklin Gothic Book" panose="020B0503020102020204" pitchFamily="34" charset="0"/>
            </a:rPr>
            <a:t>Jobs supported by research</a:t>
          </a:r>
        </a:p>
      </dgm:t>
    </dgm:pt>
    <dgm:pt modelId="{A1CA0CD8-74F8-44C1-BEE0-A96986521BEB}" type="parTrans" cxnId="{873BC7C9-34E2-4D5B-BC7A-C21A7754EDBE}">
      <dgm:prSet/>
      <dgm:spPr/>
      <dgm:t>
        <a:bodyPr/>
        <a:lstStyle/>
        <a:p>
          <a:endParaRPr lang="en-US"/>
        </a:p>
      </dgm:t>
    </dgm:pt>
    <dgm:pt modelId="{588E2BC4-ED09-45D9-BFAC-764381745C40}" type="sibTrans" cxnId="{873BC7C9-34E2-4D5B-BC7A-C21A7754EDBE}">
      <dgm:prSet/>
      <dgm:spPr>
        <a:noFill/>
      </dgm:spPr>
      <dgm:t>
        <a:bodyPr/>
        <a:lstStyle/>
        <a:p>
          <a:endParaRPr lang="en-US"/>
        </a:p>
      </dgm:t>
    </dgm:pt>
    <dgm:pt modelId="{30E2BCB3-B9A9-4C07-A8FE-CBAFB80FBE8B}">
      <dgm:prSet phldrT="[Text]" custT="1"/>
      <dgm:spPr>
        <a:solidFill>
          <a:srgbClr val="10253F"/>
        </a:solidFill>
      </dgm:spPr>
      <dgm:t>
        <a:bodyPr/>
        <a:lstStyle/>
        <a:p>
          <a:r>
            <a:rPr lang="en-US" sz="2200" b="1" dirty="0">
              <a:latin typeface="Franklin Gothic Book" panose="020B0503020102020204" pitchFamily="34" charset="0"/>
            </a:rPr>
            <a:t>$26M</a:t>
          </a:r>
        </a:p>
        <a:p>
          <a:r>
            <a:rPr lang="en-US" sz="1100" dirty="0">
              <a:latin typeface="Franklin Gothic Book" panose="020B0503020102020204" pitchFamily="34" charset="0"/>
            </a:rPr>
            <a:t>State and local tax revenue from UConn research</a:t>
          </a:r>
        </a:p>
      </dgm:t>
    </dgm:pt>
    <dgm:pt modelId="{29DC9E49-BCF1-4F2B-B84C-8001F4AA7B8B}" type="sibTrans" cxnId="{C26F60A5-F342-42DE-9D16-7A7A0BF435AC}">
      <dgm:prSet/>
      <dgm:spPr>
        <a:noFill/>
      </dgm:spPr>
      <dgm:t>
        <a:bodyPr/>
        <a:lstStyle/>
        <a:p>
          <a:endParaRPr lang="en-US"/>
        </a:p>
      </dgm:t>
    </dgm:pt>
    <dgm:pt modelId="{2EB5C1C1-463C-464E-8860-B0D373D0200B}" type="parTrans" cxnId="{C26F60A5-F342-42DE-9D16-7A7A0BF435AC}">
      <dgm:prSet/>
      <dgm:spPr/>
      <dgm:t>
        <a:bodyPr/>
        <a:lstStyle/>
        <a:p>
          <a:endParaRPr lang="en-US"/>
        </a:p>
      </dgm:t>
    </dgm:pt>
    <dgm:pt modelId="{7571C81B-94EB-4B82-898F-5F0D3E9F31E0}">
      <dgm:prSet phldrT="[Text]" custT="1"/>
      <dgm:spPr>
        <a:solidFill>
          <a:srgbClr val="10253F"/>
        </a:solidFill>
      </dgm:spPr>
      <dgm:t>
        <a:bodyPr/>
        <a:lstStyle/>
        <a:p>
          <a:pPr algn="ctr"/>
          <a:r>
            <a:rPr lang="en-US" sz="2200" b="1" dirty="0">
              <a:latin typeface="Franklin Gothic Book" panose="020B0503020102020204" pitchFamily="34" charset="0"/>
            </a:rPr>
            <a:t>$504M</a:t>
          </a:r>
        </a:p>
        <a:p>
          <a:pPr algn="ctr"/>
          <a:r>
            <a:rPr lang="en-US" sz="1100" dirty="0">
              <a:latin typeface="Franklin Gothic Book" panose="020B0503020102020204" pitchFamily="34" charset="0"/>
            </a:rPr>
            <a:t>Economic impact of UConn's research enterprise</a:t>
          </a:r>
        </a:p>
      </dgm:t>
    </dgm:pt>
    <dgm:pt modelId="{CAD8A095-B651-40E8-AEC8-6E39C47CAA87}" type="sibTrans" cxnId="{4353E51F-0E2A-4C10-8C83-A34971BAA16E}">
      <dgm:prSet/>
      <dgm:spPr>
        <a:noFill/>
      </dgm:spPr>
      <dgm:t>
        <a:bodyPr/>
        <a:lstStyle/>
        <a:p>
          <a:endParaRPr lang="en-US">
            <a:solidFill>
              <a:schemeClr val="bg1"/>
            </a:solidFill>
          </a:endParaRPr>
        </a:p>
      </dgm:t>
    </dgm:pt>
    <dgm:pt modelId="{0F5FD8F0-2665-4916-A134-D487E5362C93}" type="parTrans" cxnId="{4353E51F-0E2A-4C10-8C83-A34971BAA16E}">
      <dgm:prSet/>
      <dgm:spPr/>
      <dgm:t>
        <a:bodyPr/>
        <a:lstStyle/>
        <a:p>
          <a:endParaRPr lang="en-US"/>
        </a:p>
      </dgm:t>
    </dgm:pt>
    <dgm:pt modelId="{6F511EEF-0FD9-454E-AE85-4262134B97A8}" type="pres">
      <dgm:prSet presAssocID="{5D6607DC-B2DB-4BFC-B33E-F82317B8578F}" presName="composite" presStyleCnt="0">
        <dgm:presLayoutVars>
          <dgm:chMax val="3"/>
          <dgm:animLvl val="lvl"/>
          <dgm:resizeHandles val="exact"/>
        </dgm:presLayoutVars>
      </dgm:prSet>
      <dgm:spPr/>
    </dgm:pt>
    <dgm:pt modelId="{44DEC4D2-748D-4375-A885-15CC6E847D4E}" type="pres">
      <dgm:prSet presAssocID="{7571C81B-94EB-4B82-898F-5F0D3E9F31E0}" presName="gear1" presStyleLbl="node1" presStyleIdx="0" presStyleCnt="3" custScaleX="82344" custScaleY="64354" custLinFactNeighborX="42590" custLinFactNeighborY="-41006">
        <dgm:presLayoutVars>
          <dgm:chMax val="1"/>
          <dgm:bulletEnabled val="1"/>
        </dgm:presLayoutVars>
      </dgm:prSet>
      <dgm:spPr>
        <a:prstGeom prst="ellipse">
          <a:avLst/>
        </a:prstGeom>
      </dgm:spPr>
    </dgm:pt>
    <dgm:pt modelId="{98452BD9-6EA6-4254-8C2A-3C4CACA43EC7}" type="pres">
      <dgm:prSet presAssocID="{7571C81B-94EB-4B82-898F-5F0D3E9F31E0}" presName="gear1srcNode" presStyleLbl="node1" presStyleIdx="0" presStyleCnt="3"/>
      <dgm:spPr/>
    </dgm:pt>
    <dgm:pt modelId="{4DFBC821-B986-4754-B812-111D4073D42C}" type="pres">
      <dgm:prSet presAssocID="{7571C81B-94EB-4B82-898F-5F0D3E9F31E0}" presName="gear1dstNode" presStyleLbl="node1" presStyleIdx="0" presStyleCnt="3"/>
      <dgm:spPr/>
    </dgm:pt>
    <dgm:pt modelId="{32BF4864-1BA3-49C7-BE50-25958A73F8BF}" type="pres">
      <dgm:prSet presAssocID="{A0D59F51-A541-4F4F-A3F0-B652832E8062}" presName="gear2" presStyleLbl="node1" presStyleIdx="1" presStyleCnt="3" custScaleX="68442" custScaleY="62371" custLinFactNeighborX="73001" custLinFactNeighborY="71233">
        <dgm:presLayoutVars>
          <dgm:chMax val="1"/>
          <dgm:bulletEnabled val="1"/>
        </dgm:presLayoutVars>
      </dgm:prSet>
      <dgm:spPr>
        <a:prstGeom prst="ellipse">
          <a:avLst/>
        </a:prstGeom>
      </dgm:spPr>
    </dgm:pt>
    <dgm:pt modelId="{754DDB54-2E1F-45FB-93AD-ADF49EE41D2D}" type="pres">
      <dgm:prSet presAssocID="{A0D59F51-A541-4F4F-A3F0-B652832E8062}" presName="gear2srcNode" presStyleLbl="node1" presStyleIdx="1" presStyleCnt="3"/>
      <dgm:spPr/>
    </dgm:pt>
    <dgm:pt modelId="{80CFE8C5-DD1A-4E24-893F-9225E2363EC3}" type="pres">
      <dgm:prSet presAssocID="{A0D59F51-A541-4F4F-A3F0-B652832E8062}" presName="gear2dstNode" presStyleLbl="node1" presStyleIdx="1" presStyleCnt="3"/>
      <dgm:spPr/>
    </dgm:pt>
    <dgm:pt modelId="{221F17D9-0E1D-47BD-B1F9-72527C390E1E}" type="pres">
      <dgm:prSet presAssocID="{30E2BCB3-B9A9-4C07-A8FE-CBAFB80FBE8B}" presName="gear3" presStyleLbl="node1" presStyleIdx="2" presStyleCnt="3" custScaleX="102977" custScaleY="101899" custLinFactNeighborX="-32646" custLinFactNeighborY="60152"/>
      <dgm:spPr>
        <a:prstGeom prst="ellipse">
          <a:avLst/>
        </a:prstGeom>
      </dgm:spPr>
    </dgm:pt>
    <dgm:pt modelId="{5F456779-B332-45DF-8C36-DBF5E2E96D21}" type="pres">
      <dgm:prSet presAssocID="{30E2BCB3-B9A9-4C07-A8FE-CBAFB80FBE8B}" presName="gear3tx" presStyleLbl="node1" presStyleIdx="2" presStyleCnt="3">
        <dgm:presLayoutVars>
          <dgm:chMax val="1"/>
          <dgm:bulletEnabled val="1"/>
        </dgm:presLayoutVars>
      </dgm:prSet>
      <dgm:spPr/>
    </dgm:pt>
    <dgm:pt modelId="{DEBA684C-89E6-424C-B550-6E5BB70D46AB}" type="pres">
      <dgm:prSet presAssocID="{30E2BCB3-B9A9-4C07-A8FE-CBAFB80FBE8B}" presName="gear3srcNode" presStyleLbl="node1" presStyleIdx="2" presStyleCnt="3"/>
      <dgm:spPr/>
    </dgm:pt>
    <dgm:pt modelId="{B3FBF495-7584-4618-B45A-E42449CDAE72}" type="pres">
      <dgm:prSet presAssocID="{30E2BCB3-B9A9-4C07-A8FE-CBAFB80FBE8B}" presName="gear3dstNode" presStyleLbl="node1" presStyleIdx="2" presStyleCnt="3"/>
      <dgm:spPr/>
    </dgm:pt>
    <dgm:pt modelId="{7BC9B4E3-746B-4E2E-A312-24FA194B5265}" type="pres">
      <dgm:prSet presAssocID="{CAD8A095-B651-40E8-AEC8-6E39C47CAA87}" presName="connector1" presStyleLbl="sibTrans2D1" presStyleIdx="0" presStyleCnt="3" custLinFactNeighborX="72357" custLinFactNeighborY="17833"/>
      <dgm:spPr/>
    </dgm:pt>
    <dgm:pt modelId="{DE211E65-6624-45AB-821E-2CF1522A05EB}" type="pres">
      <dgm:prSet presAssocID="{588E2BC4-ED09-45D9-BFAC-764381745C40}" presName="connector2" presStyleLbl="sibTrans2D1" presStyleIdx="1" presStyleCnt="3" custLinFactX="66391" custLinFactNeighborX="100000" custLinFactNeighborY="74374"/>
      <dgm:spPr/>
    </dgm:pt>
    <dgm:pt modelId="{B50CB9C1-3BA8-41A5-9037-720DD68AF72A}" type="pres">
      <dgm:prSet presAssocID="{29DC9E49-BCF1-4F2B-B84C-8001F4AA7B8B}" presName="connector3" presStyleLbl="sibTrans2D1" presStyleIdx="2" presStyleCnt="3" custLinFactX="5790" custLinFactY="834" custLinFactNeighborX="100000" custLinFactNeighborY="100000"/>
      <dgm:spPr/>
    </dgm:pt>
  </dgm:ptLst>
  <dgm:cxnLst>
    <dgm:cxn modelId="{2AE2B507-9E86-4C42-B8E8-34438AF7539B}" type="presOf" srcId="{5D6607DC-B2DB-4BFC-B33E-F82317B8578F}" destId="{6F511EEF-0FD9-454E-AE85-4262134B97A8}" srcOrd="0" destOrd="0" presId="urn:microsoft.com/office/officeart/2005/8/layout/gear1"/>
    <dgm:cxn modelId="{00F9610C-6DF7-4DA7-8FF7-ABCAE6150DCE}" type="presOf" srcId="{30E2BCB3-B9A9-4C07-A8FE-CBAFB80FBE8B}" destId="{221F17D9-0E1D-47BD-B1F9-72527C390E1E}" srcOrd="0" destOrd="0" presId="urn:microsoft.com/office/officeart/2005/8/layout/gear1"/>
    <dgm:cxn modelId="{4353E51F-0E2A-4C10-8C83-A34971BAA16E}" srcId="{5D6607DC-B2DB-4BFC-B33E-F82317B8578F}" destId="{7571C81B-94EB-4B82-898F-5F0D3E9F31E0}" srcOrd="0" destOrd="0" parTransId="{0F5FD8F0-2665-4916-A134-D487E5362C93}" sibTransId="{CAD8A095-B651-40E8-AEC8-6E39C47CAA87}"/>
    <dgm:cxn modelId="{2B539126-81AA-49B8-92DD-44FCE1A02CA1}" type="presOf" srcId="{30E2BCB3-B9A9-4C07-A8FE-CBAFB80FBE8B}" destId="{DEBA684C-89E6-424C-B550-6E5BB70D46AB}" srcOrd="2" destOrd="0" presId="urn:microsoft.com/office/officeart/2005/8/layout/gear1"/>
    <dgm:cxn modelId="{8546DC34-338D-40ED-BEC5-A9CCE8B313B6}" type="presOf" srcId="{7571C81B-94EB-4B82-898F-5F0D3E9F31E0}" destId="{98452BD9-6EA6-4254-8C2A-3C4CACA43EC7}" srcOrd="1" destOrd="0" presId="urn:microsoft.com/office/officeart/2005/8/layout/gear1"/>
    <dgm:cxn modelId="{046B003D-77AD-4F73-AC5B-44C0430A76DF}" type="presOf" srcId="{588E2BC4-ED09-45D9-BFAC-764381745C40}" destId="{DE211E65-6624-45AB-821E-2CF1522A05EB}" srcOrd="0" destOrd="0" presId="urn:microsoft.com/office/officeart/2005/8/layout/gear1"/>
    <dgm:cxn modelId="{7A011D5B-6DF6-4F85-AFC9-B91C25125F73}" type="presOf" srcId="{CAD8A095-B651-40E8-AEC8-6E39C47CAA87}" destId="{7BC9B4E3-746B-4E2E-A312-24FA194B5265}" srcOrd="0" destOrd="0" presId="urn:microsoft.com/office/officeart/2005/8/layout/gear1"/>
    <dgm:cxn modelId="{6316044A-0758-4576-B785-C9E0AB63396B}" type="presOf" srcId="{30E2BCB3-B9A9-4C07-A8FE-CBAFB80FBE8B}" destId="{B3FBF495-7584-4618-B45A-E42449CDAE72}" srcOrd="3" destOrd="0" presId="urn:microsoft.com/office/officeart/2005/8/layout/gear1"/>
    <dgm:cxn modelId="{877DD881-0225-4512-AF25-9614376A25AD}" type="presOf" srcId="{7571C81B-94EB-4B82-898F-5F0D3E9F31E0}" destId="{44DEC4D2-748D-4375-A885-15CC6E847D4E}" srcOrd="0" destOrd="0" presId="urn:microsoft.com/office/officeart/2005/8/layout/gear1"/>
    <dgm:cxn modelId="{38E3CD91-4A49-4306-9BCE-B98B1794FCE1}" type="presOf" srcId="{A0D59F51-A541-4F4F-A3F0-B652832E8062}" destId="{32BF4864-1BA3-49C7-BE50-25958A73F8BF}" srcOrd="0" destOrd="0" presId="urn:microsoft.com/office/officeart/2005/8/layout/gear1"/>
    <dgm:cxn modelId="{C26F60A5-F342-42DE-9D16-7A7A0BF435AC}" srcId="{5D6607DC-B2DB-4BFC-B33E-F82317B8578F}" destId="{30E2BCB3-B9A9-4C07-A8FE-CBAFB80FBE8B}" srcOrd="2" destOrd="0" parTransId="{2EB5C1C1-463C-464E-8860-B0D373D0200B}" sibTransId="{29DC9E49-BCF1-4F2B-B84C-8001F4AA7B8B}"/>
    <dgm:cxn modelId="{2ED437C5-F639-4241-B9C0-12737DAB5921}" type="presOf" srcId="{7571C81B-94EB-4B82-898F-5F0D3E9F31E0}" destId="{4DFBC821-B986-4754-B812-111D4073D42C}" srcOrd="2" destOrd="0" presId="urn:microsoft.com/office/officeart/2005/8/layout/gear1"/>
    <dgm:cxn modelId="{7AE070C6-A437-4AAB-9A13-751B14A86058}" type="presOf" srcId="{29DC9E49-BCF1-4F2B-B84C-8001F4AA7B8B}" destId="{B50CB9C1-3BA8-41A5-9037-720DD68AF72A}" srcOrd="0" destOrd="0" presId="urn:microsoft.com/office/officeart/2005/8/layout/gear1"/>
    <dgm:cxn modelId="{873BC7C9-34E2-4D5B-BC7A-C21A7754EDBE}" srcId="{5D6607DC-B2DB-4BFC-B33E-F82317B8578F}" destId="{A0D59F51-A541-4F4F-A3F0-B652832E8062}" srcOrd="1" destOrd="0" parTransId="{A1CA0CD8-74F8-44C1-BEE0-A96986521BEB}" sibTransId="{588E2BC4-ED09-45D9-BFAC-764381745C40}"/>
    <dgm:cxn modelId="{A77B88CA-01AF-4307-8501-DF4907BF5E47}" type="presOf" srcId="{30E2BCB3-B9A9-4C07-A8FE-CBAFB80FBE8B}" destId="{5F456779-B332-45DF-8C36-DBF5E2E96D21}" srcOrd="1" destOrd="0" presId="urn:microsoft.com/office/officeart/2005/8/layout/gear1"/>
    <dgm:cxn modelId="{4F3086D6-BACB-4EBF-8A54-7673A98A8DEF}" type="presOf" srcId="{A0D59F51-A541-4F4F-A3F0-B652832E8062}" destId="{754DDB54-2E1F-45FB-93AD-ADF49EE41D2D}" srcOrd="1" destOrd="0" presId="urn:microsoft.com/office/officeart/2005/8/layout/gear1"/>
    <dgm:cxn modelId="{65417DE8-FD43-40D2-B120-DC172E660ACE}" type="presOf" srcId="{A0D59F51-A541-4F4F-A3F0-B652832E8062}" destId="{80CFE8C5-DD1A-4E24-893F-9225E2363EC3}" srcOrd="2" destOrd="0" presId="urn:microsoft.com/office/officeart/2005/8/layout/gear1"/>
    <dgm:cxn modelId="{0F07BF4B-4EDF-44C2-9F82-931D7DF0E95C}" type="presParOf" srcId="{6F511EEF-0FD9-454E-AE85-4262134B97A8}" destId="{44DEC4D2-748D-4375-A885-15CC6E847D4E}" srcOrd="0" destOrd="0" presId="urn:microsoft.com/office/officeart/2005/8/layout/gear1"/>
    <dgm:cxn modelId="{4F28F47F-5D34-404C-BE53-FD6D5C9739CA}" type="presParOf" srcId="{6F511EEF-0FD9-454E-AE85-4262134B97A8}" destId="{98452BD9-6EA6-4254-8C2A-3C4CACA43EC7}" srcOrd="1" destOrd="0" presId="urn:microsoft.com/office/officeart/2005/8/layout/gear1"/>
    <dgm:cxn modelId="{A907A9B9-67D1-4E05-83CD-1D83ADECB288}" type="presParOf" srcId="{6F511EEF-0FD9-454E-AE85-4262134B97A8}" destId="{4DFBC821-B986-4754-B812-111D4073D42C}" srcOrd="2" destOrd="0" presId="urn:microsoft.com/office/officeart/2005/8/layout/gear1"/>
    <dgm:cxn modelId="{A8B36FD0-DE4C-48C5-897F-1EBAF1BCFC44}" type="presParOf" srcId="{6F511EEF-0FD9-454E-AE85-4262134B97A8}" destId="{32BF4864-1BA3-49C7-BE50-25958A73F8BF}" srcOrd="3" destOrd="0" presId="urn:microsoft.com/office/officeart/2005/8/layout/gear1"/>
    <dgm:cxn modelId="{382FCB8A-5720-46E3-980D-22638804E71C}" type="presParOf" srcId="{6F511EEF-0FD9-454E-AE85-4262134B97A8}" destId="{754DDB54-2E1F-45FB-93AD-ADF49EE41D2D}" srcOrd="4" destOrd="0" presId="urn:microsoft.com/office/officeart/2005/8/layout/gear1"/>
    <dgm:cxn modelId="{90CD0275-F6E4-424E-8EE7-A6855EDE9EFC}" type="presParOf" srcId="{6F511EEF-0FD9-454E-AE85-4262134B97A8}" destId="{80CFE8C5-DD1A-4E24-893F-9225E2363EC3}" srcOrd="5" destOrd="0" presId="urn:microsoft.com/office/officeart/2005/8/layout/gear1"/>
    <dgm:cxn modelId="{4F90B709-F2BF-4793-AEF6-3885B94957EE}" type="presParOf" srcId="{6F511EEF-0FD9-454E-AE85-4262134B97A8}" destId="{221F17D9-0E1D-47BD-B1F9-72527C390E1E}" srcOrd="6" destOrd="0" presId="urn:microsoft.com/office/officeart/2005/8/layout/gear1"/>
    <dgm:cxn modelId="{3F49BAE7-D326-4821-860D-395076E1792F}" type="presParOf" srcId="{6F511EEF-0FD9-454E-AE85-4262134B97A8}" destId="{5F456779-B332-45DF-8C36-DBF5E2E96D21}" srcOrd="7" destOrd="0" presId="urn:microsoft.com/office/officeart/2005/8/layout/gear1"/>
    <dgm:cxn modelId="{86CF0271-DEC3-4403-B8F1-DE346869A27C}" type="presParOf" srcId="{6F511EEF-0FD9-454E-AE85-4262134B97A8}" destId="{DEBA684C-89E6-424C-B550-6E5BB70D46AB}" srcOrd="8" destOrd="0" presId="urn:microsoft.com/office/officeart/2005/8/layout/gear1"/>
    <dgm:cxn modelId="{6EA0BA0E-2DF9-472E-AB41-FA6C3160C5FD}" type="presParOf" srcId="{6F511EEF-0FD9-454E-AE85-4262134B97A8}" destId="{B3FBF495-7584-4618-B45A-E42449CDAE72}" srcOrd="9" destOrd="0" presId="urn:microsoft.com/office/officeart/2005/8/layout/gear1"/>
    <dgm:cxn modelId="{B79F4F7B-62D2-4EA9-B4D0-CCA2404E9621}" type="presParOf" srcId="{6F511EEF-0FD9-454E-AE85-4262134B97A8}" destId="{7BC9B4E3-746B-4E2E-A312-24FA194B5265}" srcOrd="10" destOrd="0" presId="urn:microsoft.com/office/officeart/2005/8/layout/gear1"/>
    <dgm:cxn modelId="{8E72997D-6C42-4499-B1A4-7400D15F5048}" type="presParOf" srcId="{6F511EEF-0FD9-454E-AE85-4262134B97A8}" destId="{DE211E65-6624-45AB-821E-2CF1522A05EB}" srcOrd="11" destOrd="0" presId="urn:microsoft.com/office/officeart/2005/8/layout/gear1"/>
    <dgm:cxn modelId="{79BCDC43-6F29-4EE6-9FE5-B81C386E1C35}" type="presParOf" srcId="{6F511EEF-0FD9-454E-AE85-4262134B97A8}" destId="{B50CB9C1-3BA8-41A5-9037-720DD68AF72A}"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E55634-3BCE-FA40-8C87-0677B74D85E3}" type="doc">
      <dgm:prSet loTypeId="urn:microsoft.com/office/officeart/2005/8/layout/chevron1" loCatId="" qsTypeId="urn:microsoft.com/office/officeart/2005/8/quickstyle/simple1" qsCatId="simple" csTypeId="urn:microsoft.com/office/officeart/2005/8/colors/colorful1" csCatId="colorful" phldr="1"/>
      <dgm:spPr/>
    </dgm:pt>
    <dgm:pt modelId="{435C9F3A-8EA8-4E4D-B6C4-8380E4CA0C83}">
      <dgm:prSet phldrT="[Text]"/>
      <dgm:spPr>
        <a:solidFill>
          <a:srgbClr val="10253F"/>
        </a:solidFill>
      </dgm:spPr>
      <dgm:t>
        <a:bodyPr/>
        <a:lstStyle/>
        <a:p>
          <a:r>
            <a:rPr lang="en-US" b="1" dirty="0">
              <a:latin typeface="Franklin Gothic Book" panose="020B0503020102020204" pitchFamily="34" charset="0"/>
            </a:rPr>
            <a:t>Support IP Development</a:t>
          </a:r>
          <a:endParaRPr lang="en-US" dirty="0">
            <a:latin typeface="Franklin Gothic Book" panose="020B0503020102020204" pitchFamily="34" charset="0"/>
          </a:endParaRPr>
        </a:p>
      </dgm:t>
    </dgm:pt>
    <dgm:pt modelId="{2883938E-E2B4-494D-9ECF-4C128B7C2FD0}" type="parTrans" cxnId="{BAB49017-A686-9848-85FA-359E15C0F87A}">
      <dgm:prSet/>
      <dgm:spPr/>
      <dgm:t>
        <a:bodyPr/>
        <a:lstStyle/>
        <a:p>
          <a:endParaRPr lang="en-US"/>
        </a:p>
      </dgm:t>
    </dgm:pt>
    <dgm:pt modelId="{BD921068-B70E-E847-AF6A-038970BA0219}" type="sibTrans" cxnId="{BAB49017-A686-9848-85FA-359E15C0F87A}">
      <dgm:prSet/>
      <dgm:spPr/>
      <dgm:t>
        <a:bodyPr/>
        <a:lstStyle/>
        <a:p>
          <a:endParaRPr lang="en-US"/>
        </a:p>
      </dgm:t>
    </dgm:pt>
    <dgm:pt modelId="{7398945C-5C4D-A94A-BC22-C73D10CC919A}">
      <dgm:prSet phldrT="[Text]"/>
      <dgm:spPr>
        <a:solidFill>
          <a:srgbClr val="10253F"/>
        </a:solidFill>
      </dgm:spPr>
      <dgm:t>
        <a:bodyPr/>
        <a:lstStyle/>
        <a:p>
          <a:r>
            <a:rPr lang="en-US" b="1" dirty="0">
              <a:latin typeface="Franklin Gothic Book" panose="020B0503020102020204" pitchFamily="34" charset="0"/>
            </a:rPr>
            <a:t>New Venture Development</a:t>
          </a:r>
          <a:endParaRPr lang="en-US" dirty="0">
            <a:latin typeface="Franklin Gothic Book" panose="020B0503020102020204" pitchFamily="34" charset="0"/>
          </a:endParaRPr>
        </a:p>
      </dgm:t>
    </dgm:pt>
    <dgm:pt modelId="{362F870E-48D8-C141-B1D1-9138DD0B15BD}" type="parTrans" cxnId="{3F2732DC-C56F-704D-A59D-F70C61BD369B}">
      <dgm:prSet/>
      <dgm:spPr/>
      <dgm:t>
        <a:bodyPr/>
        <a:lstStyle/>
        <a:p>
          <a:endParaRPr lang="en-US"/>
        </a:p>
      </dgm:t>
    </dgm:pt>
    <dgm:pt modelId="{C890B383-E196-764F-BBBE-E8AD4AEBD793}" type="sibTrans" cxnId="{3F2732DC-C56F-704D-A59D-F70C61BD369B}">
      <dgm:prSet/>
      <dgm:spPr/>
      <dgm:t>
        <a:bodyPr/>
        <a:lstStyle/>
        <a:p>
          <a:endParaRPr lang="en-US"/>
        </a:p>
      </dgm:t>
    </dgm:pt>
    <dgm:pt modelId="{FE4AC4C8-6FA3-A04E-9EB2-8F838B1553D2}">
      <dgm:prSet phldrT="[Text]"/>
      <dgm:spPr>
        <a:solidFill>
          <a:srgbClr val="10253F"/>
        </a:solidFill>
      </dgm:spPr>
      <dgm:t>
        <a:bodyPr/>
        <a:lstStyle/>
        <a:p>
          <a:r>
            <a:rPr lang="en-US" b="1" dirty="0">
              <a:latin typeface="Franklin Gothic Book" panose="020B0503020102020204" pitchFamily="34" charset="0"/>
            </a:rPr>
            <a:t>Incubate Startups </a:t>
          </a:r>
          <a:endParaRPr lang="en-US" dirty="0">
            <a:latin typeface="Franklin Gothic Book" panose="020B0503020102020204" pitchFamily="34" charset="0"/>
          </a:endParaRPr>
        </a:p>
      </dgm:t>
    </dgm:pt>
    <dgm:pt modelId="{D02A9EDA-DB40-1B48-9768-10ACCF207BF6}" type="parTrans" cxnId="{74ACCC3D-BA8F-3D44-857E-AF3057DD61FB}">
      <dgm:prSet/>
      <dgm:spPr/>
      <dgm:t>
        <a:bodyPr/>
        <a:lstStyle/>
        <a:p>
          <a:endParaRPr lang="en-US"/>
        </a:p>
      </dgm:t>
    </dgm:pt>
    <dgm:pt modelId="{6F97E982-5AD9-6C45-B1E7-EB71F916CC43}" type="sibTrans" cxnId="{74ACCC3D-BA8F-3D44-857E-AF3057DD61FB}">
      <dgm:prSet/>
      <dgm:spPr/>
      <dgm:t>
        <a:bodyPr/>
        <a:lstStyle/>
        <a:p>
          <a:endParaRPr lang="en-US"/>
        </a:p>
      </dgm:t>
    </dgm:pt>
    <dgm:pt modelId="{8A114FE1-6A50-264C-9DF9-C01189422625}" type="pres">
      <dgm:prSet presAssocID="{82E55634-3BCE-FA40-8C87-0677B74D85E3}" presName="Name0" presStyleCnt="0">
        <dgm:presLayoutVars>
          <dgm:dir/>
          <dgm:animLvl val="lvl"/>
          <dgm:resizeHandles val="exact"/>
        </dgm:presLayoutVars>
      </dgm:prSet>
      <dgm:spPr/>
    </dgm:pt>
    <dgm:pt modelId="{34EDC5FF-D240-DF4D-B76C-AA0BAE237AA3}" type="pres">
      <dgm:prSet presAssocID="{435C9F3A-8EA8-4E4D-B6C4-8380E4CA0C83}" presName="parTxOnly" presStyleLbl="node1" presStyleIdx="0" presStyleCnt="3">
        <dgm:presLayoutVars>
          <dgm:chMax val="0"/>
          <dgm:chPref val="0"/>
          <dgm:bulletEnabled val="1"/>
        </dgm:presLayoutVars>
      </dgm:prSet>
      <dgm:spPr/>
    </dgm:pt>
    <dgm:pt modelId="{06E9420E-6E25-424F-A92E-4B13D45CB89B}" type="pres">
      <dgm:prSet presAssocID="{BD921068-B70E-E847-AF6A-038970BA0219}" presName="parTxOnlySpace" presStyleCnt="0"/>
      <dgm:spPr/>
    </dgm:pt>
    <dgm:pt modelId="{90FC6C2C-03E4-1842-BD6F-4CE80C900ACF}" type="pres">
      <dgm:prSet presAssocID="{7398945C-5C4D-A94A-BC22-C73D10CC919A}" presName="parTxOnly" presStyleLbl="node1" presStyleIdx="1" presStyleCnt="3">
        <dgm:presLayoutVars>
          <dgm:chMax val="0"/>
          <dgm:chPref val="0"/>
          <dgm:bulletEnabled val="1"/>
        </dgm:presLayoutVars>
      </dgm:prSet>
      <dgm:spPr/>
    </dgm:pt>
    <dgm:pt modelId="{E8529B06-5073-3440-8E09-0286E1607621}" type="pres">
      <dgm:prSet presAssocID="{C890B383-E196-764F-BBBE-E8AD4AEBD793}" presName="parTxOnlySpace" presStyleCnt="0"/>
      <dgm:spPr/>
    </dgm:pt>
    <dgm:pt modelId="{991E9186-8980-5E49-8717-8F376DE754CC}" type="pres">
      <dgm:prSet presAssocID="{FE4AC4C8-6FA3-A04E-9EB2-8F838B1553D2}" presName="parTxOnly" presStyleLbl="node1" presStyleIdx="2" presStyleCnt="3">
        <dgm:presLayoutVars>
          <dgm:chMax val="0"/>
          <dgm:chPref val="0"/>
          <dgm:bulletEnabled val="1"/>
        </dgm:presLayoutVars>
      </dgm:prSet>
      <dgm:spPr/>
    </dgm:pt>
  </dgm:ptLst>
  <dgm:cxnLst>
    <dgm:cxn modelId="{BAB49017-A686-9848-85FA-359E15C0F87A}" srcId="{82E55634-3BCE-FA40-8C87-0677B74D85E3}" destId="{435C9F3A-8EA8-4E4D-B6C4-8380E4CA0C83}" srcOrd="0" destOrd="0" parTransId="{2883938E-E2B4-494D-9ECF-4C128B7C2FD0}" sibTransId="{BD921068-B70E-E847-AF6A-038970BA0219}"/>
    <dgm:cxn modelId="{74ACCC3D-BA8F-3D44-857E-AF3057DD61FB}" srcId="{82E55634-3BCE-FA40-8C87-0677B74D85E3}" destId="{FE4AC4C8-6FA3-A04E-9EB2-8F838B1553D2}" srcOrd="2" destOrd="0" parTransId="{D02A9EDA-DB40-1B48-9768-10ACCF207BF6}" sibTransId="{6F97E982-5AD9-6C45-B1E7-EB71F916CC43}"/>
    <dgm:cxn modelId="{3959759D-F568-4D2A-95DE-D086E87507D9}" type="presOf" srcId="{82E55634-3BCE-FA40-8C87-0677B74D85E3}" destId="{8A114FE1-6A50-264C-9DF9-C01189422625}" srcOrd="0" destOrd="0" presId="urn:microsoft.com/office/officeart/2005/8/layout/chevron1"/>
    <dgm:cxn modelId="{14B311A3-C044-453A-8074-7A097E0565D2}" type="presOf" srcId="{7398945C-5C4D-A94A-BC22-C73D10CC919A}" destId="{90FC6C2C-03E4-1842-BD6F-4CE80C900ACF}" srcOrd="0" destOrd="0" presId="urn:microsoft.com/office/officeart/2005/8/layout/chevron1"/>
    <dgm:cxn modelId="{CC07CFA3-E618-4163-A847-C6131AD6C534}" type="presOf" srcId="{FE4AC4C8-6FA3-A04E-9EB2-8F838B1553D2}" destId="{991E9186-8980-5E49-8717-8F376DE754CC}" srcOrd="0" destOrd="0" presId="urn:microsoft.com/office/officeart/2005/8/layout/chevron1"/>
    <dgm:cxn modelId="{3F2732DC-C56F-704D-A59D-F70C61BD369B}" srcId="{82E55634-3BCE-FA40-8C87-0677B74D85E3}" destId="{7398945C-5C4D-A94A-BC22-C73D10CC919A}" srcOrd="1" destOrd="0" parTransId="{362F870E-48D8-C141-B1D1-9138DD0B15BD}" sibTransId="{C890B383-E196-764F-BBBE-E8AD4AEBD793}"/>
    <dgm:cxn modelId="{D231ADF3-9024-47CD-A92A-E5A582CB5806}" type="presOf" srcId="{435C9F3A-8EA8-4E4D-B6C4-8380E4CA0C83}" destId="{34EDC5FF-D240-DF4D-B76C-AA0BAE237AA3}" srcOrd="0" destOrd="0" presId="urn:microsoft.com/office/officeart/2005/8/layout/chevron1"/>
    <dgm:cxn modelId="{14535E6B-BF66-4963-B336-4821E98BED4F}" type="presParOf" srcId="{8A114FE1-6A50-264C-9DF9-C01189422625}" destId="{34EDC5FF-D240-DF4D-B76C-AA0BAE237AA3}" srcOrd="0" destOrd="0" presId="urn:microsoft.com/office/officeart/2005/8/layout/chevron1"/>
    <dgm:cxn modelId="{3B74773F-1A1B-48C6-96ED-4059C7475E08}" type="presParOf" srcId="{8A114FE1-6A50-264C-9DF9-C01189422625}" destId="{06E9420E-6E25-424F-A92E-4B13D45CB89B}" srcOrd="1" destOrd="0" presId="urn:microsoft.com/office/officeart/2005/8/layout/chevron1"/>
    <dgm:cxn modelId="{744D6D20-A179-4BB5-A063-87B75434229C}" type="presParOf" srcId="{8A114FE1-6A50-264C-9DF9-C01189422625}" destId="{90FC6C2C-03E4-1842-BD6F-4CE80C900ACF}" srcOrd="2" destOrd="0" presId="urn:microsoft.com/office/officeart/2005/8/layout/chevron1"/>
    <dgm:cxn modelId="{74AF78F6-7C9B-4AC4-B1BF-E21024D61A62}" type="presParOf" srcId="{8A114FE1-6A50-264C-9DF9-C01189422625}" destId="{E8529B06-5073-3440-8E09-0286E1607621}" srcOrd="3" destOrd="0" presId="urn:microsoft.com/office/officeart/2005/8/layout/chevron1"/>
    <dgm:cxn modelId="{2FE9DB60-37EC-4D3C-9DFD-44053C59EE1E}" type="presParOf" srcId="{8A114FE1-6A50-264C-9DF9-C01189422625}" destId="{991E9186-8980-5E49-8717-8F376DE754CC}" srcOrd="4"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DEC4D2-748D-4375-A885-15CC6E847D4E}">
      <dsp:nvSpPr>
        <dsp:cNvPr id="0" name=""/>
        <dsp:cNvSpPr/>
      </dsp:nvSpPr>
      <dsp:spPr>
        <a:xfrm>
          <a:off x="4165226" y="1662647"/>
          <a:ext cx="1791917" cy="1700707"/>
        </a:xfrm>
        <a:prstGeom prst="ellipse">
          <a:avLst/>
        </a:prstGeom>
        <a:solidFill>
          <a:srgbClr val="10253F"/>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Franklin Gothic Book" panose="020B0503020102020204" pitchFamily="34" charset="0"/>
            </a:rPr>
            <a:t>$504M</a:t>
          </a:r>
        </a:p>
        <a:p>
          <a:pPr marL="0" lvl="0" indent="0" algn="ctr" defTabSz="977900">
            <a:lnSpc>
              <a:spcPct val="90000"/>
            </a:lnSpc>
            <a:spcBef>
              <a:spcPct val="0"/>
            </a:spcBef>
            <a:spcAft>
              <a:spcPct val="35000"/>
            </a:spcAft>
            <a:buNone/>
          </a:pPr>
          <a:r>
            <a:rPr lang="en-US" sz="1100" kern="1200" dirty="0">
              <a:latin typeface="Franklin Gothic Book" panose="020B0503020102020204" pitchFamily="34" charset="0"/>
            </a:rPr>
            <a:t>Economic impact of UConn's research enterprise</a:t>
          </a:r>
        </a:p>
      </dsp:txBody>
      <dsp:txXfrm>
        <a:off x="4427646" y="1911710"/>
        <a:ext cx="1267077" cy="1202581"/>
      </dsp:txXfrm>
    </dsp:sp>
    <dsp:sp modelId="{32BF4864-1BA3-49C7-BE50-25958A73F8BF}">
      <dsp:nvSpPr>
        <dsp:cNvPr id="0" name=""/>
        <dsp:cNvSpPr/>
      </dsp:nvSpPr>
      <dsp:spPr>
        <a:xfrm>
          <a:off x="3215051" y="3381371"/>
          <a:ext cx="1315448" cy="1198764"/>
        </a:xfrm>
        <a:prstGeom prst="ellipse">
          <a:avLst/>
        </a:prstGeom>
        <a:solidFill>
          <a:srgbClr val="10253F"/>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Franklin Gothic Book" panose="020B0503020102020204" pitchFamily="34" charset="0"/>
            </a:rPr>
            <a:t>2,378</a:t>
          </a:r>
        </a:p>
        <a:p>
          <a:pPr marL="0" lvl="0" indent="0" algn="ctr" defTabSz="977900">
            <a:lnSpc>
              <a:spcPct val="90000"/>
            </a:lnSpc>
            <a:spcBef>
              <a:spcPct val="0"/>
            </a:spcBef>
            <a:spcAft>
              <a:spcPct val="35000"/>
            </a:spcAft>
            <a:buNone/>
          </a:pPr>
          <a:r>
            <a:rPr lang="en-US" sz="1100" kern="1200" dirty="0">
              <a:latin typeface="Franklin Gothic Book" panose="020B0503020102020204" pitchFamily="34" charset="0"/>
            </a:rPr>
            <a:t>Jobs supported by research</a:t>
          </a:r>
        </a:p>
      </dsp:txBody>
      <dsp:txXfrm>
        <a:off x="3407694" y="3556926"/>
        <a:ext cx="930162" cy="847654"/>
      </dsp:txXfrm>
    </dsp:sp>
    <dsp:sp modelId="{221F17D9-0E1D-47BD-B1F9-72527C390E1E}">
      <dsp:nvSpPr>
        <dsp:cNvPr id="0" name=""/>
        <dsp:cNvSpPr/>
      </dsp:nvSpPr>
      <dsp:spPr>
        <a:xfrm rot="20700000">
          <a:off x="1800529" y="1697862"/>
          <a:ext cx="1946650" cy="1911489"/>
        </a:xfrm>
        <a:prstGeom prst="ellipse">
          <a:avLst/>
        </a:prstGeom>
        <a:solidFill>
          <a:srgbClr val="10253F"/>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b="1" kern="1200" dirty="0">
              <a:latin typeface="Franklin Gothic Book" panose="020B0503020102020204" pitchFamily="34" charset="0"/>
            </a:rPr>
            <a:t>$26M</a:t>
          </a:r>
        </a:p>
        <a:p>
          <a:pPr marL="0" lvl="0" indent="0" algn="ctr" defTabSz="977900">
            <a:lnSpc>
              <a:spcPct val="90000"/>
            </a:lnSpc>
            <a:spcBef>
              <a:spcPct val="0"/>
            </a:spcBef>
            <a:spcAft>
              <a:spcPct val="35000"/>
            </a:spcAft>
            <a:buNone/>
          </a:pPr>
          <a:r>
            <a:rPr lang="en-US" sz="1100" kern="1200" dirty="0">
              <a:latin typeface="Franklin Gothic Book" panose="020B0503020102020204" pitchFamily="34" charset="0"/>
            </a:rPr>
            <a:t>State and local tax revenue from UConn research</a:t>
          </a:r>
        </a:p>
      </dsp:txBody>
      <dsp:txXfrm rot="-20700000">
        <a:off x="2229572" y="2115022"/>
        <a:ext cx="1088564" cy="1077169"/>
      </dsp:txXfrm>
    </dsp:sp>
    <dsp:sp modelId="{7BC9B4E3-746B-4E2E-A312-24FA194B5265}">
      <dsp:nvSpPr>
        <dsp:cNvPr id="0" name=""/>
        <dsp:cNvSpPr/>
      </dsp:nvSpPr>
      <dsp:spPr>
        <a:xfrm>
          <a:off x="4785648" y="2475911"/>
          <a:ext cx="3382703" cy="3382703"/>
        </a:xfrm>
        <a:prstGeom prst="circularArrow">
          <a:avLst>
            <a:gd name="adj1" fmla="val 4688"/>
            <a:gd name="adj2" fmla="val 299029"/>
            <a:gd name="adj3" fmla="val 2529043"/>
            <a:gd name="adj4" fmla="val 15833811"/>
            <a:gd name="adj5" fmla="val 5469"/>
          </a:avLst>
        </a:prstGeom>
        <a:noFill/>
        <a:ln>
          <a:noFill/>
        </a:ln>
        <a:effectLst/>
      </dsp:spPr>
      <dsp:style>
        <a:lnRef idx="0">
          <a:scrgbClr r="0" g="0" b="0"/>
        </a:lnRef>
        <a:fillRef idx="1">
          <a:scrgbClr r="0" g="0" b="0"/>
        </a:fillRef>
        <a:effectRef idx="0">
          <a:scrgbClr r="0" g="0" b="0"/>
        </a:effectRef>
        <a:fontRef idx="minor">
          <a:schemeClr val="lt1"/>
        </a:fontRef>
      </dsp:style>
    </dsp:sp>
    <dsp:sp modelId="{DE211E65-6624-45AB-821E-2CF1522A05EB}">
      <dsp:nvSpPr>
        <dsp:cNvPr id="0" name=""/>
        <dsp:cNvSpPr/>
      </dsp:nvSpPr>
      <dsp:spPr>
        <a:xfrm>
          <a:off x="5248127" y="3050705"/>
          <a:ext cx="2457745" cy="2457745"/>
        </a:xfrm>
        <a:prstGeom prst="leftCircularArrow">
          <a:avLst>
            <a:gd name="adj1" fmla="val 6452"/>
            <a:gd name="adj2" fmla="val 429999"/>
            <a:gd name="adj3" fmla="val 10489124"/>
            <a:gd name="adj4" fmla="val 14837806"/>
            <a:gd name="adj5" fmla="val 7527"/>
          </a:avLst>
        </a:prstGeom>
        <a:noFill/>
        <a:ln>
          <a:noFill/>
        </a:ln>
        <a:effectLst/>
      </dsp:spPr>
      <dsp:style>
        <a:lnRef idx="0">
          <a:scrgbClr r="0" g="0" b="0"/>
        </a:lnRef>
        <a:fillRef idx="1">
          <a:scrgbClr r="0" g="0" b="0"/>
        </a:fillRef>
        <a:effectRef idx="0">
          <a:scrgbClr r="0" g="0" b="0"/>
        </a:effectRef>
        <a:fontRef idx="minor">
          <a:schemeClr val="lt1"/>
        </a:fontRef>
      </dsp:style>
    </dsp:sp>
    <dsp:sp modelId="{B50CB9C1-3BA8-41A5-9037-720DD68AF72A}">
      <dsp:nvSpPr>
        <dsp:cNvPr id="0" name=""/>
        <dsp:cNvSpPr/>
      </dsp:nvSpPr>
      <dsp:spPr>
        <a:xfrm>
          <a:off x="4953001" y="2581631"/>
          <a:ext cx="2649944" cy="2649944"/>
        </a:xfrm>
        <a:prstGeom prst="circularArrow">
          <a:avLst>
            <a:gd name="adj1" fmla="val 5984"/>
            <a:gd name="adj2" fmla="val 394124"/>
            <a:gd name="adj3" fmla="val 13313824"/>
            <a:gd name="adj4" fmla="val 10508221"/>
            <a:gd name="adj5" fmla="val 6981"/>
          </a:avLst>
        </a:prstGeom>
        <a:no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EDC5FF-D240-DF4D-B76C-AA0BAE237AA3}">
      <dsp:nvSpPr>
        <dsp:cNvPr id="0" name=""/>
        <dsp:cNvSpPr/>
      </dsp:nvSpPr>
      <dsp:spPr>
        <a:xfrm>
          <a:off x="2279" y="164441"/>
          <a:ext cx="2776957" cy="1110783"/>
        </a:xfrm>
        <a:prstGeom prst="chevron">
          <a:avLst/>
        </a:prstGeom>
        <a:solidFill>
          <a:srgbClr val="10253F"/>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Franklin Gothic Book" panose="020B0503020102020204" pitchFamily="34" charset="0"/>
            </a:rPr>
            <a:t>Support IP Development</a:t>
          </a:r>
          <a:endParaRPr lang="en-US" sz="2100" kern="1200" dirty="0">
            <a:latin typeface="Franklin Gothic Book" panose="020B0503020102020204" pitchFamily="34" charset="0"/>
          </a:endParaRPr>
        </a:p>
      </dsp:txBody>
      <dsp:txXfrm>
        <a:off x="557671" y="164441"/>
        <a:ext cx="1666174" cy="1110783"/>
      </dsp:txXfrm>
    </dsp:sp>
    <dsp:sp modelId="{90FC6C2C-03E4-1842-BD6F-4CE80C900ACF}">
      <dsp:nvSpPr>
        <dsp:cNvPr id="0" name=""/>
        <dsp:cNvSpPr/>
      </dsp:nvSpPr>
      <dsp:spPr>
        <a:xfrm>
          <a:off x="2501541" y="164441"/>
          <a:ext cx="2776957" cy="1110783"/>
        </a:xfrm>
        <a:prstGeom prst="chevron">
          <a:avLst/>
        </a:prstGeom>
        <a:solidFill>
          <a:srgbClr val="10253F"/>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Franklin Gothic Book" panose="020B0503020102020204" pitchFamily="34" charset="0"/>
            </a:rPr>
            <a:t>New Venture Development</a:t>
          </a:r>
          <a:endParaRPr lang="en-US" sz="2100" kern="1200" dirty="0">
            <a:latin typeface="Franklin Gothic Book" panose="020B0503020102020204" pitchFamily="34" charset="0"/>
          </a:endParaRPr>
        </a:p>
      </dsp:txBody>
      <dsp:txXfrm>
        <a:off x="3056933" y="164441"/>
        <a:ext cx="1666174" cy="1110783"/>
      </dsp:txXfrm>
    </dsp:sp>
    <dsp:sp modelId="{991E9186-8980-5E49-8717-8F376DE754CC}">
      <dsp:nvSpPr>
        <dsp:cNvPr id="0" name=""/>
        <dsp:cNvSpPr/>
      </dsp:nvSpPr>
      <dsp:spPr>
        <a:xfrm>
          <a:off x="5000803" y="164441"/>
          <a:ext cx="2776957" cy="1110783"/>
        </a:xfrm>
        <a:prstGeom prst="chevron">
          <a:avLst/>
        </a:prstGeom>
        <a:solidFill>
          <a:srgbClr val="10253F"/>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4011" tIns="28004" rIns="28004" bIns="28004" numCol="1" spcCol="1270" anchor="ctr" anchorCtr="0">
          <a:noAutofit/>
        </a:bodyPr>
        <a:lstStyle/>
        <a:p>
          <a:pPr marL="0" lvl="0" indent="0" algn="ctr" defTabSz="933450">
            <a:lnSpc>
              <a:spcPct val="90000"/>
            </a:lnSpc>
            <a:spcBef>
              <a:spcPct val="0"/>
            </a:spcBef>
            <a:spcAft>
              <a:spcPct val="35000"/>
            </a:spcAft>
            <a:buNone/>
          </a:pPr>
          <a:r>
            <a:rPr lang="en-US" sz="2100" b="1" kern="1200" dirty="0">
              <a:latin typeface="Franklin Gothic Book" panose="020B0503020102020204" pitchFamily="34" charset="0"/>
            </a:rPr>
            <a:t>Incubate Startups </a:t>
          </a:r>
          <a:endParaRPr lang="en-US" sz="2100" kern="1200" dirty="0">
            <a:latin typeface="Franklin Gothic Book" panose="020B0503020102020204" pitchFamily="34" charset="0"/>
          </a:endParaRPr>
        </a:p>
      </dsp:txBody>
      <dsp:txXfrm>
        <a:off x="5556195" y="164441"/>
        <a:ext cx="1666174" cy="1110783"/>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0.83231</cdr:x>
      <cdr:y>0.02481</cdr:y>
    </cdr:from>
    <cdr:to>
      <cdr:x>1</cdr:x>
      <cdr:y>0.08655</cdr:y>
    </cdr:to>
    <cdr:sp macro="" textlink="">
      <cdr:nvSpPr>
        <cdr:cNvPr id="2" name="TextBox 1"/>
        <cdr:cNvSpPr txBox="1"/>
      </cdr:nvSpPr>
      <cdr:spPr>
        <a:xfrm xmlns:a="http://schemas.openxmlformats.org/drawingml/2006/main">
          <a:off x="3364013" y="122499"/>
          <a:ext cx="677762"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userShapes>
</file>

<file path=ppt/drawings/drawing2.xml><?xml version="1.0" encoding="utf-8"?>
<c:userShapes xmlns:c="http://schemas.openxmlformats.org/drawingml/2006/chart">
  <cdr:relSizeAnchor xmlns:cdr="http://schemas.openxmlformats.org/drawingml/2006/chartDrawing">
    <cdr:from>
      <cdr:x>0.83231</cdr:x>
      <cdr:y>0.02481</cdr:y>
    </cdr:from>
    <cdr:to>
      <cdr:x>1</cdr:x>
      <cdr:y>0.08655</cdr:y>
    </cdr:to>
    <cdr:sp macro="" textlink="">
      <cdr:nvSpPr>
        <cdr:cNvPr id="2" name="TextBox 1"/>
        <cdr:cNvSpPr txBox="1"/>
      </cdr:nvSpPr>
      <cdr:spPr>
        <a:xfrm xmlns:a="http://schemas.openxmlformats.org/drawingml/2006/main">
          <a:off x="3364013" y="122499"/>
          <a:ext cx="677762" cy="3048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0.26572</cdr:x>
      <cdr:y>0.02534</cdr:y>
    </cdr:from>
    <cdr:to>
      <cdr:x>0.60508</cdr:x>
      <cdr:y>0.25095</cdr:y>
    </cdr:to>
    <cdr:sp macro="" textlink="">
      <cdr:nvSpPr>
        <cdr:cNvPr id="3" name="TextBox 2">
          <a:extLst xmlns:a="http://schemas.openxmlformats.org/drawingml/2006/main">
            <a:ext uri="{FF2B5EF4-FFF2-40B4-BE49-F238E27FC236}">
              <a16:creationId xmlns:a16="http://schemas.microsoft.com/office/drawing/2014/main" id="{8BA9A1A9-0F59-4251-AC49-87DE92A315A8}"/>
            </a:ext>
          </a:extLst>
        </cdr:cNvPr>
        <cdr:cNvSpPr txBox="1"/>
      </cdr:nvSpPr>
      <cdr:spPr>
        <a:xfrm xmlns:a="http://schemas.openxmlformats.org/drawingml/2006/main">
          <a:off x="1073993" y="116013"/>
          <a:ext cx="1371601" cy="103270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lgn="ctr"/>
          <a:r>
            <a:rPr lang="en-US" sz="1800" b="1" dirty="0">
              <a:solidFill>
                <a:schemeClr val="tx2">
                  <a:lumMod val="50000"/>
                </a:schemeClr>
              </a:solidFill>
              <a:latin typeface="Franklin Gothic Book" panose="020B0503020102020204" pitchFamily="34" charset="0"/>
            </a:rPr>
            <a:t>Total Applications </a:t>
          </a:r>
        </a:p>
        <a:p xmlns:a="http://schemas.openxmlformats.org/drawingml/2006/main">
          <a:pPr algn="ctr"/>
          <a:r>
            <a:rPr lang="en-US" sz="1800" b="1" dirty="0">
              <a:solidFill>
                <a:schemeClr val="tx2">
                  <a:lumMod val="50000"/>
                </a:schemeClr>
              </a:solidFill>
              <a:latin typeface="Franklin Gothic Book" panose="020B0503020102020204" pitchFamily="34" charset="0"/>
            </a:rPr>
            <a:t>Storrs &amp; </a:t>
          </a:r>
        </a:p>
        <a:p xmlns:a="http://schemas.openxmlformats.org/drawingml/2006/main">
          <a:pPr algn="ctr"/>
          <a:r>
            <a:rPr lang="en-US" sz="1800" b="1" dirty="0">
              <a:solidFill>
                <a:schemeClr val="tx2">
                  <a:lumMod val="50000"/>
                </a:schemeClr>
              </a:solidFill>
              <a:latin typeface="Franklin Gothic Book" panose="020B0503020102020204" pitchFamily="34" charset="0"/>
            </a:rPr>
            <a:t>Regional Campuses</a:t>
          </a:r>
        </a:p>
      </cdr:txBody>
    </cdr:sp>
  </cdr:relSizeAnchor>
</c:userShapes>
</file>

<file path=ppt/drawings/drawing3.xml><?xml version="1.0" encoding="utf-8"?>
<c:userShapes xmlns:c="http://schemas.openxmlformats.org/drawingml/2006/chart">
  <cdr:relSizeAnchor xmlns:cdr="http://schemas.openxmlformats.org/drawingml/2006/chartDrawing">
    <cdr:from>
      <cdr:x>0.01121</cdr:x>
      <cdr:y>0.00166</cdr:y>
    </cdr:from>
    <cdr:to>
      <cdr:x>0.9932</cdr:x>
      <cdr:y>0.08009</cdr:y>
    </cdr:to>
    <cdr:sp macro="" textlink="">
      <cdr:nvSpPr>
        <cdr:cNvPr id="3" name="TextBox 2"/>
        <cdr:cNvSpPr txBox="1"/>
      </cdr:nvSpPr>
      <cdr:spPr>
        <a:xfrm xmlns:a="http://schemas.openxmlformats.org/drawingml/2006/main">
          <a:off x="46573" y="8071"/>
          <a:ext cx="4081034" cy="38098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800" b="1" dirty="0">
              <a:solidFill>
                <a:srgbClr val="002060"/>
              </a:solidFill>
              <a:latin typeface="Franklin Gothic Book" panose="020B0503020102020204" pitchFamily="34" charset="0"/>
              <a:cs typeface="Calibri" panose="020F0502020204030204" pitchFamily="34" charset="0"/>
            </a:rPr>
            <a:t>Total Enrollment</a:t>
          </a:r>
        </a:p>
      </cdr:txBody>
    </cdr:sp>
  </cdr:relSizeAnchor>
</c:userShapes>
</file>

<file path=ppt/drawings/drawing4.xml><?xml version="1.0" encoding="utf-8"?>
<c:userShapes xmlns:c="http://schemas.openxmlformats.org/drawingml/2006/chart">
  <cdr:relSizeAnchor xmlns:cdr="http://schemas.openxmlformats.org/drawingml/2006/chartDrawing">
    <cdr:from>
      <cdr:x>0.77932</cdr:x>
      <cdr:y>0.43854</cdr:y>
    </cdr:from>
    <cdr:to>
      <cdr:x>0.99038</cdr:x>
      <cdr:y>0.5</cdr:y>
    </cdr:to>
    <cdr:sp macro="" textlink="">
      <cdr:nvSpPr>
        <cdr:cNvPr id="2" name="Callout: Line 1">
          <a:extLst xmlns:a="http://schemas.openxmlformats.org/drawingml/2006/main">
            <a:ext uri="{FF2B5EF4-FFF2-40B4-BE49-F238E27FC236}">
              <a16:creationId xmlns:a16="http://schemas.microsoft.com/office/drawing/2014/main" id="{86519AE6-8BFD-4BBC-8469-BC77BE3FDE5E}"/>
            </a:ext>
          </a:extLst>
        </cdr:cNvPr>
        <cdr:cNvSpPr/>
      </cdr:nvSpPr>
      <cdr:spPr>
        <a:xfrm xmlns:a="http://schemas.openxmlformats.org/drawingml/2006/main">
          <a:off x="6175955" y="1902797"/>
          <a:ext cx="1672608" cy="266671"/>
        </a:xfrm>
        <a:prstGeom xmlns:a="http://schemas.openxmlformats.org/drawingml/2006/main" prst="borderCallout1">
          <a:avLst>
            <a:gd name="adj1" fmla="val 66166"/>
            <a:gd name="adj2" fmla="val 219"/>
            <a:gd name="adj3" fmla="val 65848"/>
            <a:gd name="adj4" fmla="val -9034"/>
          </a:avLst>
        </a:prstGeom>
        <a:solidFill xmlns:a="http://schemas.openxmlformats.org/drawingml/2006/main">
          <a:srgbClr val="10253F"/>
        </a:solidFill>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r>
            <a:rPr lang="en-US" sz="1050" dirty="0">
              <a:latin typeface="Franklin Gothic Book" panose="020B0503020102020204" pitchFamily="34" charset="0"/>
            </a:rPr>
            <a:t>UConn Out-of-State Rate</a:t>
          </a:r>
        </a:p>
      </cdr:txBody>
    </cdr:sp>
  </cdr:relSizeAnchor>
</c:userShapes>
</file>

<file path=ppt/drawings/drawing5.xml><?xml version="1.0" encoding="utf-8"?>
<c:userShapes xmlns:c="http://schemas.openxmlformats.org/drawingml/2006/chart">
  <cdr:relSizeAnchor xmlns:cdr="http://schemas.openxmlformats.org/drawingml/2006/chartDrawing">
    <cdr:from>
      <cdr:x>0.44235</cdr:x>
      <cdr:y>0.86874</cdr:y>
    </cdr:from>
    <cdr:to>
      <cdr:x>0.93577</cdr:x>
      <cdr:y>0.97882</cdr:y>
    </cdr:to>
    <cdr:sp macro="" textlink="">
      <cdr:nvSpPr>
        <cdr:cNvPr id="2" name="TextBox 1"/>
        <cdr:cNvSpPr txBox="1"/>
      </cdr:nvSpPr>
      <cdr:spPr>
        <a:xfrm xmlns:a="http://schemas.openxmlformats.org/drawingml/2006/main">
          <a:off x="2022430" y="3558483"/>
          <a:ext cx="2255896" cy="4509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6.xml><?xml version="1.0" encoding="utf-8"?>
<c:userShapes xmlns:c="http://schemas.openxmlformats.org/drawingml/2006/chart">
  <cdr:relSizeAnchor xmlns:cdr="http://schemas.openxmlformats.org/drawingml/2006/chartDrawing">
    <cdr:from>
      <cdr:x>0.4375</cdr:x>
      <cdr:y>0.05</cdr:y>
    </cdr:from>
    <cdr:to>
      <cdr:x>0.5625</cdr:x>
      <cdr:y>0.125</cdr:y>
    </cdr:to>
    <cdr:sp macro="" textlink="">
      <cdr:nvSpPr>
        <cdr:cNvPr id="2" name="TextBox 1">
          <a:extLst xmlns:a="http://schemas.openxmlformats.org/drawingml/2006/main">
            <a:ext uri="{FF2B5EF4-FFF2-40B4-BE49-F238E27FC236}">
              <a16:creationId xmlns:a16="http://schemas.microsoft.com/office/drawing/2014/main" id="{6E03A538-EC08-40FD-9C6C-BDE948669F61}"/>
            </a:ext>
          </a:extLst>
        </cdr:cNvPr>
        <cdr:cNvSpPr txBox="1"/>
      </cdr:nvSpPr>
      <cdr:spPr>
        <a:xfrm xmlns:a="http://schemas.openxmlformats.org/drawingml/2006/main">
          <a:off x="3200400" y="152401"/>
          <a:ext cx="914400" cy="2286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solidFill>
                <a:schemeClr val="tx2">
                  <a:lumMod val="50000"/>
                </a:schemeClr>
              </a:solidFill>
              <a:latin typeface="Franklin Gothic Book" panose="020B0503020102020204" pitchFamily="34" charset="0"/>
            </a:rPr>
            <a:t>$</a:t>
          </a:r>
          <a:r>
            <a:rPr lang="en-US" sz="1200" kern="1200" dirty="0">
              <a:solidFill>
                <a:schemeClr val="tx2">
                  <a:lumMod val="50000"/>
                </a:schemeClr>
              </a:solidFill>
              <a:latin typeface="Franklin Gothic Book" panose="020B0503020102020204" pitchFamily="34" charset="0"/>
              <a:cs typeface="Calibri" panose="020F0502020204030204" pitchFamily="34" charset="0"/>
            </a:rPr>
            <a:t>240.6</a:t>
          </a:r>
        </a:p>
      </cdr:txBody>
    </cdr:sp>
  </cdr:relSizeAnchor>
</c:userShapes>
</file>

<file path=ppt/drawings/drawing7.xml><?xml version="1.0" encoding="utf-8"?>
<c:userShapes xmlns:c="http://schemas.openxmlformats.org/drawingml/2006/chart">
  <cdr:relSizeAnchor xmlns:cdr="http://schemas.openxmlformats.org/drawingml/2006/chartDrawing">
    <cdr:from>
      <cdr:x>0.44235</cdr:x>
      <cdr:y>0.86874</cdr:y>
    </cdr:from>
    <cdr:to>
      <cdr:x>0.93577</cdr:x>
      <cdr:y>0.97882</cdr:y>
    </cdr:to>
    <cdr:sp macro="" textlink="">
      <cdr:nvSpPr>
        <cdr:cNvPr id="2" name="TextBox 1"/>
        <cdr:cNvSpPr txBox="1"/>
      </cdr:nvSpPr>
      <cdr:spPr>
        <a:xfrm xmlns:a="http://schemas.openxmlformats.org/drawingml/2006/main">
          <a:off x="2022430" y="3558483"/>
          <a:ext cx="2255896" cy="450934"/>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handoutMasters/_rels/handoutMaster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026155" y="8939475"/>
            <a:ext cx="914400" cy="272874"/>
          </a:xfrm>
          <a:prstGeom prst="rect">
            <a:avLst/>
          </a:prstGeom>
        </p:spPr>
      </p:pic>
    </p:spTree>
    <p:extLst>
      <p:ext uri="{BB962C8B-B14F-4D97-AF65-F5344CB8AC3E}">
        <p14:creationId xmlns:p14="http://schemas.microsoft.com/office/powerpoint/2010/main" val="359985444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3"/>
            <a:ext cx="3043343" cy="465455"/>
          </a:xfrm>
          <a:prstGeom prst="rect">
            <a:avLst/>
          </a:prstGeom>
        </p:spPr>
        <p:txBody>
          <a:bodyPr vert="horz" lIns="93200" tIns="46599" rIns="93200" bIns="46599" rtlCol="0"/>
          <a:lstStyle>
            <a:lvl1pPr algn="l">
              <a:defRPr sz="1100"/>
            </a:lvl1pPr>
          </a:lstStyle>
          <a:p>
            <a:endParaRPr lang="en-US" dirty="0"/>
          </a:p>
        </p:txBody>
      </p:sp>
      <p:sp>
        <p:nvSpPr>
          <p:cNvPr id="3" name="Date Placeholder 2"/>
          <p:cNvSpPr>
            <a:spLocks noGrp="1"/>
          </p:cNvSpPr>
          <p:nvPr>
            <p:ph type="dt" idx="1"/>
          </p:nvPr>
        </p:nvSpPr>
        <p:spPr>
          <a:xfrm>
            <a:off x="3978141" y="3"/>
            <a:ext cx="3043343" cy="465455"/>
          </a:xfrm>
          <a:prstGeom prst="rect">
            <a:avLst/>
          </a:prstGeom>
        </p:spPr>
        <p:txBody>
          <a:bodyPr vert="horz" lIns="93200" tIns="46599" rIns="93200" bIns="46599" rtlCol="0"/>
          <a:lstStyle>
            <a:lvl1pPr algn="r">
              <a:defRPr sz="1100"/>
            </a:lvl1pPr>
          </a:lstStyle>
          <a:p>
            <a:fld id="{0461780B-9D8C-42AF-B543-575A3860CDB8}" type="datetimeFigureOut">
              <a:rPr lang="en-US" smtClean="0"/>
              <a:t>3/17/2022</a:t>
            </a:fld>
            <a:endParaRPr lang="en-US" dirty="0"/>
          </a:p>
        </p:txBody>
      </p:sp>
      <p:sp>
        <p:nvSpPr>
          <p:cNvPr id="4" name="Slide Image Placeholder 3"/>
          <p:cNvSpPr>
            <a:spLocks noGrp="1" noRot="1" noChangeAspect="1"/>
          </p:cNvSpPr>
          <p:nvPr>
            <p:ph type="sldImg" idx="2"/>
          </p:nvPr>
        </p:nvSpPr>
        <p:spPr>
          <a:xfrm>
            <a:off x="1184275" y="696913"/>
            <a:ext cx="4654550" cy="3490912"/>
          </a:xfrm>
          <a:prstGeom prst="rect">
            <a:avLst/>
          </a:prstGeom>
          <a:noFill/>
          <a:ln w="12700">
            <a:solidFill>
              <a:prstClr val="black"/>
            </a:solidFill>
          </a:ln>
        </p:spPr>
        <p:txBody>
          <a:bodyPr vert="horz" lIns="93200" tIns="46599" rIns="93200" bIns="46599" rtlCol="0" anchor="ctr"/>
          <a:lstStyle/>
          <a:p>
            <a:endParaRPr lang="en-US" dirty="0"/>
          </a:p>
        </p:txBody>
      </p:sp>
      <p:sp>
        <p:nvSpPr>
          <p:cNvPr id="5" name="Notes Placeholder 4"/>
          <p:cNvSpPr>
            <a:spLocks noGrp="1"/>
          </p:cNvSpPr>
          <p:nvPr>
            <p:ph type="body" sz="quarter" idx="3"/>
          </p:nvPr>
        </p:nvSpPr>
        <p:spPr>
          <a:xfrm>
            <a:off x="702311" y="4421830"/>
            <a:ext cx="5618480" cy="4189095"/>
          </a:xfrm>
          <a:prstGeom prst="rect">
            <a:avLst/>
          </a:prstGeom>
        </p:spPr>
        <p:txBody>
          <a:bodyPr vert="horz" lIns="93200" tIns="46599" rIns="93200" bIns="465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3" y="8842038"/>
            <a:ext cx="3043343" cy="465455"/>
          </a:xfrm>
          <a:prstGeom prst="rect">
            <a:avLst/>
          </a:prstGeom>
        </p:spPr>
        <p:txBody>
          <a:bodyPr vert="horz" lIns="93200" tIns="46599" rIns="93200" bIns="46599" rtlCol="0" anchor="b"/>
          <a:lstStyle>
            <a:lvl1pPr algn="l">
              <a:defRPr sz="1100"/>
            </a:lvl1pPr>
          </a:lstStyle>
          <a:p>
            <a:endParaRPr lang="en-US" dirty="0"/>
          </a:p>
        </p:txBody>
      </p:sp>
      <p:sp>
        <p:nvSpPr>
          <p:cNvPr id="7" name="Slide Number Placeholder 6"/>
          <p:cNvSpPr>
            <a:spLocks noGrp="1"/>
          </p:cNvSpPr>
          <p:nvPr>
            <p:ph type="sldNum" sz="quarter" idx="5"/>
          </p:nvPr>
        </p:nvSpPr>
        <p:spPr>
          <a:xfrm>
            <a:off x="3978141" y="8842038"/>
            <a:ext cx="3043343" cy="465455"/>
          </a:xfrm>
          <a:prstGeom prst="rect">
            <a:avLst/>
          </a:prstGeom>
        </p:spPr>
        <p:txBody>
          <a:bodyPr vert="horz" lIns="93200" tIns="46599" rIns="93200" bIns="46599" rtlCol="0" anchor="b"/>
          <a:lstStyle>
            <a:lvl1pPr algn="r">
              <a:defRPr sz="1100"/>
            </a:lvl1pPr>
          </a:lstStyle>
          <a:p>
            <a:fld id="{F91DD909-CFED-4868-B525-558B373A3F2D}" type="slidenum">
              <a:rPr lang="en-US" smtClean="0"/>
              <a:t>‹#›</a:t>
            </a:fld>
            <a:endParaRPr lang="en-US" dirty="0"/>
          </a:p>
        </p:txBody>
      </p:sp>
    </p:spTree>
    <p:extLst>
      <p:ext uri="{BB962C8B-B14F-4D97-AF65-F5344CB8AC3E}">
        <p14:creationId xmlns:p14="http://schemas.microsoft.com/office/powerpoint/2010/main" val="670085889"/>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1DD909-CFED-4868-B525-558B373A3F2D}" type="slidenum">
              <a:rPr lang="en-US" smtClean="0"/>
              <a:t>1</a:t>
            </a:fld>
            <a:endParaRPr lang="en-US" dirty="0"/>
          </a:p>
        </p:txBody>
      </p:sp>
      <p:sp>
        <p:nvSpPr>
          <p:cNvPr id="5" name="Footer Placeholder 4">
            <a:extLst>
              <a:ext uri="{FF2B5EF4-FFF2-40B4-BE49-F238E27FC236}">
                <a16:creationId xmlns:a16="http://schemas.microsoft.com/office/drawing/2014/main" id="{AC953723-A8F2-43F9-9ABC-9ACBE9783DF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789577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OIR/Admissions – updated 10/21</a:t>
            </a:r>
          </a:p>
        </p:txBody>
      </p:sp>
      <p:sp>
        <p:nvSpPr>
          <p:cNvPr id="5" name="Slide Number Placeholder 4"/>
          <p:cNvSpPr>
            <a:spLocks noGrp="1"/>
          </p:cNvSpPr>
          <p:nvPr>
            <p:ph type="sldNum" sz="quarter" idx="11"/>
          </p:nvPr>
        </p:nvSpPr>
        <p:spPr>
          <a:xfrm>
            <a:off x="4503348" y="9714793"/>
            <a:ext cx="3445660" cy="510680"/>
          </a:xfrm>
          <a:prstGeom prst="rect">
            <a:avLst/>
          </a:prstGeom>
        </p:spPr>
        <p:txBody>
          <a:bodyPr/>
          <a:lstStyle/>
          <a:p>
            <a:pPr defTabSz="473115">
              <a:defRPr/>
            </a:pPr>
            <a:fld id="{6F68A320-B369-488C-BB55-6BB2D9BAF3E0}" type="slidenum">
              <a:rPr lang="en-US" sz="1300">
                <a:solidFill>
                  <a:prstClr val="black"/>
                </a:solidFill>
                <a:latin typeface="Calibri"/>
              </a:rPr>
              <a:pPr defTabSz="473115">
                <a:defRPr/>
              </a:pPr>
              <a:t>11</a:t>
            </a:fld>
            <a:endParaRPr lang="en-US" sz="1300" dirty="0">
              <a:solidFill>
                <a:prstClr val="black"/>
              </a:solidFill>
              <a:latin typeface="Calibri"/>
            </a:endParaRPr>
          </a:p>
        </p:txBody>
      </p:sp>
      <p:sp>
        <p:nvSpPr>
          <p:cNvPr id="4" name="Footer Placeholder 3">
            <a:extLst>
              <a:ext uri="{FF2B5EF4-FFF2-40B4-BE49-F238E27FC236}">
                <a16:creationId xmlns:a16="http://schemas.microsoft.com/office/drawing/2014/main" id="{3303E61C-6154-45BB-BCCD-665FE452A20D}"/>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7229877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xfrm>
            <a:off x="4503348" y="9714793"/>
            <a:ext cx="3445660" cy="510680"/>
          </a:xfrm>
          <a:prstGeom prst="rect">
            <a:avLst/>
          </a:prstGeom>
          <a:noFill/>
        </p:spPr>
        <p:txBody>
          <a:bodyPr/>
          <a:lstStyle/>
          <a:p>
            <a:pPr defTabSz="1006316">
              <a:defRPr/>
            </a:pPr>
            <a:fld id="{0463C1E6-E899-4C17-9019-EEBA6CBB1F62}" type="slidenum">
              <a:rPr lang="en-US" sz="1300">
                <a:solidFill>
                  <a:prstClr val="black"/>
                </a:solidFill>
                <a:latin typeface="Calibri"/>
              </a:rPr>
              <a:pPr defTabSz="1006316">
                <a:defRPr/>
              </a:pPr>
              <a:t>12</a:t>
            </a:fld>
            <a:endParaRPr lang="en-US" sz="1300" dirty="0">
              <a:solidFill>
                <a:prstClr val="black"/>
              </a:solidFill>
              <a:latin typeface="Calibri"/>
            </a:endParaRPr>
          </a:p>
        </p:txBody>
      </p:sp>
      <p:sp>
        <p:nvSpPr>
          <p:cNvPr id="71683" name="Rectangle 2"/>
          <p:cNvSpPr>
            <a:spLocks noGrp="1" noRot="1" noChangeAspect="1" noChangeArrowheads="1" noTextEdit="1"/>
          </p:cNvSpPr>
          <p:nvPr>
            <p:ph type="sldImg"/>
          </p:nvPr>
        </p:nvSpPr>
        <p:spPr>
          <a:xfrm>
            <a:off x="1414463" y="784225"/>
            <a:ext cx="5119687" cy="3840163"/>
          </a:xfrm>
          <a:ln/>
        </p:spPr>
      </p:sp>
      <p:sp>
        <p:nvSpPr>
          <p:cNvPr id="71684" name="Rectangle 3"/>
          <p:cNvSpPr>
            <a:spLocks noGrp="1" noChangeArrowheads="1"/>
          </p:cNvSpPr>
          <p:nvPr>
            <p:ph type="body" idx="1"/>
          </p:nvPr>
        </p:nvSpPr>
        <p:spPr>
          <a:xfrm>
            <a:off x="1061150" y="4885297"/>
            <a:ext cx="5828463" cy="4538631"/>
          </a:xfrm>
          <a:noFill/>
          <a:ln/>
        </p:spPr>
        <p:txBody>
          <a:bodyPr/>
          <a:lstStyle/>
          <a:p>
            <a:pPr eaLnBrk="1" hangingPunct="1"/>
            <a:r>
              <a:rPr lang="en-US" dirty="0"/>
              <a:t>OIR.   DONE 11-4-2021</a:t>
            </a:r>
          </a:p>
          <a:p>
            <a:pPr eaLnBrk="1" hangingPunct="1"/>
            <a:endParaRPr lang="en-US" dirty="0"/>
          </a:p>
        </p:txBody>
      </p:sp>
      <p:sp>
        <p:nvSpPr>
          <p:cNvPr id="2" name="Footer Placeholder 1">
            <a:extLst>
              <a:ext uri="{FF2B5EF4-FFF2-40B4-BE49-F238E27FC236}">
                <a16:creationId xmlns:a16="http://schemas.microsoft.com/office/drawing/2014/main" id="{781A2F34-728E-4E79-8048-4ACF26FEAA30}"/>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7783535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xfrm>
            <a:off x="4323525" y="9419235"/>
            <a:ext cx="3308074" cy="495145"/>
          </a:xfrm>
          <a:prstGeom prst="rect">
            <a:avLst/>
          </a:prstGeom>
          <a:noFill/>
        </p:spPr>
        <p:txBody>
          <a:bodyPr/>
          <a:lstStyle/>
          <a:p>
            <a:pPr defTabSz="972234"/>
            <a:fld id="{0D7D968A-EDDE-447A-8AD5-49F6D562DF3F}" type="slidenum">
              <a:rPr lang="en-US" smtClean="0">
                <a:solidFill>
                  <a:prstClr val="black"/>
                </a:solidFill>
              </a:rPr>
              <a:pPr defTabSz="972234"/>
              <a:t>13</a:t>
            </a:fld>
            <a:endParaRPr lang="en-US" dirty="0">
              <a:solidFill>
                <a:prstClr val="black"/>
              </a:solidFill>
            </a:endParaRPr>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a:ln/>
        </p:spPr>
        <p:txBody>
          <a:bodyPr/>
          <a:lstStyle/>
          <a:p>
            <a:pPr eaLnBrk="1" hangingPunct="1"/>
            <a:r>
              <a:rPr lang="en-US" sz="1000" dirty="0"/>
              <a:t>OIR – DONE 11-5-2021</a:t>
            </a:r>
          </a:p>
        </p:txBody>
      </p:sp>
      <p:sp>
        <p:nvSpPr>
          <p:cNvPr id="2" name="Footer Placeholder 1">
            <a:extLst>
              <a:ext uri="{FF2B5EF4-FFF2-40B4-BE49-F238E27FC236}">
                <a16:creationId xmlns:a16="http://schemas.microsoft.com/office/drawing/2014/main" id="{D5125213-D993-4674-9194-AECC27CCA38A}"/>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1450979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OIR – DONE 11-5-2021</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CSRDE average continuation rate all first year = 84.2%, minority = 82.6% (CSRDE=public and private colleges)</a:t>
            </a:r>
          </a:p>
          <a:p>
            <a:endParaRPr lang="en-US" dirty="0"/>
          </a:p>
        </p:txBody>
      </p:sp>
      <p:sp>
        <p:nvSpPr>
          <p:cNvPr id="5" name="Slide Number Placeholder 4"/>
          <p:cNvSpPr>
            <a:spLocks noGrp="1"/>
          </p:cNvSpPr>
          <p:nvPr>
            <p:ph type="sldNum" sz="quarter" idx="11"/>
          </p:nvPr>
        </p:nvSpPr>
        <p:spPr>
          <a:xfrm>
            <a:off x="4503348" y="9714793"/>
            <a:ext cx="3445660" cy="510680"/>
          </a:xfrm>
          <a:prstGeom prst="rect">
            <a:avLst/>
          </a:prstGeom>
        </p:spPr>
        <p:txBody>
          <a:bodyPr/>
          <a:lstStyle/>
          <a:p>
            <a:pPr defTabSz="473115">
              <a:defRPr/>
            </a:pPr>
            <a:fld id="{6F68A320-B369-488C-BB55-6BB2D9BAF3E0}" type="slidenum">
              <a:rPr lang="en-US" sz="1300">
                <a:solidFill>
                  <a:prstClr val="black"/>
                </a:solidFill>
                <a:latin typeface="Calibri"/>
              </a:rPr>
              <a:pPr defTabSz="473115">
                <a:defRPr/>
              </a:pPr>
              <a:t>14</a:t>
            </a:fld>
            <a:endParaRPr lang="en-US" sz="1300" dirty="0">
              <a:solidFill>
                <a:prstClr val="black"/>
              </a:solidFill>
              <a:latin typeface="Calibri"/>
            </a:endParaRPr>
          </a:p>
        </p:txBody>
      </p:sp>
      <p:sp>
        <p:nvSpPr>
          <p:cNvPr id="4" name="Footer Placeholder 3">
            <a:extLst>
              <a:ext uri="{FF2B5EF4-FFF2-40B4-BE49-F238E27FC236}">
                <a16:creationId xmlns:a16="http://schemas.microsoft.com/office/drawing/2014/main" id="{E246C566-2C13-4E55-9617-0CBDC163501A}"/>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564901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dirty="0">
                <a:latin typeface="Times New Roman" panose="02020603050405020304" pitchFamily="18" charset="0"/>
                <a:cs typeface="Times New Roman" panose="02020603050405020304" pitchFamily="18" charset="0"/>
              </a:rPr>
              <a:t>Kelly/OIR – Lauren</a:t>
            </a:r>
          </a:p>
          <a:p>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https://www.niche.com/colleges/search/value/?type=public  </a:t>
            </a:r>
          </a:p>
          <a:p>
            <a:endParaRPr lang="en-US" sz="1000" dirty="0">
              <a:latin typeface="Times New Roman" panose="02020603050405020304" pitchFamily="18" charset="0"/>
              <a:cs typeface="Times New Roman" panose="02020603050405020304" pitchFamily="18" charset="0"/>
            </a:endParaRPr>
          </a:p>
          <a:p>
            <a:r>
              <a:rPr lang="en-US" sz="1000" dirty="0">
                <a:latin typeface="Times New Roman" panose="02020603050405020304" pitchFamily="18" charset="0"/>
                <a:cs typeface="Times New Roman" panose="02020603050405020304" pitchFamily="18" charset="0"/>
              </a:rPr>
              <a:t>Updated 10/21</a:t>
            </a:r>
          </a:p>
        </p:txBody>
      </p:sp>
      <p:sp>
        <p:nvSpPr>
          <p:cNvPr id="4" name="Slide Number Placeholder 3"/>
          <p:cNvSpPr>
            <a:spLocks noGrp="1"/>
          </p:cNvSpPr>
          <p:nvPr>
            <p:ph type="sldNum" sz="quarter" idx="10"/>
          </p:nvPr>
        </p:nvSpPr>
        <p:spPr>
          <a:xfrm>
            <a:off x="3856646" y="8762212"/>
            <a:ext cx="3037840" cy="461168"/>
          </a:xfrm>
          <a:prstGeom prst="rect">
            <a:avLst/>
          </a:prstGeom>
        </p:spPr>
        <p:txBody>
          <a:bodyPr/>
          <a:lstStyle/>
          <a:p>
            <a:pPr algn="r"/>
            <a:fld id="{F91DD909-CFED-4868-B525-558B373A3F2D}" type="slidenum">
              <a:rPr lang="en-US" smtClean="0">
                <a:solidFill>
                  <a:prstClr val="black"/>
                </a:solidFill>
              </a:rPr>
              <a:pPr algn="r"/>
              <a:t>15</a:t>
            </a:fld>
            <a:endParaRPr lang="en-US" dirty="0">
              <a:solidFill>
                <a:prstClr val="black"/>
              </a:solidFill>
            </a:endParaRPr>
          </a:p>
        </p:txBody>
      </p:sp>
      <p:sp>
        <p:nvSpPr>
          <p:cNvPr id="5" name="Footer Placeholder 4">
            <a:extLst>
              <a:ext uri="{FF2B5EF4-FFF2-40B4-BE49-F238E27FC236}">
                <a16:creationId xmlns:a16="http://schemas.microsoft.com/office/drawing/2014/main" id="{96E6A03E-4D6C-4765-91F3-CFB616FB3CD5}"/>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00916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000" dirty="0">
                <a:latin typeface="Times New Roman" panose="02020603050405020304" pitchFamily="18" charset="0"/>
                <a:cs typeface="Times New Roman" panose="02020603050405020304" pitchFamily="18" charset="0"/>
              </a:rPr>
              <a:t>These are ASQ schools – Admitted Student Questionnaire. This is national survey is conducted by the College Board.</a:t>
            </a:r>
          </a:p>
          <a:p>
            <a:pPr marL="169849" indent="-169849">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169849" indent="-169849">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What a Connecticut Resident would pay (Sticker Price) verses UConn's Competitors.  Includes mandatory fees, some fees vary by program by institution. </a:t>
            </a:r>
          </a:p>
          <a:p>
            <a:pPr marL="169849" indent="-169849">
              <a:buFont typeface="Arial" panose="020B0604020202020204" pitchFamily="34" charset="0"/>
              <a:buChar char="•"/>
            </a:pPr>
            <a:endParaRPr lang="en-US" sz="1000" dirty="0">
              <a:latin typeface="Times New Roman" panose="02020603050405020304" pitchFamily="18" charset="0"/>
              <a:cs typeface="Times New Roman" panose="02020603050405020304" pitchFamily="18" charset="0"/>
            </a:endParaRPr>
          </a:p>
          <a:p>
            <a:pPr marL="169849" indent="-169849">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For a Connecticut resident, UConn offers the best value</a:t>
            </a:r>
          </a:p>
          <a:p>
            <a:pPr marL="169849" indent="-169849">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Updated 10/21</a:t>
            </a:r>
          </a:p>
        </p:txBody>
      </p:sp>
      <p:sp>
        <p:nvSpPr>
          <p:cNvPr id="4" name="Slide Number Placeholder 3"/>
          <p:cNvSpPr>
            <a:spLocks noGrp="1"/>
          </p:cNvSpPr>
          <p:nvPr>
            <p:ph type="sldNum" sz="quarter" idx="10"/>
          </p:nvPr>
        </p:nvSpPr>
        <p:spPr>
          <a:xfrm>
            <a:off x="3856646" y="8762212"/>
            <a:ext cx="3037840" cy="461168"/>
          </a:xfrm>
          <a:prstGeom prst="rect">
            <a:avLst/>
          </a:prstGeom>
        </p:spPr>
        <p:txBody>
          <a:bodyPr/>
          <a:lstStyle/>
          <a:p>
            <a:pPr defTabSz="456805">
              <a:defRPr/>
            </a:pPr>
            <a:fld id="{F91DD909-CFED-4868-B525-558B373A3F2D}" type="slidenum">
              <a:rPr lang="en-US" sz="1600">
                <a:solidFill>
                  <a:prstClr val="black"/>
                </a:solidFill>
                <a:latin typeface="Arial" panose="020B0604020202020204" pitchFamily="34" charset="0"/>
                <a:cs typeface="Arial" panose="020B0604020202020204" pitchFamily="34" charset="0"/>
              </a:rPr>
              <a:pPr defTabSz="456805">
                <a:defRPr/>
              </a:pPr>
              <a:t>16</a:t>
            </a:fld>
            <a:endParaRPr lang="en-US" sz="1600" dirty="0">
              <a:solidFill>
                <a:prstClr val="black"/>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0465A49F-C74D-4B7C-865F-71D96270473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0612922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9849" indent="-169849">
              <a:buFont typeface="Arial" panose="020B0604020202020204" pitchFamily="34" charset="0"/>
              <a:buChar char="•"/>
            </a:pPr>
            <a:r>
              <a:rPr lang="en-US" sz="1000" dirty="0">
                <a:latin typeface="Times New Roman" panose="02020603050405020304" pitchFamily="18" charset="0"/>
                <a:cs typeface="Times New Roman" panose="02020603050405020304" pitchFamily="18" charset="0"/>
              </a:rPr>
              <a:t>Updated 10/21</a:t>
            </a:r>
          </a:p>
        </p:txBody>
      </p:sp>
      <p:sp>
        <p:nvSpPr>
          <p:cNvPr id="4" name="Slide Number Placeholder 3"/>
          <p:cNvSpPr>
            <a:spLocks noGrp="1"/>
          </p:cNvSpPr>
          <p:nvPr>
            <p:ph type="sldNum" sz="quarter" idx="10"/>
          </p:nvPr>
        </p:nvSpPr>
        <p:spPr>
          <a:xfrm>
            <a:off x="3856646" y="8762212"/>
            <a:ext cx="3037840" cy="461168"/>
          </a:xfrm>
          <a:prstGeom prst="rect">
            <a:avLst/>
          </a:prstGeom>
        </p:spPr>
        <p:txBody>
          <a:bodyPr/>
          <a:lstStyle/>
          <a:p>
            <a:pPr defTabSz="456805">
              <a:defRPr/>
            </a:pPr>
            <a:fld id="{F91DD909-CFED-4868-B525-558B373A3F2D}" type="slidenum">
              <a:rPr lang="en-US" sz="1600">
                <a:solidFill>
                  <a:prstClr val="black"/>
                </a:solidFill>
                <a:latin typeface="Arial" panose="020B0604020202020204" pitchFamily="34" charset="0"/>
                <a:cs typeface="Arial" panose="020B0604020202020204" pitchFamily="34" charset="0"/>
              </a:rPr>
              <a:pPr defTabSz="456805">
                <a:defRPr/>
              </a:pPr>
              <a:t>17</a:t>
            </a:fld>
            <a:endParaRPr lang="en-US" sz="1600" dirty="0">
              <a:solidFill>
                <a:prstClr val="black"/>
              </a:solidFill>
              <a:latin typeface="Arial" panose="020B0604020202020204" pitchFamily="34" charset="0"/>
              <a:cs typeface="Arial" panose="020B0604020202020204" pitchFamily="34" charset="0"/>
            </a:endParaRPr>
          </a:p>
        </p:txBody>
      </p:sp>
      <p:sp>
        <p:nvSpPr>
          <p:cNvPr id="5" name="Footer Placeholder 4">
            <a:extLst>
              <a:ext uri="{FF2B5EF4-FFF2-40B4-BE49-F238E27FC236}">
                <a16:creationId xmlns:a16="http://schemas.microsoft.com/office/drawing/2014/main" id="{9608D18C-54BC-4F6A-B555-4829D7C3D407}"/>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1316325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10"/>
          </p:nvPr>
        </p:nvSpPr>
        <p:spPr/>
        <p:txBody>
          <a:bodyPr/>
          <a:lstStyle/>
          <a:p>
            <a:pPr defTabSz="946455">
              <a:defRPr/>
            </a:pPr>
            <a:fld id="{F91DD909-CFED-4868-B525-558B373A3F2D}" type="slidenum">
              <a:rPr lang="en-US">
                <a:solidFill>
                  <a:prstClr val="black"/>
                </a:solidFill>
                <a:latin typeface="Calibri"/>
              </a:rPr>
              <a:pPr defTabSz="946455">
                <a:defRPr/>
              </a:pPr>
              <a:t>18</a:t>
            </a:fld>
            <a:endParaRPr lang="en-US" dirty="0">
              <a:solidFill>
                <a:prstClr val="black"/>
              </a:solidFill>
              <a:latin typeface="Calibri"/>
            </a:endParaRPr>
          </a:p>
        </p:txBody>
      </p:sp>
      <p:sp>
        <p:nvSpPr>
          <p:cNvPr id="5" name="Footer Placeholder 4">
            <a:extLst>
              <a:ext uri="{FF2B5EF4-FFF2-40B4-BE49-F238E27FC236}">
                <a16:creationId xmlns:a16="http://schemas.microsoft.com/office/drawing/2014/main" id="{77B67B27-AF69-418B-8D0F-FAD91C4C4FE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1827509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5"/>
          </p:nvPr>
        </p:nvSpPr>
        <p:spPr/>
        <p:txBody>
          <a:bodyPr/>
          <a:lstStyle/>
          <a:p>
            <a:fld id="{F91DD909-CFED-4868-B525-558B373A3F2D}" type="slidenum">
              <a:rPr lang="en-US" smtClean="0"/>
              <a:t>19</a:t>
            </a:fld>
            <a:endParaRPr lang="en-US" dirty="0"/>
          </a:p>
        </p:txBody>
      </p:sp>
      <p:sp>
        <p:nvSpPr>
          <p:cNvPr id="5" name="Footer Placeholder 4">
            <a:extLst>
              <a:ext uri="{FF2B5EF4-FFF2-40B4-BE49-F238E27FC236}">
                <a16:creationId xmlns:a16="http://schemas.microsoft.com/office/drawing/2014/main" id="{4CA171C1-5D28-424A-ABE9-5F92B8C1A9CA}"/>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2273454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91DD909-CFED-4868-B525-558B373A3F2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3505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Alter to match</a:t>
            </a:r>
            <a:r>
              <a:rPr lang="en-US" baseline="0" dirty="0"/>
              <a:t> new slides*</a:t>
            </a:r>
            <a:endParaRPr lang="en-US" dirty="0"/>
          </a:p>
        </p:txBody>
      </p:sp>
      <p:sp>
        <p:nvSpPr>
          <p:cNvPr id="4" name="Slide Number Placeholder 3"/>
          <p:cNvSpPr>
            <a:spLocks noGrp="1"/>
          </p:cNvSpPr>
          <p:nvPr>
            <p:ph type="sldNum" sz="quarter" idx="10"/>
          </p:nvPr>
        </p:nvSpPr>
        <p:spPr/>
        <p:txBody>
          <a:bodyPr/>
          <a:lstStyle/>
          <a:p>
            <a:fld id="{F91DD909-CFED-4868-B525-558B373A3F2D}" type="slidenum">
              <a:rPr lang="en-US" smtClean="0"/>
              <a:t>2</a:t>
            </a:fld>
            <a:endParaRPr lang="en-US" dirty="0"/>
          </a:p>
        </p:txBody>
      </p:sp>
      <p:sp>
        <p:nvSpPr>
          <p:cNvPr id="5" name="Footer Placeholder 4">
            <a:extLst>
              <a:ext uri="{FF2B5EF4-FFF2-40B4-BE49-F238E27FC236}">
                <a16:creationId xmlns:a16="http://schemas.microsoft.com/office/drawing/2014/main" id="{9B19F0B4-AD14-49CC-A3A1-6AD71A2FD9B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4904266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1DD909-CFED-4868-B525-558B373A3F2D}" type="slidenum">
              <a:rPr lang="en-US" smtClean="0"/>
              <a:t>21</a:t>
            </a:fld>
            <a:endParaRPr lang="en-US" dirty="0"/>
          </a:p>
        </p:txBody>
      </p:sp>
      <p:sp>
        <p:nvSpPr>
          <p:cNvPr id="5" name="Footer Placeholder 4">
            <a:extLst>
              <a:ext uri="{FF2B5EF4-FFF2-40B4-BE49-F238E27FC236}">
                <a16:creationId xmlns:a16="http://schemas.microsoft.com/office/drawing/2014/main" id="{EC11DD24-FEB8-4C9C-A922-D16F669A51B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3857151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 </a:t>
            </a:r>
          </a:p>
          <a:p>
            <a:endParaRPr lang="en-US" dirty="0"/>
          </a:p>
        </p:txBody>
      </p:sp>
      <p:sp>
        <p:nvSpPr>
          <p:cNvPr id="4" name="Slide Number Placeholder 3"/>
          <p:cNvSpPr>
            <a:spLocks noGrp="1"/>
          </p:cNvSpPr>
          <p:nvPr>
            <p:ph type="sldNum" sz="quarter" idx="10"/>
          </p:nvPr>
        </p:nvSpPr>
        <p:spPr/>
        <p:txBody>
          <a:bodyPr/>
          <a:lstStyle/>
          <a:p>
            <a:fld id="{F91DD909-CFED-4868-B525-558B373A3F2D}" type="slidenum">
              <a:rPr lang="en-US" smtClean="0"/>
              <a:t>22</a:t>
            </a:fld>
            <a:endParaRPr lang="en-US" dirty="0"/>
          </a:p>
        </p:txBody>
      </p:sp>
      <p:sp>
        <p:nvSpPr>
          <p:cNvPr id="5" name="Footer Placeholder 4">
            <a:extLst>
              <a:ext uri="{FF2B5EF4-FFF2-40B4-BE49-F238E27FC236}">
                <a16:creationId xmlns:a16="http://schemas.microsoft.com/office/drawing/2014/main" id="{E7BF6DD4-69F9-4695-A410-2A9E4E327600}"/>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8486080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updated10/21</a:t>
            </a:r>
          </a:p>
        </p:txBody>
      </p:sp>
      <p:sp>
        <p:nvSpPr>
          <p:cNvPr id="4" name="Slide Number Placeholder 3"/>
          <p:cNvSpPr>
            <a:spLocks noGrp="1"/>
          </p:cNvSpPr>
          <p:nvPr>
            <p:ph type="sldNum" sz="quarter" idx="5"/>
          </p:nvPr>
        </p:nvSpPr>
        <p:spPr/>
        <p:txBody>
          <a:bodyPr/>
          <a:lstStyle/>
          <a:p>
            <a:fld id="{F91DD909-CFED-4868-B525-558B373A3F2D}" type="slidenum">
              <a:rPr lang="en-US" smtClean="0"/>
              <a:t>23</a:t>
            </a:fld>
            <a:endParaRPr lang="en-US" dirty="0"/>
          </a:p>
        </p:txBody>
      </p:sp>
      <p:sp>
        <p:nvSpPr>
          <p:cNvPr id="5" name="Footer Placeholder 4">
            <a:extLst>
              <a:ext uri="{FF2B5EF4-FFF2-40B4-BE49-F238E27FC236}">
                <a16:creationId xmlns:a16="http://schemas.microsoft.com/office/drawing/2014/main" id="{C426C486-AAEC-4733-92D4-D48C7E9E3DD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6275407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992CBC8-542B-40CD-B6F8-BFD6C36A6DCA}" type="slidenum">
              <a:rPr lang="en-US" smtClean="0"/>
              <a:t>24</a:t>
            </a:fld>
            <a:endParaRPr lang="en-US"/>
          </a:p>
        </p:txBody>
      </p:sp>
      <p:sp>
        <p:nvSpPr>
          <p:cNvPr id="5" name="Footer Placeholder 4">
            <a:extLst>
              <a:ext uri="{FF2B5EF4-FFF2-40B4-BE49-F238E27FC236}">
                <a16:creationId xmlns:a16="http://schemas.microsoft.com/office/drawing/2014/main" id="{13939C62-1227-4CD0-A741-18AEF31BE460}"/>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8430215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992CBC8-542B-40CD-B6F8-BFD6C36A6DC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48F6F4F-9572-4A23-9D1B-0857C4B854C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2695409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10"/>
          </p:nvPr>
        </p:nvSpPr>
        <p:spPr/>
        <p:txBody>
          <a:bodyPr/>
          <a:lstStyle/>
          <a:p>
            <a:fld id="{F91DD909-CFED-4868-B525-558B373A3F2D}" type="slidenum">
              <a:rPr lang="en-US" smtClean="0"/>
              <a:t>26</a:t>
            </a:fld>
            <a:endParaRPr lang="en-US" dirty="0"/>
          </a:p>
        </p:txBody>
      </p:sp>
      <p:sp>
        <p:nvSpPr>
          <p:cNvPr id="5" name="Footer Placeholder 4">
            <a:extLst>
              <a:ext uri="{FF2B5EF4-FFF2-40B4-BE49-F238E27FC236}">
                <a16:creationId xmlns:a16="http://schemas.microsoft.com/office/drawing/2014/main" id="{3100FDC0-313C-4441-BBCC-7DF89F54DB7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709022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10"/>
          </p:nvPr>
        </p:nvSpPr>
        <p:spPr/>
        <p:txBody>
          <a:bodyPr/>
          <a:lstStyle/>
          <a:p>
            <a:pPr defTabSz="913913">
              <a:defRPr/>
            </a:pPr>
            <a:fld id="{F91DD909-CFED-4868-B525-558B373A3F2D}" type="slidenum">
              <a:rPr lang="en-US">
                <a:solidFill>
                  <a:prstClr val="black"/>
                </a:solidFill>
                <a:latin typeface="Calibri"/>
              </a:rPr>
              <a:pPr defTabSz="913913">
                <a:defRPr/>
              </a:pPr>
              <a:t>27</a:t>
            </a:fld>
            <a:endParaRPr lang="en-US" dirty="0">
              <a:solidFill>
                <a:prstClr val="black"/>
              </a:solidFill>
              <a:latin typeface="Calibri"/>
            </a:endParaRPr>
          </a:p>
        </p:txBody>
      </p:sp>
      <p:sp>
        <p:nvSpPr>
          <p:cNvPr id="5" name="Footer Placeholder 4">
            <a:extLst>
              <a:ext uri="{FF2B5EF4-FFF2-40B4-BE49-F238E27FC236}">
                <a16:creationId xmlns:a16="http://schemas.microsoft.com/office/drawing/2014/main" id="{1D61B073-BB08-45BA-AC74-E0464B9E70A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463857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 after the board gets tech transfer plan</a:t>
            </a:r>
          </a:p>
          <a:p>
            <a:r>
              <a:rPr lang="en-US" dirty="0"/>
              <a:t>No changes 10/21</a:t>
            </a:r>
          </a:p>
        </p:txBody>
      </p:sp>
      <p:sp>
        <p:nvSpPr>
          <p:cNvPr id="4" name="Slide Number Placeholder 3"/>
          <p:cNvSpPr>
            <a:spLocks noGrp="1"/>
          </p:cNvSpPr>
          <p:nvPr>
            <p:ph type="sldNum" sz="quarter" idx="10"/>
          </p:nvPr>
        </p:nvSpPr>
        <p:spPr/>
        <p:txBody>
          <a:bodyPr/>
          <a:lstStyle/>
          <a:p>
            <a:fld id="{F91DD909-CFED-4868-B525-558B373A3F2D}" type="slidenum">
              <a:rPr lang="en-US" smtClean="0"/>
              <a:t>28</a:t>
            </a:fld>
            <a:endParaRPr lang="en-US" dirty="0"/>
          </a:p>
        </p:txBody>
      </p:sp>
      <p:sp>
        <p:nvSpPr>
          <p:cNvPr id="5" name="Footer Placeholder 4">
            <a:extLst>
              <a:ext uri="{FF2B5EF4-FFF2-40B4-BE49-F238E27FC236}">
                <a16:creationId xmlns:a16="http://schemas.microsoft.com/office/drawing/2014/main" id="{D7B402C3-AB9E-40A9-9D28-EB1F1F7FD617}"/>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1124294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 10/21</a:t>
            </a:r>
          </a:p>
        </p:txBody>
      </p:sp>
      <p:sp>
        <p:nvSpPr>
          <p:cNvPr id="4" name="Slide Number Placeholder 3"/>
          <p:cNvSpPr>
            <a:spLocks noGrp="1"/>
          </p:cNvSpPr>
          <p:nvPr>
            <p:ph type="sldNum" sz="quarter" idx="10"/>
          </p:nvPr>
        </p:nvSpPr>
        <p:spPr/>
        <p:txBody>
          <a:bodyPr/>
          <a:lstStyle/>
          <a:p>
            <a:fld id="{F91DD909-CFED-4868-B525-558B373A3F2D}" type="slidenum">
              <a:rPr lang="en-US" smtClean="0"/>
              <a:t>29</a:t>
            </a:fld>
            <a:endParaRPr lang="en-US" dirty="0"/>
          </a:p>
        </p:txBody>
      </p:sp>
      <p:sp>
        <p:nvSpPr>
          <p:cNvPr id="5" name="Footer Placeholder 4">
            <a:extLst>
              <a:ext uri="{FF2B5EF4-FFF2-40B4-BE49-F238E27FC236}">
                <a16:creationId xmlns:a16="http://schemas.microsoft.com/office/drawing/2014/main" id="{BA33C7C9-1BE5-49C4-BB3E-49F9D139EE3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962238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 10/21</a:t>
            </a:r>
          </a:p>
          <a:p>
            <a:endParaRPr lang="en-US" dirty="0"/>
          </a:p>
        </p:txBody>
      </p:sp>
      <p:sp>
        <p:nvSpPr>
          <p:cNvPr id="4" name="Slide Number Placeholder 3"/>
          <p:cNvSpPr>
            <a:spLocks noGrp="1"/>
          </p:cNvSpPr>
          <p:nvPr>
            <p:ph type="sldNum" sz="quarter" idx="10"/>
          </p:nvPr>
        </p:nvSpPr>
        <p:spPr/>
        <p:txBody>
          <a:bodyPr/>
          <a:lstStyle/>
          <a:p>
            <a:fld id="{F91DD909-CFED-4868-B525-558B373A3F2D}" type="slidenum">
              <a:rPr lang="en-US" smtClean="0"/>
              <a:t>30</a:t>
            </a:fld>
            <a:endParaRPr lang="en-US" dirty="0"/>
          </a:p>
        </p:txBody>
      </p:sp>
      <p:sp>
        <p:nvSpPr>
          <p:cNvPr id="5" name="Footer Placeholder 4">
            <a:extLst>
              <a:ext uri="{FF2B5EF4-FFF2-40B4-BE49-F238E27FC236}">
                <a16:creationId xmlns:a16="http://schemas.microsoft.com/office/drawing/2014/main" id="{40352327-38F6-48A6-868F-718A48ECA81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1431889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DONE 11-5-2021</a:t>
            </a:r>
          </a:p>
          <a:p>
            <a:endParaRPr lang="en-US" dirty="0"/>
          </a:p>
          <a:p>
            <a:r>
              <a:rPr lang="en-US" dirty="0"/>
              <a:t>OIR confirmed student count Fall 2021 all locations including UCH = 32,146</a:t>
            </a:r>
          </a:p>
          <a:p>
            <a:endParaRPr lang="en-US" dirty="0"/>
          </a:p>
          <a:p>
            <a:r>
              <a:rPr lang="en-US" dirty="0"/>
              <a:t>https://uconn.edu/research/ states “…</a:t>
            </a:r>
            <a:r>
              <a:rPr lang="en-US" b="0" i="0" dirty="0">
                <a:solidFill>
                  <a:srgbClr val="000E2F"/>
                </a:solidFill>
                <a:effectLst/>
                <a:latin typeface="Roboto" panose="02000000000000000000" pitchFamily="2" charset="0"/>
              </a:rPr>
              <a:t>our more than 80 research centers and institutes.”</a:t>
            </a:r>
            <a:endParaRPr lang="en-US" dirty="0"/>
          </a:p>
          <a:p>
            <a:endParaRPr lang="en-US" dirty="0"/>
          </a:p>
          <a:p>
            <a:r>
              <a:rPr lang="en-US" dirty="0"/>
              <a:t>Updated 10/21</a:t>
            </a:r>
          </a:p>
        </p:txBody>
      </p:sp>
      <p:sp>
        <p:nvSpPr>
          <p:cNvPr id="4" name="Slide Number Placeholder 3"/>
          <p:cNvSpPr>
            <a:spLocks noGrp="1"/>
          </p:cNvSpPr>
          <p:nvPr>
            <p:ph type="sldNum" sz="quarter" idx="10"/>
          </p:nvPr>
        </p:nvSpPr>
        <p:spPr/>
        <p:txBody>
          <a:bodyPr/>
          <a:lstStyle/>
          <a:p>
            <a:fld id="{77B37933-C1B0-4709-9777-8751965D9481}" type="slidenum">
              <a:rPr lang="en-US" smtClean="0"/>
              <a:t>3</a:t>
            </a:fld>
            <a:endParaRPr lang="en-US"/>
          </a:p>
        </p:txBody>
      </p:sp>
      <p:sp>
        <p:nvSpPr>
          <p:cNvPr id="5" name="Footer Placeholder 4">
            <a:extLst>
              <a:ext uri="{FF2B5EF4-FFF2-40B4-BE49-F238E27FC236}">
                <a16:creationId xmlns:a16="http://schemas.microsoft.com/office/drawing/2014/main" id="{75C6547C-AED5-442C-87D2-9C23BAC8EC7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39832222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5"/>
          </p:nvPr>
        </p:nvSpPr>
        <p:spPr/>
        <p:txBody>
          <a:bodyPr/>
          <a:lstStyle/>
          <a:p>
            <a:fld id="{F91DD909-CFED-4868-B525-558B373A3F2D}" type="slidenum">
              <a:rPr lang="en-US" smtClean="0"/>
              <a:t>31</a:t>
            </a:fld>
            <a:endParaRPr lang="en-US" dirty="0"/>
          </a:p>
        </p:txBody>
      </p:sp>
      <p:sp>
        <p:nvSpPr>
          <p:cNvPr id="5" name="Footer Placeholder 4">
            <a:extLst>
              <a:ext uri="{FF2B5EF4-FFF2-40B4-BE49-F238E27FC236}">
                <a16:creationId xmlns:a16="http://schemas.microsoft.com/office/drawing/2014/main" id="{927AA30A-DD7B-4462-89F4-9974B314B9F0}"/>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486783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 10/21</a:t>
            </a:r>
          </a:p>
        </p:txBody>
      </p:sp>
      <p:sp>
        <p:nvSpPr>
          <p:cNvPr id="4" name="Slide Number Placeholder 3"/>
          <p:cNvSpPr>
            <a:spLocks noGrp="1"/>
          </p:cNvSpPr>
          <p:nvPr>
            <p:ph type="sldNum" sz="quarter" idx="5"/>
          </p:nvPr>
        </p:nvSpPr>
        <p:spPr/>
        <p:txBody>
          <a:bodyPr/>
          <a:lstStyle/>
          <a:p>
            <a:fld id="{F91DD909-CFED-4868-B525-558B373A3F2D}" type="slidenum">
              <a:rPr lang="en-US" smtClean="0"/>
              <a:t>32</a:t>
            </a:fld>
            <a:endParaRPr lang="en-US" dirty="0"/>
          </a:p>
        </p:txBody>
      </p:sp>
      <p:sp>
        <p:nvSpPr>
          <p:cNvPr id="5" name="Footer Placeholder 4">
            <a:extLst>
              <a:ext uri="{FF2B5EF4-FFF2-40B4-BE49-F238E27FC236}">
                <a16:creationId xmlns:a16="http://schemas.microsoft.com/office/drawing/2014/main" id="{917909C5-EA2C-4DB1-8B31-15957EE3189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1578774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changes 10/21</a:t>
            </a:r>
          </a:p>
        </p:txBody>
      </p:sp>
      <p:sp>
        <p:nvSpPr>
          <p:cNvPr id="4" name="Slide Number Placeholder 3"/>
          <p:cNvSpPr>
            <a:spLocks noGrp="1"/>
          </p:cNvSpPr>
          <p:nvPr>
            <p:ph type="sldNum" sz="quarter" idx="5"/>
          </p:nvPr>
        </p:nvSpPr>
        <p:spPr/>
        <p:txBody>
          <a:bodyPr/>
          <a:lstStyle/>
          <a:p>
            <a:fld id="{F91DD909-CFED-4868-B525-558B373A3F2D}" type="slidenum">
              <a:rPr lang="en-US" smtClean="0"/>
              <a:t>33</a:t>
            </a:fld>
            <a:endParaRPr lang="en-US" dirty="0"/>
          </a:p>
        </p:txBody>
      </p:sp>
      <p:sp>
        <p:nvSpPr>
          <p:cNvPr id="5" name="Footer Placeholder 4">
            <a:extLst>
              <a:ext uri="{FF2B5EF4-FFF2-40B4-BE49-F238E27FC236}">
                <a16:creationId xmlns:a16="http://schemas.microsoft.com/office/drawing/2014/main" id="{8242BACB-ECB5-4441-8DA7-CE24FEAABD7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31289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469797">
              <a:defRPr/>
            </a:pPr>
            <a:r>
              <a:rPr lang="en-US" sz="1300" dirty="0">
                <a:solidFill>
                  <a:prstClr val="black"/>
                </a:solidFill>
                <a:latin typeface="Calibri"/>
              </a:rPr>
              <a:t>DRAFT</a:t>
            </a:r>
          </a:p>
        </p:txBody>
      </p:sp>
      <p:sp>
        <p:nvSpPr>
          <p:cNvPr id="5" name="Slide Number Placeholder 4"/>
          <p:cNvSpPr>
            <a:spLocks noGrp="1"/>
          </p:cNvSpPr>
          <p:nvPr>
            <p:ph type="sldNum" sz="quarter" idx="11"/>
          </p:nvPr>
        </p:nvSpPr>
        <p:spPr/>
        <p:txBody>
          <a:bodyPr/>
          <a:lstStyle/>
          <a:p>
            <a:pPr defTabSz="469797">
              <a:defRPr/>
            </a:pPr>
            <a:fld id="{74421DDC-7030-EA4B-B77F-4ADE91E903C0}" type="slidenum">
              <a:rPr lang="en-US" sz="1300">
                <a:solidFill>
                  <a:prstClr val="black"/>
                </a:solidFill>
                <a:latin typeface="Calibri"/>
              </a:rPr>
              <a:pPr defTabSz="469797">
                <a:defRPr/>
              </a:pPr>
              <a:t>35</a:t>
            </a:fld>
            <a:endParaRPr lang="en-US" sz="1300" dirty="0">
              <a:solidFill>
                <a:prstClr val="black"/>
              </a:solidFill>
              <a:latin typeface="Calibri"/>
            </a:endParaRPr>
          </a:p>
        </p:txBody>
      </p:sp>
    </p:spTree>
    <p:extLst>
      <p:ext uri="{BB962C8B-B14F-4D97-AF65-F5344CB8AC3E}">
        <p14:creationId xmlns:p14="http://schemas.microsoft.com/office/powerpoint/2010/main" val="9173541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OIR – DONE 11-4-2021</a:t>
            </a:r>
          </a:p>
        </p:txBody>
      </p:sp>
      <p:sp>
        <p:nvSpPr>
          <p:cNvPr id="4" name="Slide Number Placeholder 3"/>
          <p:cNvSpPr>
            <a:spLocks noGrp="1"/>
          </p:cNvSpPr>
          <p:nvPr>
            <p:ph type="sldNum" sz="quarter" idx="10"/>
          </p:nvPr>
        </p:nvSpPr>
        <p:spPr/>
        <p:txBody>
          <a:bodyPr/>
          <a:lstStyle/>
          <a:p>
            <a:pPr defTabSz="913614">
              <a:defRPr/>
            </a:pPr>
            <a:fld id="{F91DD909-CFED-4868-B525-558B373A3F2D}" type="slidenum">
              <a:rPr lang="en-US">
                <a:solidFill>
                  <a:prstClr val="black"/>
                </a:solidFill>
                <a:latin typeface="Calibri"/>
              </a:rPr>
              <a:pPr defTabSz="913614">
                <a:defRPr/>
              </a:pPr>
              <a:t>36</a:t>
            </a:fld>
            <a:endParaRPr lang="en-US" dirty="0">
              <a:solidFill>
                <a:prstClr val="black"/>
              </a:solidFill>
              <a:latin typeface="Calibri"/>
            </a:endParaRPr>
          </a:p>
        </p:txBody>
      </p:sp>
      <p:sp>
        <p:nvSpPr>
          <p:cNvPr id="5" name="Footer Placeholder 4">
            <a:extLst>
              <a:ext uri="{FF2B5EF4-FFF2-40B4-BE49-F238E27FC236}">
                <a16:creationId xmlns:a16="http://schemas.microsoft.com/office/drawing/2014/main" id="{84DADF47-70BC-4027-AD94-EFE1FCAD73B4}"/>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4016446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OIR – DONE 11-4-2021</a:t>
            </a:r>
          </a:p>
        </p:txBody>
      </p:sp>
      <p:sp>
        <p:nvSpPr>
          <p:cNvPr id="4" name="Slide Number Placeholder 3"/>
          <p:cNvSpPr>
            <a:spLocks noGrp="1"/>
          </p:cNvSpPr>
          <p:nvPr>
            <p:ph type="sldNum" sz="quarter" idx="10"/>
          </p:nvPr>
        </p:nvSpPr>
        <p:spPr/>
        <p:txBody>
          <a:bodyPr/>
          <a:lstStyle/>
          <a:p>
            <a:pPr defTabSz="913614">
              <a:defRPr/>
            </a:pPr>
            <a:fld id="{B1F19E65-3C86-4A5E-B631-29E97ED8B0CC}" type="slidenum">
              <a:rPr lang="en-US">
                <a:solidFill>
                  <a:prstClr val="black"/>
                </a:solidFill>
                <a:latin typeface="Calibri"/>
              </a:rPr>
              <a:pPr defTabSz="913614">
                <a:defRPr/>
              </a:pPr>
              <a:t>37</a:t>
            </a:fld>
            <a:endParaRPr lang="en-US" dirty="0">
              <a:solidFill>
                <a:prstClr val="black"/>
              </a:solidFill>
              <a:latin typeface="Calibri"/>
            </a:endParaRPr>
          </a:p>
        </p:txBody>
      </p:sp>
      <p:sp>
        <p:nvSpPr>
          <p:cNvPr id="5" name="Footer Placeholder 4">
            <a:extLst>
              <a:ext uri="{FF2B5EF4-FFF2-40B4-BE49-F238E27FC236}">
                <a16:creationId xmlns:a16="http://schemas.microsoft.com/office/drawing/2014/main" id="{1E7FDC9C-3DD7-4EE2-8DF8-F78E99AECA9A}"/>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5673026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OIR 1</a:t>
            </a:r>
            <a:r>
              <a:rPr lang="en-US" baseline="30000" dirty="0"/>
              <a:t>st</a:t>
            </a:r>
            <a:r>
              <a:rPr lang="en-US" baseline="0" dirty="0"/>
              <a:t> sentence  </a:t>
            </a:r>
          </a:p>
          <a:p>
            <a:r>
              <a:rPr lang="en-US" baseline="0" dirty="0"/>
              <a:t>Rest is Kylene Perras (Engineering) 10/21-updated</a:t>
            </a:r>
            <a:endParaRPr lang="en-US" dirty="0"/>
          </a:p>
        </p:txBody>
      </p:sp>
      <p:sp>
        <p:nvSpPr>
          <p:cNvPr id="4" name="Slide Number Placeholder 3"/>
          <p:cNvSpPr>
            <a:spLocks noGrp="1"/>
          </p:cNvSpPr>
          <p:nvPr>
            <p:ph type="sldNum" sz="quarter" idx="10"/>
          </p:nvPr>
        </p:nvSpPr>
        <p:spPr/>
        <p:txBody>
          <a:bodyPr/>
          <a:lstStyle/>
          <a:p>
            <a:pPr defTabSz="913614">
              <a:defRPr/>
            </a:pPr>
            <a:fld id="{B1F19E65-3C86-4A5E-B631-29E97ED8B0CC}" type="slidenum">
              <a:rPr lang="en-US">
                <a:solidFill>
                  <a:prstClr val="black"/>
                </a:solidFill>
                <a:latin typeface="Calibri"/>
              </a:rPr>
              <a:pPr defTabSz="913614">
                <a:defRPr/>
              </a:pPr>
              <a:t>38</a:t>
            </a:fld>
            <a:endParaRPr lang="en-US" dirty="0">
              <a:solidFill>
                <a:prstClr val="black"/>
              </a:solidFill>
              <a:latin typeface="Calibri"/>
            </a:endParaRPr>
          </a:p>
        </p:txBody>
      </p:sp>
      <p:sp>
        <p:nvSpPr>
          <p:cNvPr id="5" name="Footer Placeholder 4">
            <a:extLst>
              <a:ext uri="{FF2B5EF4-FFF2-40B4-BE49-F238E27FC236}">
                <a16:creationId xmlns:a16="http://schemas.microsoft.com/office/drawing/2014/main" id="{C7550EB7-9EDE-4250-91F7-177970BB754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5246649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Partly Kylene </a:t>
            </a:r>
            <a:r>
              <a:rPr lang="en-US" dirty="0" err="1"/>
              <a:t>Peras</a:t>
            </a:r>
            <a:r>
              <a:rPr lang="en-US" dirty="0"/>
              <a:t> and CCD on the number of companies with employed graduates – 10/21 updated</a:t>
            </a:r>
          </a:p>
        </p:txBody>
      </p:sp>
      <p:sp>
        <p:nvSpPr>
          <p:cNvPr id="4" name="Slide Number Placeholder 3"/>
          <p:cNvSpPr>
            <a:spLocks noGrp="1"/>
          </p:cNvSpPr>
          <p:nvPr>
            <p:ph type="sldNum" sz="quarter" idx="5"/>
          </p:nvPr>
        </p:nvSpPr>
        <p:spPr/>
        <p:txBody>
          <a:bodyPr/>
          <a:lstStyle/>
          <a:p>
            <a:fld id="{F91DD909-CFED-4868-B525-558B373A3F2D}" type="slidenum">
              <a:rPr lang="en-US" smtClean="0"/>
              <a:t>39</a:t>
            </a:fld>
            <a:endParaRPr lang="en-US" dirty="0"/>
          </a:p>
        </p:txBody>
      </p:sp>
      <p:sp>
        <p:nvSpPr>
          <p:cNvPr id="5" name="Footer Placeholder 4">
            <a:extLst>
              <a:ext uri="{FF2B5EF4-FFF2-40B4-BE49-F238E27FC236}">
                <a16:creationId xmlns:a16="http://schemas.microsoft.com/office/drawing/2014/main" id="{C17F0519-58BF-43DF-B0A9-D1F4D2A8D707}"/>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0371009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1DD909-CFED-4868-B525-558B373A3F2D}" type="slidenum">
              <a:rPr lang="en-US" smtClean="0"/>
              <a:t>40</a:t>
            </a:fld>
            <a:endParaRPr lang="en-US" dirty="0"/>
          </a:p>
        </p:txBody>
      </p:sp>
      <p:sp>
        <p:nvSpPr>
          <p:cNvPr id="5" name="Footer Placeholder 4">
            <a:extLst>
              <a:ext uri="{FF2B5EF4-FFF2-40B4-BE49-F238E27FC236}">
                <a16:creationId xmlns:a16="http://schemas.microsoft.com/office/drawing/2014/main" id="{A1CD2439-05D6-4B19-8C77-6E1B23CF4F97}"/>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1965289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5"/>
          </p:nvPr>
        </p:nvSpPr>
        <p:spPr/>
        <p:txBody>
          <a:bodyPr/>
          <a:lstStyle/>
          <a:p>
            <a:fld id="{F91DD909-CFED-4868-B525-558B373A3F2D}" type="slidenum">
              <a:rPr lang="en-US" smtClean="0"/>
              <a:t>41</a:t>
            </a:fld>
            <a:endParaRPr lang="en-US" dirty="0"/>
          </a:p>
        </p:txBody>
      </p:sp>
      <p:sp>
        <p:nvSpPr>
          <p:cNvPr id="5" name="Footer Placeholder 4">
            <a:extLst>
              <a:ext uri="{FF2B5EF4-FFF2-40B4-BE49-F238E27FC236}">
                <a16:creationId xmlns:a16="http://schemas.microsoft.com/office/drawing/2014/main" id="{342E3B74-9C0E-4DEC-BAA0-F53D6A7E895D}"/>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303789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OIR – updated 10/29/2021</a:t>
            </a:r>
          </a:p>
        </p:txBody>
      </p:sp>
      <p:sp>
        <p:nvSpPr>
          <p:cNvPr id="4" name="Slide Number Placeholder 3"/>
          <p:cNvSpPr>
            <a:spLocks noGrp="1"/>
          </p:cNvSpPr>
          <p:nvPr>
            <p:ph type="sldNum" sz="quarter" idx="10"/>
          </p:nvPr>
        </p:nvSpPr>
        <p:spPr/>
        <p:txBody>
          <a:bodyPr/>
          <a:lstStyle/>
          <a:p>
            <a:fld id="{77B37933-C1B0-4709-9777-8751965D9481}" type="slidenum">
              <a:rPr lang="en-US" smtClean="0"/>
              <a:t>4</a:t>
            </a:fld>
            <a:endParaRPr lang="en-US"/>
          </a:p>
        </p:txBody>
      </p:sp>
      <p:sp>
        <p:nvSpPr>
          <p:cNvPr id="5" name="Footer Placeholder 4">
            <a:extLst>
              <a:ext uri="{FF2B5EF4-FFF2-40B4-BE49-F238E27FC236}">
                <a16:creationId xmlns:a16="http://schemas.microsoft.com/office/drawing/2014/main" id="{26BA7FEF-058D-4A60-BC39-3F849AECA9A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4864188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5"/>
          </p:nvPr>
        </p:nvSpPr>
        <p:spPr/>
        <p:txBody>
          <a:bodyPr/>
          <a:lstStyle/>
          <a:p>
            <a:fld id="{F91DD909-CFED-4868-B525-558B373A3F2D}" type="slidenum">
              <a:rPr lang="en-US" smtClean="0"/>
              <a:t>42</a:t>
            </a:fld>
            <a:endParaRPr lang="en-US" dirty="0"/>
          </a:p>
        </p:txBody>
      </p:sp>
      <p:sp>
        <p:nvSpPr>
          <p:cNvPr id="5" name="Footer Placeholder 4">
            <a:extLst>
              <a:ext uri="{FF2B5EF4-FFF2-40B4-BE49-F238E27FC236}">
                <a16:creationId xmlns:a16="http://schemas.microsoft.com/office/drawing/2014/main" id="{A61B54EB-1E94-44DD-AD72-2A5E05483E4C}"/>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168371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10"/>
          </p:nvPr>
        </p:nvSpPr>
        <p:spPr/>
        <p:txBody>
          <a:bodyPr/>
          <a:lstStyle/>
          <a:p>
            <a:fld id="{F91DD909-CFED-4868-B525-558B373A3F2D}" type="slidenum">
              <a:rPr lang="en-US" smtClean="0"/>
              <a:t>43</a:t>
            </a:fld>
            <a:endParaRPr lang="en-US" dirty="0"/>
          </a:p>
        </p:txBody>
      </p:sp>
      <p:sp>
        <p:nvSpPr>
          <p:cNvPr id="5" name="Footer Placeholder 4">
            <a:extLst>
              <a:ext uri="{FF2B5EF4-FFF2-40B4-BE49-F238E27FC236}">
                <a16:creationId xmlns:a16="http://schemas.microsoft.com/office/drawing/2014/main" id="{4F604D8A-7C0C-4EDD-8CFF-B27AFC40B31D}"/>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916150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5"/>
          </p:nvPr>
        </p:nvSpPr>
        <p:spPr/>
        <p:txBody>
          <a:bodyPr/>
          <a:lstStyle/>
          <a:p>
            <a:fld id="{F91DD909-CFED-4868-B525-558B373A3F2D}" type="slidenum">
              <a:rPr lang="en-US" smtClean="0"/>
              <a:t>44</a:t>
            </a:fld>
            <a:endParaRPr lang="en-US" dirty="0"/>
          </a:p>
        </p:txBody>
      </p:sp>
      <p:sp>
        <p:nvSpPr>
          <p:cNvPr id="5" name="Footer Placeholder 4">
            <a:extLst>
              <a:ext uri="{FF2B5EF4-FFF2-40B4-BE49-F238E27FC236}">
                <a16:creationId xmlns:a16="http://schemas.microsoft.com/office/drawing/2014/main" id="{21B942E0-7A6F-464D-B4B5-6E71EDD43D6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41934730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10"/>
          </p:nvPr>
        </p:nvSpPr>
        <p:spPr/>
        <p:txBody>
          <a:bodyPr/>
          <a:lstStyle/>
          <a:p>
            <a:pPr defTabSz="914984">
              <a:defRPr/>
            </a:pPr>
            <a:fld id="{F91DD909-CFED-4868-B525-558B373A3F2D}" type="slidenum">
              <a:rPr lang="en-US">
                <a:solidFill>
                  <a:prstClr val="black"/>
                </a:solidFill>
                <a:latin typeface="Calibri"/>
              </a:rPr>
              <a:pPr defTabSz="914984">
                <a:defRPr/>
              </a:pPr>
              <a:t>45</a:t>
            </a:fld>
            <a:endParaRPr lang="en-US" dirty="0">
              <a:solidFill>
                <a:prstClr val="black"/>
              </a:solidFill>
              <a:latin typeface="Calibri"/>
            </a:endParaRPr>
          </a:p>
        </p:txBody>
      </p:sp>
      <p:sp>
        <p:nvSpPr>
          <p:cNvPr id="5" name="Footer Placeholder 4">
            <a:extLst>
              <a:ext uri="{FF2B5EF4-FFF2-40B4-BE49-F238E27FC236}">
                <a16:creationId xmlns:a16="http://schemas.microsoft.com/office/drawing/2014/main" id="{238BCD43-80B8-4E8D-8CC9-7DFB3D273AC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1111467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10"/>
          </p:nvPr>
        </p:nvSpPr>
        <p:spPr/>
        <p:txBody>
          <a:bodyPr/>
          <a:lstStyle/>
          <a:p>
            <a:pPr defTabSz="914984">
              <a:defRPr/>
            </a:pPr>
            <a:fld id="{F91DD909-CFED-4868-B525-558B373A3F2D}" type="slidenum">
              <a:rPr lang="en-US">
                <a:solidFill>
                  <a:prstClr val="black"/>
                </a:solidFill>
                <a:latin typeface="Calibri"/>
              </a:rPr>
              <a:pPr defTabSz="914984">
                <a:defRPr/>
              </a:pPr>
              <a:t>46</a:t>
            </a:fld>
            <a:endParaRPr lang="en-US" dirty="0">
              <a:solidFill>
                <a:prstClr val="black"/>
              </a:solidFill>
              <a:latin typeface="Calibri"/>
            </a:endParaRPr>
          </a:p>
        </p:txBody>
      </p:sp>
      <p:sp>
        <p:nvSpPr>
          <p:cNvPr id="5" name="Footer Placeholder 4">
            <a:extLst>
              <a:ext uri="{FF2B5EF4-FFF2-40B4-BE49-F238E27FC236}">
                <a16:creationId xmlns:a16="http://schemas.microsoft.com/office/drawing/2014/main" id="{786A478E-C7BE-4D4B-AA39-71182BB1CBA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8062977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solidFill>
                  <a:srgbClr val="FF0000"/>
                </a:solidFill>
              </a:rPr>
              <a:t>updated 10/21</a:t>
            </a:r>
          </a:p>
        </p:txBody>
      </p:sp>
      <p:sp>
        <p:nvSpPr>
          <p:cNvPr id="4" name="Slide Number Placeholder 3"/>
          <p:cNvSpPr>
            <a:spLocks noGrp="1"/>
          </p:cNvSpPr>
          <p:nvPr>
            <p:ph type="sldNum" sz="quarter" idx="10"/>
          </p:nvPr>
        </p:nvSpPr>
        <p:spPr/>
        <p:txBody>
          <a:bodyPr/>
          <a:lstStyle/>
          <a:p>
            <a:fld id="{F91DD909-CFED-4868-B525-558B373A3F2D}" type="slidenum">
              <a:rPr lang="en-US" smtClean="0"/>
              <a:t>47</a:t>
            </a:fld>
            <a:endParaRPr lang="en-US" dirty="0"/>
          </a:p>
        </p:txBody>
      </p:sp>
      <p:sp>
        <p:nvSpPr>
          <p:cNvPr id="5" name="Footer Placeholder 4">
            <a:extLst>
              <a:ext uri="{FF2B5EF4-FFF2-40B4-BE49-F238E27FC236}">
                <a16:creationId xmlns:a16="http://schemas.microsoft.com/office/drawing/2014/main" id="{6ECA9F57-8977-4430-AF9B-54843E656DA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7829409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10"/>
          </p:nvPr>
        </p:nvSpPr>
        <p:spPr/>
        <p:txBody>
          <a:bodyPr/>
          <a:lstStyle/>
          <a:p>
            <a:fld id="{F91DD909-CFED-4868-B525-558B373A3F2D}" type="slidenum">
              <a:rPr lang="en-US" smtClean="0"/>
              <a:t>48</a:t>
            </a:fld>
            <a:endParaRPr lang="en-US" dirty="0"/>
          </a:p>
        </p:txBody>
      </p:sp>
      <p:sp>
        <p:nvSpPr>
          <p:cNvPr id="5" name="Footer Placeholder 4">
            <a:extLst>
              <a:ext uri="{FF2B5EF4-FFF2-40B4-BE49-F238E27FC236}">
                <a16:creationId xmlns:a16="http://schemas.microsoft.com/office/drawing/2014/main" id="{04210ED5-F12E-43FC-B097-CA1E9BB81D7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776369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 – except UCH fringe</a:t>
            </a:r>
          </a:p>
        </p:txBody>
      </p:sp>
      <p:sp>
        <p:nvSpPr>
          <p:cNvPr id="4" name="Slide Number Placeholder 3"/>
          <p:cNvSpPr>
            <a:spLocks noGrp="1"/>
          </p:cNvSpPr>
          <p:nvPr>
            <p:ph type="sldNum" sz="quarter" idx="10"/>
          </p:nvPr>
        </p:nvSpPr>
        <p:spPr/>
        <p:txBody>
          <a:bodyPr/>
          <a:lstStyle/>
          <a:p>
            <a:fld id="{F91DD909-CFED-4868-B525-558B373A3F2D}" type="slidenum">
              <a:rPr lang="en-US" smtClean="0"/>
              <a:t>49</a:t>
            </a:fld>
            <a:endParaRPr lang="en-US" dirty="0"/>
          </a:p>
        </p:txBody>
      </p:sp>
      <p:sp>
        <p:nvSpPr>
          <p:cNvPr id="5" name="Footer Placeholder 4">
            <a:extLst>
              <a:ext uri="{FF2B5EF4-FFF2-40B4-BE49-F238E27FC236}">
                <a16:creationId xmlns:a16="http://schemas.microsoft.com/office/drawing/2014/main" id="{E5B33777-0F75-4C4C-97BC-D85D1DF3470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40004093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a:p>
            <a:endParaRPr lang="en-US" dirty="0"/>
          </a:p>
        </p:txBody>
      </p:sp>
      <p:sp>
        <p:nvSpPr>
          <p:cNvPr id="4" name="Slide Number Placeholder 3"/>
          <p:cNvSpPr>
            <a:spLocks noGrp="1"/>
          </p:cNvSpPr>
          <p:nvPr>
            <p:ph type="sldNum" sz="quarter" idx="5"/>
          </p:nvPr>
        </p:nvSpPr>
        <p:spPr/>
        <p:txBody>
          <a:bodyPr/>
          <a:lstStyle/>
          <a:p>
            <a:fld id="{F91DD909-CFED-4868-B525-558B373A3F2D}" type="slidenum">
              <a:rPr lang="en-US" smtClean="0"/>
              <a:t>50</a:t>
            </a:fld>
            <a:endParaRPr lang="en-US" dirty="0"/>
          </a:p>
        </p:txBody>
      </p:sp>
      <p:sp>
        <p:nvSpPr>
          <p:cNvPr id="5" name="Footer Placeholder 4">
            <a:extLst>
              <a:ext uri="{FF2B5EF4-FFF2-40B4-BE49-F238E27FC236}">
                <a16:creationId xmlns:a16="http://schemas.microsoft.com/office/drawing/2014/main" id="{8697985C-F82F-4F18-92FF-B05D8AFC99B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27540120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11-5-2021 Rankings confirmed and updated.  Note:  UConn is now top 25 public national school.</a:t>
            </a:r>
          </a:p>
          <a:p>
            <a:endParaRPr lang="en-US" dirty="0"/>
          </a:p>
          <a:p>
            <a:r>
              <a:rPr lang="en-US" dirty="0"/>
              <a:t>First bullet point – #18 in the 2018 US News Best Colleges Edition.  </a:t>
            </a:r>
          </a:p>
          <a:p>
            <a:r>
              <a:rPr lang="en-US" dirty="0"/>
              <a:t>Second bullet point – ranking is current, 2022 edition.</a:t>
            </a:r>
          </a:p>
        </p:txBody>
      </p:sp>
      <p:sp>
        <p:nvSpPr>
          <p:cNvPr id="4" name="Slide Number Placeholder 3"/>
          <p:cNvSpPr>
            <a:spLocks noGrp="1"/>
          </p:cNvSpPr>
          <p:nvPr>
            <p:ph type="sldNum" sz="quarter" idx="10"/>
          </p:nvPr>
        </p:nvSpPr>
        <p:spPr/>
        <p:txBody>
          <a:bodyPr/>
          <a:lstStyle/>
          <a:p>
            <a:fld id="{F91DD909-CFED-4868-B525-558B373A3F2D}" type="slidenum">
              <a:rPr lang="en-US" smtClean="0"/>
              <a:t>51</a:t>
            </a:fld>
            <a:endParaRPr lang="en-US" dirty="0"/>
          </a:p>
        </p:txBody>
      </p:sp>
      <p:sp>
        <p:nvSpPr>
          <p:cNvPr id="5" name="Footer Placeholder 4">
            <a:extLst>
              <a:ext uri="{FF2B5EF4-FFF2-40B4-BE49-F238E27FC236}">
                <a16:creationId xmlns:a16="http://schemas.microsoft.com/office/drawing/2014/main" id="{1BF4A461-B378-49C9-BDB7-6A6212A7DCDF}"/>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9819916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CCD –website.</a:t>
            </a:r>
          </a:p>
          <a:p>
            <a:r>
              <a:rPr lang="en-US" dirty="0"/>
              <a:t>Alumni info is from fact sheet</a:t>
            </a:r>
          </a:p>
          <a:p>
            <a:r>
              <a:rPr lang="en-US" dirty="0"/>
              <a:t>Jim Lowe/Lee Hameroff  </a:t>
            </a:r>
          </a:p>
          <a:p>
            <a:r>
              <a:rPr lang="en-US" dirty="0"/>
              <a:t>updated 10/21</a:t>
            </a:r>
          </a:p>
          <a:p>
            <a:endParaRPr lang="en-US" dirty="0"/>
          </a:p>
        </p:txBody>
      </p:sp>
      <p:sp>
        <p:nvSpPr>
          <p:cNvPr id="4" name="Slide Number Placeholder 3"/>
          <p:cNvSpPr>
            <a:spLocks noGrp="1"/>
          </p:cNvSpPr>
          <p:nvPr>
            <p:ph type="sldNum" sz="quarter" idx="10"/>
          </p:nvPr>
        </p:nvSpPr>
        <p:spPr/>
        <p:txBody>
          <a:bodyPr/>
          <a:lstStyle/>
          <a:p>
            <a:fld id="{77B37933-C1B0-4709-9777-8751965D9481}" type="slidenum">
              <a:rPr lang="en-US" smtClean="0"/>
              <a:t>5</a:t>
            </a:fld>
            <a:endParaRPr lang="en-US"/>
          </a:p>
        </p:txBody>
      </p:sp>
      <p:sp>
        <p:nvSpPr>
          <p:cNvPr id="5" name="Footer Placeholder 4">
            <a:extLst>
              <a:ext uri="{FF2B5EF4-FFF2-40B4-BE49-F238E27FC236}">
                <a16:creationId xmlns:a16="http://schemas.microsoft.com/office/drawing/2014/main" id="{68F33F2D-C521-4C44-9392-7942782BEA9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7021553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1DD909-CFED-4868-B525-558B373A3F2D}" type="slidenum">
              <a:rPr lang="en-US" smtClean="0"/>
              <a:t>52</a:t>
            </a:fld>
            <a:endParaRPr lang="en-US" dirty="0"/>
          </a:p>
        </p:txBody>
      </p:sp>
      <p:sp>
        <p:nvSpPr>
          <p:cNvPr id="5" name="Footer Placeholder 4">
            <a:extLst>
              <a:ext uri="{FF2B5EF4-FFF2-40B4-BE49-F238E27FC236}">
                <a16:creationId xmlns:a16="http://schemas.microsoft.com/office/drawing/2014/main" id="{AFCB6474-2CDC-4689-B55E-EEC3BD91266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398060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5"/>
          </p:nvPr>
        </p:nvSpPr>
        <p:spPr/>
        <p:txBody>
          <a:bodyPr/>
          <a:lstStyle/>
          <a:p>
            <a:fld id="{F91DD909-CFED-4868-B525-558B373A3F2D}" type="slidenum">
              <a:rPr lang="en-US" smtClean="0"/>
              <a:t>53</a:t>
            </a:fld>
            <a:endParaRPr lang="en-US" dirty="0"/>
          </a:p>
        </p:txBody>
      </p:sp>
      <p:sp>
        <p:nvSpPr>
          <p:cNvPr id="5" name="Footer Placeholder 4">
            <a:extLst>
              <a:ext uri="{FF2B5EF4-FFF2-40B4-BE49-F238E27FC236}">
                <a16:creationId xmlns:a16="http://schemas.microsoft.com/office/drawing/2014/main" id="{FE35B1F8-102B-4C25-BB53-621B8ED67E0B}"/>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8586158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10"/>
          </p:nvPr>
        </p:nvSpPr>
        <p:spPr/>
        <p:txBody>
          <a:bodyPr/>
          <a:lstStyle/>
          <a:p>
            <a:fld id="{F91DD909-CFED-4868-B525-558B373A3F2D}" type="slidenum">
              <a:rPr lang="en-US" smtClean="0"/>
              <a:t>54</a:t>
            </a:fld>
            <a:endParaRPr lang="en-US" dirty="0"/>
          </a:p>
        </p:txBody>
      </p:sp>
      <p:sp>
        <p:nvSpPr>
          <p:cNvPr id="5" name="Footer Placeholder 4">
            <a:extLst>
              <a:ext uri="{FF2B5EF4-FFF2-40B4-BE49-F238E27FC236}">
                <a16:creationId xmlns:a16="http://schemas.microsoft.com/office/drawing/2014/main" id="{277BBB15-D7EB-4054-AF2E-F5B77A2A513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0284521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1DD909-CFED-4868-B525-558B373A3F2D}" type="slidenum">
              <a:rPr kumimoji="0" lang="en-US"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1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Footer Placeholder 4">
            <a:extLst>
              <a:ext uri="{FF2B5EF4-FFF2-40B4-BE49-F238E27FC236}">
                <a16:creationId xmlns:a16="http://schemas.microsoft.com/office/drawing/2014/main" id="{9A5B2187-C848-4218-85F2-BFF85F9A46D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07944619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5"/>
          </p:nvPr>
        </p:nvSpPr>
        <p:spPr/>
        <p:txBody>
          <a:bodyPr/>
          <a:lstStyle/>
          <a:p>
            <a:fld id="{F91DD909-CFED-4868-B525-558B373A3F2D}" type="slidenum">
              <a:rPr lang="en-US" smtClean="0"/>
              <a:t>56</a:t>
            </a:fld>
            <a:endParaRPr lang="en-US" dirty="0"/>
          </a:p>
        </p:txBody>
      </p:sp>
      <p:sp>
        <p:nvSpPr>
          <p:cNvPr id="5" name="Footer Placeholder 4">
            <a:extLst>
              <a:ext uri="{FF2B5EF4-FFF2-40B4-BE49-F238E27FC236}">
                <a16:creationId xmlns:a16="http://schemas.microsoft.com/office/drawing/2014/main" id="{A885E006-DBB7-46A1-925E-181B84280CE7}"/>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75470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Footer Placeholder 3"/>
          <p:cNvSpPr>
            <a:spLocks noGrp="1"/>
          </p:cNvSpPr>
          <p:nvPr>
            <p:ph type="ftr" sz="quarter" idx="10"/>
          </p:nvPr>
        </p:nvSpPr>
        <p:spPr/>
        <p:txBody>
          <a:bodyPr/>
          <a:lstStyle/>
          <a:p>
            <a:pPr marL="0" marR="0" lvl="0" indent="0" algn="l" defTabSz="532646"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a:ea typeface="+mn-ea"/>
                <a:cs typeface="+mn-cs"/>
              </a:rPr>
              <a:t>DRAFT</a:t>
            </a:r>
          </a:p>
        </p:txBody>
      </p:sp>
      <p:sp>
        <p:nvSpPr>
          <p:cNvPr id="5" name="Slide Number Placeholder 4"/>
          <p:cNvSpPr>
            <a:spLocks noGrp="1"/>
          </p:cNvSpPr>
          <p:nvPr>
            <p:ph type="sldNum" sz="quarter" idx="11"/>
          </p:nvPr>
        </p:nvSpPr>
        <p:spPr/>
        <p:txBody>
          <a:bodyPr/>
          <a:lstStyle/>
          <a:p>
            <a:pPr marL="0" marR="0" lvl="0" indent="0" algn="r" defTabSz="532646" rtl="0" eaLnBrk="1" fontAlgn="auto" latinLnBrk="0" hangingPunct="1">
              <a:lnSpc>
                <a:spcPct val="100000"/>
              </a:lnSpc>
              <a:spcBef>
                <a:spcPts val="0"/>
              </a:spcBef>
              <a:spcAft>
                <a:spcPts val="0"/>
              </a:spcAft>
              <a:buClrTx/>
              <a:buSzTx/>
              <a:buFontTx/>
              <a:buNone/>
              <a:tabLst/>
              <a:defRPr/>
            </a:pPr>
            <a:fld id="{74421DDC-7030-EA4B-B77F-4ADE91E903C0}" type="slidenum">
              <a:rPr kumimoji="0" lang="en-US" sz="1300" b="0" i="0" u="none" strike="noStrike" kern="1200" cap="none" spc="0" normalizeH="0" baseline="0" noProof="0">
                <a:ln>
                  <a:noFill/>
                </a:ln>
                <a:solidFill>
                  <a:prstClr val="black"/>
                </a:solidFill>
                <a:effectLst/>
                <a:uLnTx/>
                <a:uFillTx/>
                <a:latin typeface="Calibri"/>
                <a:ea typeface="+mn-ea"/>
                <a:cs typeface="+mn-cs"/>
              </a:rPr>
              <a:pPr marL="0" marR="0" lvl="0" indent="0" algn="r" defTabSz="532646" rtl="0" eaLnBrk="1" fontAlgn="auto" latinLnBrk="0" hangingPunct="1">
                <a:lnSpc>
                  <a:spcPct val="100000"/>
                </a:lnSpc>
                <a:spcBef>
                  <a:spcPts val="0"/>
                </a:spcBef>
                <a:spcAft>
                  <a:spcPts val="0"/>
                </a:spcAft>
                <a:buClrTx/>
                <a:buSzTx/>
                <a:buFontTx/>
                <a:buNone/>
                <a:tabLst/>
                <a:defRPr/>
              </a:pPr>
              <a:t>57</a:t>
            </a:fld>
            <a:endParaRPr kumimoji="0" lang="en-US"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8453611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91260">
              <a:defRPr/>
            </a:pPr>
            <a:r>
              <a:rPr lang="en-US" dirty="0"/>
              <a:t>Updated 10/21</a:t>
            </a:r>
          </a:p>
          <a:p>
            <a:pPr marL="185865" indent="-185865">
              <a:buFont typeface="Arial" panose="020B0604020202020204" pitchFamily="34" charset="0"/>
              <a:buChar char="•"/>
            </a:pPr>
            <a:endParaRPr lang="en-US" dirty="0"/>
          </a:p>
        </p:txBody>
      </p:sp>
      <p:sp>
        <p:nvSpPr>
          <p:cNvPr id="4" name="Footer Placeholder 3"/>
          <p:cNvSpPr>
            <a:spLocks noGrp="1"/>
          </p:cNvSpPr>
          <p:nvPr>
            <p:ph type="ftr" sz="quarter" idx="10"/>
          </p:nvPr>
        </p:nvSpPr>
        <p:spPr/>
        <p:txBody>
          <a:bodyPr/>
          <a:lstStyle/>
          <a:p>
            <a:pPr defTabSz="495632">
              <a:defRPr/>
            </a:pPr>
            <a:r>
              <a:rPr lang="en-US" sz="1300" dirty="0">
                <a:solidFill>
                  <a:prstClr val="black"/>
                </a:solidFill>
                <a:latin typeface="Calibri"/>
              </a:rPr>
              <a:t>DRAFT</a:t>
            </a:r>
          </a:p>
        </p:txBody>
      </p:sp>
      <p:sp>
        <p:nvSpPr>
          <p:cNvPr id="5" name="Slide Number Placeholder 4"/>
          <p:cNvSpPr>
            <a:spLocks noGrp="1"/>
          </p:cNvSpPr>
          <p:nvPr>
            <p:ph type="sldNum" sz="quarter" idx="11"/>
          </p:nvPr>
        </p:nvSpPr>
        <p:spPr/>
        <p:txBody>
          <a:bodyPr/>
          <a:lstStyle/>
          <a:p>
            <a:pPr defTabSz="495632">
              <a:defRPr/>
            </a:pPr>
            <a:fld id="{74421DDC-7030-EA4B-B77F-4ADE91E903C0}" type="slidenum">
              <a:rPr lang="en-US" sz="1300">
                <a:solidFill>
                  <a:prstClr val="black"/>
                </a:solidFill>
                <a:latin typeface="Calibri"/>
              </a:rPr>
              <a:pPr defTabSz="495632">
                <a:defRPr/>
              </a:pPr>
              <a:t>58</a:t>
            </a:fld>
            <a:endParaRPr lang="en-US" sz="1300" dirty="0">
              <a:solidFill>
                <a:prstClr val="black"/>
              </a:solidFill>
              <a:latin typeface="Calibri"/>
            </a:endParaRPr>
          </a:p>
        </p:txBody>
      </p:sp>
    </p:spTree>
    <p:extLst>
      <p:ext uri="{BB962C8B-B14F-4D97-AF65-F5344CB8AC3E}">
        <p14:creationId xmlns:p14="http://schemas.microsoft.com/office/powerpoint/2010/main" val="3778194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5"/>
          </p:nvPr>
        </p:nvSpPr>
        <p:spPr/>
        <p:txBody>
          <a:bodyPr/>
          <a:lstStyle/>
          <a:p>
            <a:fld id="{F91DD909-CFED-4868-B525-558B373A3F2D}" type="slidenum">
              <a:rPr lang="en-US" smtClean="0"/>
              <a:t>59</a:t>
            </a:fld>
            <a:endParaRPr lang="en-US" dirty="0"/>
          </a:p>
        </p:txBody>
      </p:sp>
      <p:sp>
        <p:nvSpPr>
          <p:cNvPr id="5" name="Footer Placeholder 4">
            <a:extLst>
              <a:ext uri="{FF2B5EF4-FFF2-40B4-BE49-F238E27FC236}">
                <a16:creationId xmlns:a16="http://schemas.microsoft.com/office/drawing/2014/main" id="{D095F237-0F24-4116-BB68-7C52B076A7C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69823358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5"/>
          </p:nvPr>
        </p:nvSpPr>
        <p:spPr/>
        <p:txBody>
          <a:bodyPr/>
          <a:lstStyle/>
          <a:p>
            <a:fld id="{F91DD909-CFED-4868-B525-558B373A3F2D}" type="slidenum">
              <a:rPr lang="en-US" smtClean="0"/>
              <a:t>61</a:t>
            </a:fld>
            <a:endParaRPr lang="en-US" dirty="0"/>
          </a:p>
        </p:txBody>
      </p:sp>
      <p:sp>
        <p:nvSpPr>
          <p:cNvPr id="5" name="Footer Placeholder 4">
            <a:extLst>
              <a:ext uri="{FF2B5EF4-FFF2-40B4-BE49-F238E27FC236}">
                <a16:creationId xmlns:a16="http://schemas.microsoft.com/office/drawing/2014/main" id="{DC1669F4-8C0F-416A-AF95-E1ECBCEC0348}"/>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442121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10"/>
          </p:nvPr>
        </p:nvSpPr>
        <p:spPr/>
        <p:txBody>
          <a:bodyPr/>
          <a:lstStyle/>
          <a:p>
            <a:fld id="{F91DD909-CFED-4868-B525-558B373A3F2D}" type="slidenum">
              <a:rPr lang="en-US" smtClean="0"/>
              <a:t>62</a:t>
            </a:fld>
            <a:endParaRPr lang="en-US" dirty="0"/>
          </a:p>
        </p:txBody>
      </p:sp>
      <p:sp>
        <p:nvSpPr>
          <p:cNvPr id="5" name="Footer Placeholder 4">
            <a:extLst>
              <a:ext uri="{FF2B5EF4-FFF2-40B4-BE49-F238E27FC236}">
                <a16:creationId xmlns:a16="http://schemas.microsoft.com/office/drawing/2014/main" id="{F84F5BD9-789C-407B-8E9E-ECEB120E57E9}"/>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35737690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10"/>
          </p:nvPr>
        </p:nvSpPr>
        <p:spPr/>
        <p:txBody>
          <a:bodyPr/>
          <a:lstStyle/>
          <a:p>
            <a:fld id="{F91DD909-CFED-4868-B525-558B373A3F2D}" type="slidenum">
              <a:rPr lang="en-US" smtClean="0"/>
              <a:t>7</a:t>
            </a:fld>
            <a:endParaRPr lang="en-US" dirty="0"/>
          </a:p>
        </p:txBody>
      </p:sp>
      <p:sp>
        <p:nvSpPr>
          <p:cNvPr id="5" name="Footer Placeholder 4">
            <a:extLst>
              <a:ext uri="{FF2B5EF4-FFF2-40B4-BE49-F238E27FC236}">
                <a16:creationId xmlns:a16="http://schemas.microsoft.com/office/drawing/2014/main" id="{72D63006-005F-49C9-BEC3-D5F73EB01FA3}"/>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1635225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10/21</a:t>
            </a:r>
          </a:p>
        </p:txBody>
      </p:sp>
      <p:sp>
        <p:nvSpPr>
          <p:cNvPr id="4" name="Slide Number Placeholder 3"/>
          <p:cNvSpPr>
            <a:spLocks noGrp="1"/>
          </p:cNvSpPr>
          <p:nvPr>
            <p:ph type="sldNum" sz="quarter" idx="10"/>
          </p:nvPr>
        </p:nvSpPr>
        <p:spPr/>
        <p:txBody>
          <a:bodyPr/>
          <a:lstStyle/>
          <a:p>
            <a:fld id="{F91DD909-CFED-4868-B525-558B373A3F2D}" type="slidenum">
              <a:rPr lang="en-US" smtClean="0"/>
              <a:t>8</a:t>
            </a:fld>
            <a:endParaRPr lang="en-US" dirty="0"/>
          </a:p>
        </p:txBody>
      </p:sp>
      <p:sp>
        <p:nvSpPr>
          <p:cNvPr id="5" name="Footer Placeholder 4">
            <a:extLst>
              <a:ext uri="{FF2B5EF4-FFF2-40B4-BE49-F238E27FC236}">
                <a16:creationId xmlns:a16="http://schemas.microsoft.com/office/drawing/2014/main" id="{D0E17EAE-56AB-45A4-B4B1-3B9F95AF6A0E}"/>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6702459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6050" y="330200"/>
            <a:ext cx="4319588" cy="3238500"/>
          </a:xfrm>
        </p:spPr>
      </p:sp>
      <p:sp>
        <p:nvSpPr>
          <p:cNvPr id="3" name="Notes Placeholder 2"/>
          <p:cNvSpPr>
            <a:spLocks noGrp="1"/>
          </p:cNvSpPr>
          <p:nvPr>
            <p:ph type="body" idx="1"/>
          </p:nvPr>
        </p:nvSpPr>
        <p:spPr>
          <a:xfrm>
            <a:off x="357812" y="3569305"/>
            <a:ext cx="6440557" cy="5795806"/>
          </a:xfrm>
        </p:spPr>
        <p:txBody>
          <a:bodyPr/>
          <a:lstStyle/>
          <a:p>
            <a:pPr marL="177613" indent="-177613">
              <a:buFont typeface="Courier New" panose="02070309020205020404" pitchFamily="49" charset="0"/>
              <a:buChar char="o"/>
            </a:pPr>
            <a:r>
              <a:rPr lang="en-US" sz="1700" dirty="0"/>
              <a:t>Jim Lowe &amp; Lee</a:t>
            </a:r>
          </a:p>
          <a:p>
            <a:pPr marL="177613" indent="-177613">
              <a:buFont typeface="Courier New" panose="02070309020205020404" pitchFamily="49" charset="0"/>
              <a:buChar char="o"/>
            </a:pPr>
            <a:endParaRPr lang="en-US" sz="1700" dirty="0"/>
          </a:p>
          <a:p>
            <a:pPr marL="177613" indent="-177613">
              <a:buFont typeface="Courier New" panose="02070309020205020404" pitchFamily="49" charset="0"/>
              <a:buChar char="o"/>
            </a:pPr>
            <a:r>
              <a:rPr lang="en-US" sz="1700" dirty="0"/>
              <a:t>Updated 10/21</a:t>
            </a:r>
          </a:p>
        </p:txBody>
      </p:sp>
      <p:sp>
        <p:nvSpPr>
          <p:cNvPr id="4" name="Slide Number Placeholder 3"/>
          <p:cNvSpPr>
            <a:spLocks noGrp="1"/>
          </p:cNvSpPr>
          <p:nvPr>
            <p:ph type="sldNum" sz="quarter" idx="10"/>
          </p:nvPr>
        </p:nvSpPr>
        <p:spPr/>
        <p:txBody>
          <a:bodyPr/>
          <a:lstStyle/>
          <a:p>
            <a:pPr defTabSz="456867">
              <a:defRPr/>
            </a:pPr>
            <a:fld id="{4C99D675-3C5C-4BC7-AEC8-78D80CE001D6}" type="slidenum">
              <a:rPr lang="en-US" sz="1300">
                <a:solidFill>
                  <a:prstClr val="black"/>
                </a:solidFill>
              </a:rPr>
              <a:pPr defTabSz="456867">
                <a:defRPr/>
              </a:pPr>
              <a:t>9</a:t>
            </a:fld>
            <a:endParaRPr lang="en-US" sz="1300" dirty="0">
              <a:solidFill>
                <a:prstClr val="black"/>
              </a:solidFill>
            </a:endParaRPr>
          </a:p>
        </p:txBody>
      </p:sp>
      <p:sp>
        <p:nvSpPr>
          <p:cNvPr id="5" name="Footer Placeholder 4">
            <a:extLst>
              <a:ext uri="{FF2B5EF4-FFF2-40B4-BE49-F238E27FC236}">
                <a16:creationId xmlns:a16="http://schemas.microsoft.com/office/drawing/2014/main" id="{BB062325-A162-48CF-9A76-C273EFC9EEE2}"/>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29308924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rPr>
              <a:t>DONE 11-4-2021</a:t>
            </a:r>
          </a:p>
          <a:p>
            <a:endParaRPr lang="en-US" dirty="0"/>
          </a:p>
          <a:p>
            <a:r>
              <a:rPr lang="en-US" dirty="0"/>
              <a:t>Fall 2021 first year students, all campuses  - middle section</a:t>
            </a:r>
          </a:p>
          <a:p>
            <a:endParaRPr lang="en-US" dirty="0"/>
          </a:p>
          <a:p>
            <a:r>
              <a:rPr lang="en-US" dirty="0"/>
              <a:t>Bottom blue portion: one year retention = 92%</a:t>
            </a:r>
          </a:p>
          <a:p>
            <a:r>
              <a:rPr lang="en-US" dirty="0"/>
              <a:t>Fall 2021 Undergrads at Storrs CT residents = 72% (degree-seeking only)</a:t>
            </a:r>
          </a:p>
          <a:p>
            <a:r>
              <a:rPr lang="en-US" dirty="0"/>
              <a:t>Fall 2021 Undergrads at Storrs minority = 38% (degree-seeking only)</a:t>
            </a:r>
          </a:p>
          <a:p>
            <a:endParaRPr lang="en-US" dirty="0"/>
          </a:p>
          <a:p>
            <a:r>
              <a:rPr lang="en-US" dirty="0"/>
              <a:t>Waiting on revision updates per GR notes 11/18/21</a:t>
            </a:r>
          </a:p>
        </p:txBody>
      </p:sp>
      <p:sp>
        <p:nvSpPr>
          <p:cNvPr id="4" name="Slide Number Placeholder 3"/>
          <p:cNvSpPr>
            <a:spLocks noGrp="1"/>
          </p:cNvSpPr>
          <p:nvPr>
            <p:ph type="sldNum" sz="quarter" idx="5"/>
          </p:nvPr>
        </p:nvSpPr>
        <p:spPr/>
        <p:txBody>
          <a:bodyPr/>
          <a:lstStyle/>
          <a:p>
            <a:fld id="{F91DD909-CFED-4868-B525-558B373A3F2D}" type="slidenum">
              <a:rPr lang="en-US" smtClean="0"/>
              <a:t>10</a:t>
            </a:fld>
            <a:endParaRPr lang="en-US" dirty="0"/>
          </a:p>
        </p:txBody>
      </p:sp>
      <p:sp>
        <p:nvSpPr>
          <p:cNvPr id="5" name="Footer Placeholder 4">
            <a:extLst>
              <a:ext uri="{FF2B5EF4-FFF2-40B4-BE49-F238E27FC236}">
                <a16:creationId xmlns:a16="http://schemas.microsoft.com/office/drawing/2014/main" id="{9FF47500-9C87-47FA-B543-50545A102141}"/>
              </a:ext>
            </a:extLst>
          </p:cNvPr>
          <p:cNvSpPr>
            <a:spLocks noGrp="1"/>
          </p:cNvSpPr>
          <p:nvPr>
            <p:ph type="ftr" sz="quarter" idx="4"/>
          </p:nvPr>
        </p:nvSpPr>
        <p:spPr/>
        <p:txBody>
          <a:bodyPr/>
          <a:lstStyle/>
          <a:p>
            <a:endParaRPr lang="en-US" dirty="0"/>
          </a:p>
        </p:txBody>
      </p:sp>
    </p:spTree>
    <p:extLst>
      <p:ext uri="{BB962C8B-B14F-4D97-AF65-F5344CB8AC3E}">
        <p14:creationId xmlns:p14="http://schemas.microsoft.com/office/powerpoint/2010/main" val="66405714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142041" y="2895600"/>
            <a:ext cx="6858000" cy="990600"/>
          </a:xfrm>
        </p:spPr>
        <p:txBody>
          <a:bodyPr anchor="t" anchorCtr="0"/>
          <a:lstStyle>
            <a:lvl1pPr algn="ctr">
              <a:defRPr sz="3200">
                <a:solidFill>
                  <a:schemeClr val="tx2">
                    <a:lumMod val="50000"/>
                  </a:schemeClr>
                </a:solidFill>
              </a:defRPr>
            </a:lvl1pPr>
          </a:lstStyle>
          <a:p>
            <a:r>
              <a:rPr kumimoji="0" lang="en-US" dirty="0"/>
              <a:t>Click to edit Master title style</a:t>
            </a:r>
          </a:p>
        </p:txBody>
      </p:sp>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45920" y="640080"/>
            <a:ext cx="5850242" cy="174582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lstStyle>
            <a:lvl1pPr>
              <a:defRPr>
                <a:solidFill>
                  <a:schemeClr val="tx2">
                    <a:lumMod val="50000"/>
                  </a:schemeClr>
                </a:solidFill>
              </a:defRPr>
            </a:lvl1pPr>
          </a:lstStyle>
          <a:p>
            <a:r>
              <a:rPr kumimoji="0" lang="en-US" dirty="0"/>
              <a:t>Click to edit Master title style</a:t>
            </a:r>
          </a:p>
        </p:txBody>
      </p:sp>
      <p:sp>
        <p:nvSpPr>
          <p:cNvPr id="7" name="Slide Number Placeholder 6"/>
          <p:cNvSpPr>
            <a:spLocks noGrp="1"/>
          </p:cNvSpPr>
          <p:nvPr>
            <p:ph type="sldNum" sz="quarter" idx="12"/>
          </p:nvPr>
        </p:nvSpPr>
        <p:spPr/>
        <p:txBody>
          <a:bodyPr/>
          <a:lstStyle/>
          <a:p>
            <a:fld id="{62716ED7-3343-4A43-8BD6-6F268AE424C5}" type="slidenum">
              <a:rPr lang="en-US" smtClean="0"/>
              <a:t>‹#›</a:t>
            </a:fld>
            <a:endParaRPr lang="en-US" dirty="0"/>
          </a:p>
        </p:txBody>
      </p:sp>
      <p:sp>
        <p:nvSpPr>
          <p:cNvPr id="9" name="Content Placeholder 8"/>
          <p:cNvSpPr>
            <a:spLocks noGrp="1"/>
          </p:cNvSpPr>
          <p:nvPr>
            <p:ph sz="quarter" idx="1"/>
          </p:nvPr>
        </p:nvSpPr>
        <p:spPr>
          <a:xfrm>
            <a:off x="457200" y="1219200"/>
            <a:ext cx="4041648" cy="493776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242033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chemeClr val="tx2">
                    <a:lumMod val="50000"/>
                  </a:schemeClr>
                </a:solidFill>
                <a:latin typeface="Calibri" panose="020F0502020204030204" pitchFamily="34" charset="0"/>
              </a:defRPr>
            </a:lvl1pPr>
          </a:lstStyle>
          <a:p>
            <a:r>
              <a:rPr kumimoji="0" lang="en-US" dirty="0"/>
              <a:t>Click to edit Master title style</a:t>
            </a:r>
          </a:p>
        </p:txBody>
      </p:sp>
      <p:sp>
        <p:nvSpPr>
          <p:cNvPr id="6" name="Slide Number Placeholder 5"/>
          <p:cNvSpPr>
            <a:spLocks noGrp="1"/>
          </p:cNvSpPr>
          <p:nvPr>
            <p:ph type="sldNum" sz="quarter" idx="12"/>
          </p:nvPr>
        </p:nvSpPr>
        <p:spPr/>
        <p:txBody>
          <a:bodyPr/>
          <a:lstStyle>
            <a:lvl1pPr>
              <a:defRPr sz="1400">
                <a:solidFill>
                  <a:schemeClr val="tx2">
                    <a:lumMod val="50000"/>
                  </a:schemeClr>
                </a:solidFill>
                <a:latin typeface="Calibri" panose="020F0502020204030204" pitchFamily="34" charset="0"/>
              </a:defRPr>
            </a:lvl1pPr>
          </a:lstStyle>
          <a:p>
            <a:fld id="{62716ED7-3343-4A43-8BD6-6F268AE424C5}" type="slidenum">
              <a:rPr lang="en-US" smtClean="0"/>
              <a:pPr/>
              <a:t>‹#›</a:t>
            </a:fld>
            <a:endParaRPr lang="en-US" dirty="0"/>
          </a:p>
        </p:txBody>
      </p:sp>
      <p:sp>
        <p:nvSpPr>
          <p:cNvPr id="8" name="Content Placeholder 7"/>
          <p:cNvSpPr>
            <a:spLocks noGrp="1"/>
          </p:cNvSpPr>
          <p:nvPr>
            <p:ph sz="quarter" idx="1"/>
          </p:nvPr>
        </p:nvSpPr>
        <p:spPr>
          <a:xfrm>
            <a:off x="457200" y="1066800"/>
            <a:ext cx="8229600" cy="5181600"/>
          </a:xfrm>
        </p:spPr>
        <p:txBody>
          <a:bodyPr/>
          <a:lstStyle>
            <a:lvl1pPr>
              <a:defRPr>
                <a:solidFill>
                  <a:schemeClr val="tx2">
                    <a:lumMod val="50000"/>
                  </a:schemeClr>
                </a:solidFill>
                <a:latin typeface="Calibri" panose="020F0502020204030204" pitchFamily="34" charset="0"/>
              </a:defRPr>
            </a:lvl1pPr>
            <a:lvl2pPr>
              <a:defRPr>
                <a:solidFill>
                  <a:schemeClr val="tx2">
                    <a:lumMod val="50000"/>
                  </a:schemeClr>
                </a:solidFill>
                <a:latin typeface="Calibri" panose="020F0502020204030204" pitchFamily="34" charset="0"/>
              </a:defRPr>
            </a:lvl2pPr>
            <a:lvl3pPr>
              <a:defRPr>
                <a:solidFill>
                  <a:schemeClr val="tx2">
                    <a:lumMod val="50000"/>
                  </a:schemeClr>
                </a:solidFill>
                <a:latin typeface="Calibri" panose="020F0502020204030204" pitchFamily="34" charset="0"/>
              </a:defRPr>
            </a:lvl3pPr>
            <a:lvl4pPr>
              <a:defRPr>
                <a:solidFill>
                  <a:schemeClr val="tx2">
                    <a:lumMod val="50000"/>
                  </a:schemeClr>
                </a:solidFill>
                <a:latin typeface="Calibri" panose="020F0502020204030204" pitchFamily="34" charset="0"/>
              </a:defRPr>
            </a:lvl4pPr>
            <a:lvl5pPr>
              <a:defRPr>
                <a:solidFill>
                  <a:schemeClr val="tx2">
                    <a:lumMod val="50000"/>
                  </a:schemeClr>
                </a:solidFill>
                <a:latin typeface="Calibri" panose="020F050202020403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09600"/>
          </a:xfrm>
        </p:spPr>
        <p:txBody>
          <a:bodyPr/>
          <a:lstStyle>
            <a:lvl1pPr>
              <a:defRPr>
                <a:solidFill>
                  <a:schemeClr val="tx2">
                    <a:lumMod val="50000"/>
                  </a:schemeClr>
                </a:solidFill>
              </a:defRPr>
            </a:lvl1pPr>
          </a:lstStyle>
          <a:p>
            <a:r>
              <a:rPr kumimoji="0" lang="en-US" dirty="0"/>
              <a:t>Click to edit Master title style</a:t>
            </a:r>
          </a:p>
        </p:txBody>
      </p:sp>
      <p:sp>
        <p:nvSpPr>
          <p:cNvPr id="7" name="Slide Number Placeholder 6"/>
          <p:cNvSpPr>
            <a:spLocks noGrp="1"/>
          </p:cNvSpPr>
          <p:nvPr>
            <p:ph type="sldNum" sz="quarter" idx="12"/>
          </p:nvPr>
        </p:nvSpPr>
        <p:spPr/>
        <p:txBody>
          <a:bodyPr/>
          <a:lstStyle/>
          <a:p>
            <a:fld id="{62716ED7-3343-4A43-8BD6-6F268AE424C5}" type="slidenum">
              <a:rPr lang="en-US" smtClean="0"/>
              <a:t>‹#›</a:t>
            </a:fld>
            <a:endParaRPr lang="en-US" dirty="0"/>
          </a:p>
        </p:txBody>
      </p:sp>
      <p:sp>
        <p:nvSpPr>
          <p:cNvPr id="9" name="Content Placeholder 8"/>
          <p:cNvSpPr>
            <a:spLocks noGrp="1"/>
          </p:cNvSpPr>
          <p:nvPr>
            <p:ph sz="quarter" idx="1"/>
          </p:nvPr>
        </p:nvSpPr>
        <p:spPr>
          <a:xfrm>
            <a:off x="457200" y="1219200"/>
            <a:ext cx="4041648" cy="4937760"/>
          </a:xfrm>
        </p:spPr>
        <p:txBody>
          <a:bodyPr/>
          <a:lstStyle>
            <a:lvl1pPr>
              <a:defRPr>
                <a:solidFill>
                  <a:schemeClr val="tx2">
                    <a:lumMod val="50000"/>
                  </a:schemeClr>
                </a:solidFill>
              </a:defRPr>
            </a:lvl1pPr>
            <a:lvl2pPr>
              <a:defRPr>
                <a:solidFill>
                  <a:schemeClr val="tx2">
                    <a:lumMod val="50000"/>
                  </a:schemeClr>
                </a:solidFill>
              </a:defRPr>
            </a:lvl2pPr>
            <a:lvl3pPr>
              <a:defRPr>
                <a:solidFill>
                  <a:schemeClr val="tx2">
                    <a:lumMod val="50000"/>
                  </a:schemeClr>
                </a:solidFill>
              </a:defRPr>
            </a:lvl3pPr>
            <a:lvl4pPr>
              <a:defRPr>
                <a:solidFill>
                  <a:schemeClr val="tx2">
                    <a:lumMod val="50000"/>
                  </a:schemeClr>
                </a:solidFill>
              </a:defRPr>
            </a:lvl4pPr>
            <a:lvl5pPr>
              <a:defRPr>
                <a:solidFill>
                  <a:schemeClr val="tx2">
                    <a:lumMod val="50000"/>
                  </a:schemeClr>
                </a:solidFill>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B098AFC2-6C70-5741-9524-AA5F422D6150}" type="slidenum">
              <a:rPr lang="en-US" smtClean="0">
                <a:solidFill>
                  <a:srgbClr val="1F497D">
                    <a:lumMod val="50000"/>
                  </a:srgbClr>
                </a:solidFill>
              </a:rPr>
              <a:pPr/>
              <a:t>‹#›</a:t>
            </a:fld>
            <a:endParaRPr lang="en-US" dirty="0">
              <a:solidFill>
                <a:srgbClr val="1F497D">
                  <a:lumMod val="50000"/>
                </a:srgbClr>
              </a:solidFill>
            </a:endParaRPr>
          </a:p>
        </p:txBody>
      </p:sp>
    </p:spTree>
    <p:extLst>
      <p:ext uri="{BB962C8B-B14F-4D97-AF65-F5344CB8AC3E}">
        <p14:creationId xmlns:p14="http://schemas.microsoft.com/office/powerpoint/2010/main" val="20468454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a:xfrm>
            <a:off x="6207126" y="5854702"/>
            <a:ext cx="987425" cy="365125"/>
          </a:xfrm>
          <a:prstGeom prst="rect">
            <a:avLst/>
          </a:prstGeom>
        </p:spPr>
        <p:txBody>
          <a:bodyPr/>
          <a:lstStyle>
            <a:lvl1pPr>
              <a:defRPr smtClean="0">
                <a:solidFill>
                  <a:srgbClr val="FFFFFF"/>
                </a:solidFill>
              </a:defRPr>
            </a:lvl1pPr>
          </a:lstStyle>
          <a:p>
            <a:pPr>
              <a:defRPr/>
            </a:pPr>
            <a:fld id="{16A8B83D-384E-480A-88AE-3E608FFC9D35}" type="slidenum">
              <a:rPr lang="en-US" altLang="en-US" smtClean="0"/>
              <a:pPr>
                <a:defRPr/>
              </a:pPr>
              <a:t>‹#›</a:t>
            </a:fld>
            <a:endParaRPr lang="en-US" altLang="en-US" dirty="0"/>
          </a:p>
        </p:txBody>
      </p:sp>
    </p:spTree>
    <p:extLst>
      <p:ext uri="{BB962C8B-B14F-4D97-AF65-F5344CB8AC3E}">
        <p14:creationId xmlns:p14="http://schemas.microsoft.com/office/powerpoint/2010/main" val="377379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5A34B9A-2BBA-42C2-AAAF-9360EFEAF90C}" type="slidenum">
              <a:rPr lang="en-US" smtClean="0"/>
              <a:t>‹#›</a:t>
            </a:fld>
            <a:endParaRPr lang="en-US" dirty="0"/>
          </a:p>
        </p:txBody>
      </p:sp>
    </p:spTree>
    <p:extLst>
      <p:ext uri="{BB962C8B-B14F-4D97-AF65-F5344CB8AC3E}">
        <p14:creationId xmlns:p14="http://schemas.microsoft.com/office/powerpoint/2010/main" val="1728944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3"/>
            <a:ext cx="2057400" cy="365125"/>
          </a:xfrm>
          <a:prstGeom prst="rect">
            <a:avLst/>
          </a:prstGeom>
        </p:spPr>
        <p:txBody>
          <a:bodyPr/>
          <a:lstStyle/>
          <a:p>
            <a:pPr defTabSz="685800"/>
            <a:endParaRPr lang="en-US" sz="1350" dirty="0">
              <a:solidFill>
                <a:prstClr val="black"/>
              </a:solidFill>
            </a:endParaRPr>
          </a:p>
        </p:txBody>
      </p:sp>
      <p:sp>
        <p:nvSpPr>
          <p:cNvPr id="3" name="Footer Placeholder 2"/>
          <p:cNvSpPr>
            <a:spLocks noGrp="1"/>
          </p:cNvSpPr>
          <p:nvPr>
            <p:ph type="ftr" sz="quarter" idx="11"/>
          </p:nvPr>
        </p:nvSpPr>
        <p:spPr>
          <a:xfrm>
            <a:off x="3028950" y="6356353"/>
            <a:ext cx="3086100" cy="365125"/>
          </a:xfrm>
          <a:prstGeom prst="rect">
            <a:avLst/>
          </a:prstGeom>
        </p:spPr>
        <p:txBody>
          <a:bodyPr/>
          <a:lstStyle/>
          <a:p>
            <a:pPr defTabSz="685800"/>
            <a:endParaRPr lang="en-US" sz="1350" dirty="0">
              <a:solidFill>
                <a:prstClr val="black"/>
              </a:solidFill>
            </a:endParaRPr>
          </a:p>
        </p:txBody>
      </p:sp>
      <p:sp>
        <p:nvSpPr>
          <p:cNvPr id="4" name="Slide Number Placeholder 3"/>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a:t>
            </a:fld>
            <a:endParaRPr lang="en-US" dirty="0">
              <a:solidFill>
                <a:srgbClr val="1F497D">
                  <a:lumMod val="50000"/>
                </a:srgbClr>
              </a:solidFill>
            </a:endParaRPr>
          </a:p>
        </p:txBody>
      </p:sp>
    </p:spTree>
    <p:extLst>
      <p:ext uri="{BB962C8B-B14F-4D97-AF65-F5344CB8AC3E}">
        <p14:creationId xmlns:p14="http://schemas.microsoft.com/office/powerpoint/2010/main" val="30553351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a:xfrm>
            <a:off x="3124200" y="6356352"/>
            <a:ext cx="2895600" cy="365125"/>
          </a:xfrm>
          <a:prstGeom prst="rect">
            <a:avLst/>
          </a:prstGeom>
        </p:spPr>
        <p:txBody>
          <a:bodyPr/>
          <a:lstStyle/>
          <a:p>
            <a:endParaRPr lang="en-US" dirty="0">
              <a:solidFill>
                <a:prstClr val="black"/>
              </a:solidFill>
            </a:endParaRPr>
          </a:p>
        </p:txBody>
      </p:sp>
      <p:sp>
        <p:nvSpPr>
          <p:cNvPr id="5" name="Slide Number Placeholder 4"/>
          <p:cNvSpPr>
            <a:spLocks noGrp="1"/>
          </p:cNvSpPr>
          <p:nvPr>
            <p:ph type="sldNum" sz="quarter" idx="12"/>
          </p:nvPr>
        </p:nvSpPr>
        <p:spPr/>
        <p:txBody>
          <a:bodyPr/>
          <a:lstStyle/>
          <a:p>
            <a:fld id="{B098AFC2-6C70-5741-9524-AA5F422D6150}" type="slidenum">
              <a:rPr lang="en-US" smtClean="0">
                <a:solidFill>
                  <a:srgbClr val="1F497D">
                    <a:lumMod val="50000"/>
                  </a:srgbClr>
                </a:solidFill>
              </a:rPr>
              <a:pPr/>
              <a:t>‹#›</a:t>
            </a:fld>
            <a:endParaRPr lang="en-US" dirty="0">
              <a:solidFill>
                <a:srgbClr val="1F497D">
                  <a:lumMod val="50000"/>
                </a:srgbClr>
              </a:solidFill>
            </a:endParaRPr>
          </a:p>
        </p:txBody>
      </p:sp>
    </p:spTree>
    <p:extLst>
      <p:ext uri="{BB962C8B-B14F-4D97-AF65-F5344CB8AC3E}">
        <p14:creationId xmlns:p14="http://schemas.microsoft.com/office/powerpoint/2010/main" val="19411179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000">
                <a:solidFill>
                  <a:schemeClr val="tx2">
                    <a:lumMod val="50000"/>
                  </a:schemeClr>
                </a:solidFill>
                <a:latin typeface="Calibri" panose="020F0502020204030204" pitchFamily="34" charset="0"/>
              </a:defRPr>
            </a:lvl1pPr>
          </a:lstStyle>
          <a:p>
            <a:r>
              <a:rPr kumimoji="0" lang="en-US" dirty="0"/>
              <a:t>Click to edit Master title style</a:t>
            </a:r>
          </a:p>
        </p:txBody>
      </p:sp>
      <p:sp>
        <p:nvSpPr>
          <p:cNvPr id="6" name="Slide Number Placeholder 5"/>
          <p:cNvSpPr>
            <a:spLocks noGrp="1"/>
          </p:cNvSpPr>
          <p:nvPr>
            <p:ph type="sldNum" sz="quarter" idx="12"/>
          </p:nvPr>
        </p:nvSpPr>
        <p:spPr/>
        <p:txBody>
          <a:bodyPr/>
          <a:lstStyle>
            <a:lvl1pPr>
              <a:defRPr sz="1400">
                <a:solidFill>
                  <a:schemeClr val="tx2">
                    <a:lumMod val="50000"/>
                  </a:schemeClr>
                </a:solidFill>
                <a:latin typeface="Calibri" panose="020F0502020204030204" pitchFamily="34" charset="0"/>
              </a:defRPr>
            </a:lvl1pPr>
          </a:lstStyle>
          <a:p>
            <a:fld id="{62716ED7-3343-4A43-8BD6-6F268AE424C5}" type="slidenum">
              <a:rPr lang="en-US" smtClean="0"/>
              <a:pPr/>
              <a:t>‹#›</a:t>
            </a:fld>
            <a:endParaRPr lang="en-US" dirty="0"/>
          </a:p>
        </p:txBody>
      </p:sp>
      <p:sp>
        <p:nvSpPr>
          <p:cNvPr id="8" name="Content Placeholder 7"/>
          <p:cNvSpPr>
            <a:spLocks noGrp="1"/>
          </p:cNvSpPr>
          <p:nvPr>
            <p:ph sz="quarter" idx="1"/>
          </p:nvPr>
        </p:nvSpPr>
        <p:spPr>
          <a:xfrm>
            <a:off x="457200" y="1066800"/>
            <a:ext cx="8229600" cy="5181600"/>
          </a:xfrm>
        </p:spPr>
        <p:txBody>
          <a:bodyPr/>
          <a:lstStyle>
            <a:lvl1pPr>
              <a:defRPr>
                <a:solidFill>
                  <a:schemeClr val="tx2">
                    <a:lumMod val="50000"/>
                  </a:schemeClr>
                </a:solidFill>
                <a:latin typeface="Calibri" panose="020F0502020204030204" pitchFamily="34" charset="0"/>
              </a:defRPr>
            </a:lvl1pPr>
            <a:lvl2pPr>
              <a:defRPr>
                <a:solidFill>
                  <a:schemeClr val="tx2">
                    <a:lumMod val="50000"/>
                  </a:schemeClr>
                </a:solidFill>
                <a:latin typeface="Calibri" panose="020F0502020204030204" pitchFamily="34" charset="0"/>
              </a:defRPr>
            </a:lvl2pPr>
            <a:lvl3pPr>
              <a:defRPr>
                <a:solidFill>
                  <a:schemeClr val="tx2">
                    <a:lumMod val="50000"/>
                  </a:schemeClr>
                </a:solidFill>
                <a:latin typeface="Calibri" panose="020F0502020204030204" pitchFamily="34" charset="0"/>
              </a:defRPr>
            </a:lvl3pPr>
            <a:lvl4pPr>
              <a:defRPr>
                <a:solidFill>
                  <a:schemeClr val="tx2">
                    <a:lumMod val="50000"/>
                  </a:schemeClr>
                </a:solidFill>
                <a:latin typeface="Calibri" panose="020F0502020204030204" pitchFamily="34" charset="0"/>
              </a:defRPr>
            </a:lvl4pPr>
            <a:lvl5pPr>
              <a:defRPr>
                <a:solidFill>
                  <a:schemeClr val="tx2">
                    <a:lumMod val="50000"/>
                  </a:schemeClr>
                </a:solidFill>
                <a:latin typeface="Calibri" panose="020F0502020204030204" pitchFamily="34" charset="0"/>
              </a:defRPr>
            </a:lvl5p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Tree>
    <p:extLst>
      <p:ext uri="{BB962C8B-B14F-4D97-AF65-F5344CB8AC3E}">
        <p14:creationId xmlns:p14="http://schemas.microsoft.com/office/powerpoint/2010/main" val="5970182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2.tiff"/><Relationship Id="rId5" Type="http://schemas.openxmlformats.org/officeDocument/2006/relationships/theme" Target="../theme/theme2.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762000"/>
          </a:xfrm>
          <a:prstGeom prst="rect">
            <a:avLst/>
          </a:prstGeom>
        </p:spPr>
        <p:txBody>
          <a:bodyPr vert="horz" anchor="ctr"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9906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3" name="Slide Number Placeholder 22"/>
          <p:cNvSpPr>
            <a:spLocks noGrp="1"/>
          </p:cNvSpPr>
          <p:nvPr>
            <p:ph type="sldNum" sz="quarter" idx="4"/>
          </p:nvPr>
        </p:nvSpPr>
        <p:spPr>
          <a:xfrm>
            <a:off x="6705600" y="6390361"/>
            <a:ext cx="1981200" cy="365760"/>
          </a:xfrm>
          <a:prstGeom prst="rect">
            <a:avLst/>
          </a:prstGeom>
        </p:spPr>
        <p:txBody>
          <a:bodyPr vert="horz"/>
          <a:lstStyle>
            <a:lvl1pPr algn="r" eaLnBrk="1" latinLnBrk="0" hangingPunct="1">
              <a:defRPr kumimoji="0" sz="1400">
                <a:solidFill>
                  <a:schemeClr val="tx2">
                    <a:lumMod val="50000"/>
                  </a:schemeClr>
                </a:solidFill>
                <a:latin typeface="Calibri" panose="020F0502020204030204" pitchFamily="34" charset="0"/>
                <a:cs typeface="Arial" pitchFamily="34" charset="0"/>
              </a:defRPr>
            </a:lvl1pPr>
          </a:lstStyle>
          <a:p>
            <a:fld id="{62716ED7-3343-4A43-8BD6-6F268AE424C5}" type="slidenum">
              <a:rPr lang="en-US" smtClean="0"/>
              <a:pPr/>
              <a:t>‹#›</a:t>
            </a:fld>
            <a:endParaRPr lang="en-US" dirty="0"/>
          </a:p>
        </p:txBody>
      </p:sp>
      <p:sp>
        <p:nvSpPr>
          <p:cNvPr id="28" name="Straight Connector 27"/>
          <p:cNvSpPr>
            <a:spLocks noChangeShapeType="1"/>
          </p:cNvSpPr>
          <p:nvPr/>
        </p:nvSpPr>
        <p:spPr bwMode="auto">
          <a:xfrm>
            <a:off x="457200" y="6353175"/>
            <a:ext cx="8229600" cy="0"/>
          </a:xfrm>
          <a:prstGeom prst="line">
            <a:avLst/>
          </a:prstGeom>
          <a:noFill/>
          <a:ln w="63500" cap="flat" cmpd="sng" algn="ctr">
            <a:solidFill>
              <a:schemeClr val="tx1">
                <a:lumMod val="50000"/>
                <a:lumOff val="50000"/>
              </a:schemeClr>
            </a:solidFill>
            <a:prstDash val="sysDot"/>
            <a:round/>
            <a:headEnd type="none" w="med" len="med"/>
            <a:tailEnd type="none" w="med" len="med"/>
          </a:ln>
          <a:effectLst/>
        </p:spPr>
        <p:txBody>
          <a:bodyPr vert="horz" wrap="square" lIns="91440" tIns="45720" rIns="91440" bIns="45720" anchor="t" compatLnSpc="1"/>
          <a:lstStyle/>
          <a:p>
            <a:endParaRPr kumimoji="0" lang="en-US" sz="1600" dirty="0">
              <a:latin typeface="Calibri" panose="020F0502020204030204" pitchFamily="34" charset="0"/>
            </a:endParaRPr>
          </a:p>
        </p:txBody>
      </p:sp>
      <p:sp>
        <p:nvSpPr>
          <p:cNvPr id="11" name="Straight Connector 10"/>
          <p:cNvSpPr>
            <a:spLocks noChangeShapeType="1"/>
          </p:cNvSpPr>
          <p:nvPr userDrawn="1"/>
        </p:nvSpPr>
        <p:spPr bwMode="auto">
          <a:xfrm>
            <a:off x="457200" y="914400"/>
            <a:ext cx="8229600" cy="0"/>
          </a:xfrm>
          <a:prstGeom prst="line">
            <a:avLst/>
          </a:prstGeom>
          <a:noFill/>
          <a:ln w="63500" cap="flat" cmpd="sng" algn="ctr">
            <a:solidFill>
              <a:schemeClr val="tx1">
                <a:lumMod val="50000"/>
                <a:lumOff val="50000"/>
              </a:schemeClr>
            </a:solidFill>
            <a:prstDash val="sysDot"/>
            <a:round/>
            <a:headEnd type="none" w="med" len="med"/>
            <a:tailEnd type="none" w="med" len="med"/>
          </a:ln>
          <a:effectLst/>
        </p:spPr>
        <p:txBody>
          <a:bodyPr vert="horz" wrap="square" lIns="91440" tIns="45720" rIns="91440" bIns="45720" anchor="t" compatLnSpc="1"/>
          <a:lstStyle/>
          <a:p>
            <a:endParaRPr kumimoji="0" lang="en-US" dirty="0"/>
          </a:p>
        </p:txBody>
      </p:sp>
      <p:pic>
        <p:nvPicPr>
          <p:cNvPr id="2" name="Picture 1"/>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475488" y="6459718"/>
            <a:ext cx="972312" cy="290156"/>
          </a:xfrm>
          <a:prstGeom prst="rect">
            <a:avLst/>
          </a:prstGeom>
        </p:spPr>
      </p:pic>
    </p:spTree>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2" r:id="rId4"/>
    <p:sldLayoutId id="2147483709" r:id="rId5"/>
    <p:sldLayoutId id="2147483731" r:id="rId6"/>
  </p:sldLayoutIdLst>
  <p:hf hdr="0" ftr="0" dt="0"/>
  <p:txStyles>
    <p:titleStyle>
      <a:lvl1pPr algn="ctr" rtl="0" eaLnBrk="1" latinLnBrk="0" hangingPunct="1">
        <a:spcBef>
          <a:spcPct val="0"/>
        </a:spcBef>
        <a:buNone/>
        <a:defRPr kumimoji="0" sz="4000" kern="1200">
          <a:solidFill>
            <a:schemeClr val="tx2">
              <a:lumMod val="50000"/>
            </a:schemeClr>
          </a:solidFill>
          <a:latin typeface="Calibri" panose="020F0502020204030204" pitchFamily="34" charset="0"/>
          <a:ea typeface="+mj-ea"/>
          <a:cs typeface="Arial" pitchFamily="34" charset="0"/>
        </a:defRPr>
      </a:lvl1pPr>
    </p:titleStyle>
    <p:bodyStyle>
      <a:lvl1pPr marL="274320" indent="-274320" algn="l" rtl="0" eaLnBrk="1" latinLnBrk="0" hangingPunct="1">
        <a:spcBef>
          <a:spcPts val="600"/>
        </a:spcBef>
        <a:buClr>
          <a:schemeClr val="tx1">
            <a:lumMod val="50000"/>
            <a:lumOff val="50000"/>
          </a:schemeClr>
        </a:buClr>
        <a:buSzPct val="85000"/>
        <a:buFont typeface="Wingdings" pitchFamily="2" charset="2"/>
        <a:buChar char="§"/>
        <a:defRPr kumimoji="0" sz="2800" kern="1200">
          <a:solidFill>
            <a:schemeClr val="tx2">
              <a:lumMod val="50000"/>
            </a:schemeClr>
          </a:solidFill>
          <a:latin typeface="Calibri" panose="020F0502020204030204" pitchFamily="34" charset="0"/>
          <a:ea typeface="+mn-ea"/>
          <a:cs typeface="Arial" pitchFamily="34" charset="0"/>
        </a:defRPr>
      </a:lvl1pPr>
      <a:lvl2pPr marL="548640" indent="-274320" algn="l" rtl="0" eaLnBrk="1" latinLnBrk="0" hangingPunct="1">
        <a:spcBef>
          <a:spcPts val="500"/>
        </a:spcBef>
        <a:buClr>
          <a:schemeClr val="tx1">
            <a:lumMod val="50000"/>
            <a:lumOff val="50000"/>
          </a:schemeClr>
        </a:buClr>
        <a:buSzPct val="85000"/>
        <a:buFont typeface="Arial" pitchFamily="34" charset="0"/>
        <a:buChar char="•"/>
        <a:defRPr kumimoji="0" sz="2400" kern="1200">
          <a:solidFill>
            <a:schemeClr val="tx2">
              <a:lumMod val="50000"/>
            </a:schemeClr>
          </a:solidFill>
          <a:latin typeface="Calibri" panose="020F0502020204030204" pitchFamily="34" charset="0"/>
          <a:ea typeface="+mn-ea"/>
          <a:cs typeface="Arial" pitchFamily="34" charset="0"/>
        </a:defRPr>
      </a:lvl2pPr>
      <a:lvl3pPr marL="822960" indent="-228600" algn="l" rtl="0" eaLnBrk="1" latinLnBrk="0" hangingPunct="1">
        <a:spcBef>
          <a:spcPts val="500"/>
        </a:spcBef>
        <a:buClr>
          <a:schemeClr val="tx1">
            <a:lumMod val="50000"/>
            <a:lumOff val="50000"/>
          </a:schemeClr>
        </a:buClr>
        <a:buSzPct val="85000"/>
        <a:buFont typeface="Wingdings" pitchFamily="2" charset="2"/>
        <a:buChar char="§"/>
        <a:defRPr kumimoji="0" sz="2400" kern="1200">
          <a:solidFill>
            <a:schemeClr val="tx2">
              <a:lumMod val="50000"/>
            </a:schemeClr>
          </a:solidFill>
          <a:latin typeface="Calibri" panose="020F0502020204030204" pitchFamily="34" charset="0"/>
          <a:ea typeface="+mn-ea"/>
          <a:cs typeface="Arial" pitchFamily="34" charset="0"/>
        </a:defRPr>
      </a:lvl3pPr>
      <a:lvl4pPr marL="1097280" indent="-228600" algn="l" rtl="0" eaLnBrk="1" latinLnBrk="0" hangingPunct="1">
        <a:spcBef>
          <a:spcPts val="400"/>
        </a:spcBef>
        <a:buClr>
          <a:schemeClr val="tx1">
            <a:lumMod val="50000"/>
            <a:lumOff val="50000"/>
          </a:schemeClr>
        </a:buClr>
        <a:buSzPct val="85000"/>
        <a:buFont typeface="Arial" pitchFamily="34" charset="0"/>
        <a:buChar char="•"/>
        <a:defRPr kumimoji="0" sz="2000" kern="1200">
          <a:solidFill>
            <a:schemeClr val="tx2">
              <a:lumMod val="50000"/>
            </a:schemeClr>
          </a:solidFill>
          <a:latin typeface="Calibri" panose="020F0502020204030204" pitchFamily="34" charset="0"/>
          <a:ea typeface="+mn-ea"/>
          <a:cs typeface="Arial" pitchFamily="34" charset="0"/>
        </a:defRPr>
      </a:lvl4pPr>
      <a:lvl5pPr marL="1371600" indent="-228600" algn="l" rtl="0" eaLnBrk="1" latinLnBrk="0" hangingPunct="1">
        <a:spcBef>
          <a:spcPts val="300"/>
        </a:spcBef>
        <a:buClr>
          <a:schemeClr val="tx1">
            <a:lumMod val="50000"/>
            <a:lumOff val="50000"/>
          </a:schemeClr>
        </a:buClr>
        <a:buSzPct val="85000"/>
        <a:buFont typeface="Wingdings" pitchFamily="2" charset="2"/>
        <a:buChar char="§"/>
        <a:defRPr kumimoji="0" sz="1800" kern="1200">
          <a:solidFill>
            <a:schemeClr val="tx2">
              <a:lumMod val="50000"/>
            </a:schemeClr>
          </a:solidFill>
          <a:latin typeface="Calibri" panose="020F0502020204030204" pitchFamily="34" charset="0"/>
          <a:ea typeface="+mn-ea"/>
          <a:cs typeface="Arial" pitchFamily="34" charset="0"/>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762000"/>
          </a:xfrm>
          <a:prstGeom prst="rect">
            <a:avLst/>
          </a:prstGeom>
        </p:spPr>
        <p:txBody>
          <a:bodyPr vert="horz" anchor="ctr" anchorCtr="0">
            <a:normAutofit/>
          </a:bodyPr>
          <a:lstStyle/>
          <a:p>
            <a:r>
              <a:rPr kumimoji="0" lang="en-US" dirty="0"/>
              <a:t>Click to edit Master title style</a:t>
            </a:r>
          </a:p>
        </p:txBody>
      </p:sp>
      <p:sp>
        <p:nvSpPr>
          <p:cNvPr id="13" name="Text Placeholder 12"/>
          <p:cNvSpPr>
            <a:spLocks noGrp="1"/>
          </p:cNvSpPr>
          <p:nvPr>
            <p:ph type="body" idx="1"/>
          </p:nvPr>
        </p:nvSpPr>
        <p:spPr>
          <a:xfrm>
            <a:off x="457200" y="990600"/>
            <a:ext cx="8229600" cy="5257800"/>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3" name="Slide Number Placeholder 22"/>
          <p:cNvSpPr>
            <a:spLocks noGrp="1"/>
          </p:cNvSpPr>
          <p:nvPr>
            <p:ph type="sldNum" sz="quarter" idx="4"/>
          </p:nvPr>
        </p:nvSpPr>
        <p:spPr>
          <a:xfrm>
            <a:off x="6705600" y="6390361"/>
            <a:ext cx="1981200" cy="365760"/>
          </a:xfrm>
          <a:prstGeom prst="rect">
            <a:avLst/>
          </a:prstGeom>
        </p:spPr>
        <p:txBody>
          <a:bodyPr vert="horz"/>
          <a:lstStyle>
            <a:lvl1pPr algn="r" eaLnBrk="1" latinLnBrk="0" hangingPunct="1">
              <a:defRPr kumimoji="0" sz="1050">
                <a:solidFill>
                  <a:schemeClr val="tx2">
                    <a:lumMod val="50000"/>
                  </a:schemeClr>
                </a:solidFill>
                <a:latin typeface="Calibri" panose="020F0502020204030204" pitchFamily="34" charset="0"/>
                <a:cs typeface="Arial" pitchFamily="34" charset="0"/>
              </a:defRPr>
            </a:lvl1pPr>
          </a:lstStyle>
          <a:p>
            <a:pPr defTabSz="685800"/>
            <a:fld id="{62716ED7-3343-4A43-8BD6-6F268AE424C5}" type="slidenum">
              <a:rPr lang="en-US" smtClean="0">
                <a:solidFill>
                  <a:srgbClr val="1F497D">
                    <a:lumMod val="50000"/>
                  </a:srgbClr>
                </a:solidFill>
              </a:rPr>
              <a:pPr defTabSz="685800"/>
              <a:t>‹#›</a:t>
            </a:fld>
            <a:endParaRPr lang="en-US" dirty="0">
              <a:solidFill>
                <a:srgbClr val="1F497D">
                  <a:lumMod val="50000"/>
                </a:srgbClr>
              </a:solidFill>
            </a:endParaRPr>
          </a:p>
        </p:txBody>
      </p:sp>
      <p:sp>
        <p:nvSpPr>
          <p:cNvPr id="28" name="Straight Connector 27"/>
          <p:cNvSpPr>
            <a:spLocks noChangeShapeType="1"/>
          </p:cNvSpPr>
          <p:nvPr/>
        </p:nvSpPr>
        <p:spPr bwMode="auto">
          <a:xfrm>
            <a:off x="457200" y="6353175"/>
            <a:ext cx="8229600" cy="0"/>
          </a:xfrm>
          <a:prstGeom prst="line">
            <a:avLst/>
          </a:prstGeom>
          <a:noFill/>
          <a:ln w="63500" cap="flat" cmpd="sng" algn="ctr">
            <a:solidFill>
              <a:schemeClr val="tx1">
                <a:lumMod val="50000"/>
                <a:lumOff val="50000"/>
              </a:schemeClr>
            </a:solidFill>
            <a:prstDash val="sysDot"/>
            <a:round/>
            <a:headEnd type="none" w="med" len="med"/>
            <a:tailEnd type="none" w="med" len="med"/>
          </a:ln>
          <a:effectLst/>
        </p:spPr>
        <p:txBody>
          <a:bodyPr vert="horz" wrap="square" lIns="68580" tIns="34290" rIns="68580" bIns="34290" anchor="t"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
        <p:nvSpPr>
          <p:cNvPr id="11" name="Straight Connector 10"/>
          <p:cNvSpPr>
            <a:spLocks noChangeShapeType="1"/>
          </p:cNvSpPr>
          <p:nvPr userDrawn="1"/>
        </p:nvSpPr>
        <p:spPr bwMode="auto">
          <a:xfrm>
            <a:off x="457200" y="914400"/>
            <a:ext cx="8229600" cy="0"/>
          </a:xfrm>
          <a:prstGeom prst="line">
            <a:avLst/>
          </a:prstGeom>
          <a:noFill/>
          <a:ln w="63500" cap="flat" cmpd="sng" algn="ctr">
            <a:solidFill>
              <a:schemeClr val="tx1">
                <a:lumMod val="50000"/>
                <a:lumOff val="50000"/>
              </a:schemeClr>
            </a:solidFill>
            <a:prstDash val="sysDot"/>
            <a:round/>
            <a:headEnd type="none" w="med" len="med"/>
            <a:tailEnd type="none" w="med" len="med"/>
          </a:ln>
          <a:effectLst/>
        </p:spPr>
        <p:txBody>
          <a:bodyPr vert="horz" wrap="square" lIns="68580" tIns="34290" rIns="68580" bIns="34290" anchor="t" compatLnSpc="1"/>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black"/>
              </a:solidFill>
              <a:effectLst/>
              <a:uLnTx/>
              <a:uFillTx/>
              <a:latin typeface="Gill Sans MT"/>
              <a:ea typeface="+mn-ea"/>
              <a:cs typeface="+mn-cs"/>
            </a:endParaRPr>
          </a:p>
        </p:txBody>
      </p:sp>
      <p:pic>
        <p:nvPicPr>
          <p:cNvPr id="2" name="Picture 1"/>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475488" y="6459718"/>
            <a:ext cx="972312" cy="290156"/>
          </a:xfrm>
          <a:prstGeom prst="rect">
            <a:avLst/>
          </a:prstGeom>
        </p:spPr>
      </p:pic>
    </p:spTree>
    <p:extLst>
      <p:ext uri="{BB962C8B-B14F-4D97-AF65-F5344CB8AC3E}">
        <p14:creationId xmlns:p14="http://schemas.microsoft.com/office/powerpoint/2010/main" val="2518352392"/>
      </p:ext>
    </p:extLst>
  </p:cSld>
  <p:clrMap bg1="lt1" tx1="dk1" bg2="lt2" tx2="dk2" accent1="accent1" accent2="accent2" accent3="accent3" accent4="accent4" accent5="accent5" accent6="accent6" hlink="hlink" folHlink="folHlink"/>
  <p:sldLayoutIdLst>
    <p:sldLayoutId id="2147483711" r:id="rId1"/>
    <p:sldLayoutId id="2147483728" r:id="rId2"/>
    <p:sldLayoutId id="2147483729" r:id="rId3"/>
    <p:sldLayoutId id="2147483730" r:id="rId4"/>
  </p:sldLayoutIdLst>
  <p:hf hdr="0" ftr="0" dt="0"/>
  <p:txStyles>
    <p:titleStyle>
      <a:lvl1pPr algn="ctr" rtl="0" eaLnBrk="1" latinLnBrk="0" hangingPunct="1">
        <a:spcBef>
          <a:spcPct val="0"/>
        </a:spcBef>
        <a:buNone/>
        <a:defRPr kumimoji="0" sz="3000" kern="1200">
          <a:solidFill>
            <a:schemeClr val="tx2">
              <a:lumMod val="50000"/>
            </a:schemeClr>
          </a:solidFill>
          <a:latin typeface="Calibri" panose="020F0502020204030204" pitchFamily="34" charset="0"/>
          <a:ea typeface="+mj-ea"/>
          <a:cs typeface="Arial" pitchFamily="34" charset="0"/>
        </a:defRPr>
      </a:lvl1pPr>
    </p:titleStyle>
    <p:bodyStyle>
      <a:lvl1pPr marL="205740" indent="-205740" algn="l" rtl="0" eaLnBrk="1" latinLnBrk="0" hangingPunct="1">
        <a:spcBef>
          <a:spcPts val="450"/>
        </a:spcBef>
        <a:buClr>
          <a:schemeClr val="tx1">
            <a:lumMod val="50000"/>
            <a:lumOff val="50000"/>
          </a:schemeClr>
        </a:buClr>
        <a:buSzPct val="85000"/>
        <a:buFont typeface="Wingdings" pitchFamily="2" charset="2"/>
        <a:buChar char="§"/>
        <a:defRPr kumimoji="0" sz="2100" kern="1200">
          <a:solidFill>
            <a:schemeClr val="tx2">
              <a:lumMod val="50000"/>
            </a:schemeClr>
          </a:solidFill>
          <a:latin typeface="Calibri" panose="020F0502020204030204" pitchFamily="34" charset="0"/>
          <a:ea typeface="+mn-ea"/>
          <a:cs typeface="Arial" pitchFamily="34" charset="0"/>
        </a:defRPr>
      </a:lvl1pPr>
      <a:lvl2pPr marL="411480" indent="-205740" algn="l" rtl="0" eaLnBrk="1" latinLnBrk="0" hangingPunct="1">
        <a:spcBef>
          <a:spcPts val="375"/>
        </a:spcBef>
        <a:buClr>
          <a:schemeClr val="tx1">
            <a:lumMod val="50000"/>
            <a:lumOff val="50000"/>
          </a:schemeClr>
        </a:buClr>
        <a:buSzPct val="85000"/>
        <a:buFont typeface="Arial" pitchFamily="34" charset="0"/>
        <a:buChar char="•"/>
        <a:defRPr kumimoji="0" sz="1800" kern="1200">
          <a:solidFill>
            <a:schemeClr val="tx2">
              <a:lumMod val="50000"/>
            </a:schemeClr>
          </a:solidFill>
          <a:latin typeface="Calibri" panose="020F0502020204030204" pitchFamily="34" charset="0"/>
          <a:ea typeface="+mn-ea"/>
          <a:cs typeface="Arial" pitchFamily="34" charset="0"/>
        </a:defRPr>
      </a:lvl2pPr>
      <a:lvl3pPr marL="617220" indent="-171450" algn="l" rtl="0" eaLnBrk="1" latinLnBrk="0" hangingPunct="1">
        <a:spcBef>
          <a:spcPts val="375"/>
        </a:spcBef>
        <a:buClr>
          <a:schemeClr val="tx1">
            <a:lumMod val="50000"/>
            <a:lumOff val="50000"/>
          </a:schemeClr>
        </a:buClr>
        <a:buSzPct val="85000"/>
        <a:buFont typeface="Wingdings" pitchFamily="2" charset="2"/>
        <a:buChar char="§"/>
        <a:defRPr kumimoji="0" sz="1800" kern="1200">
          <a:solidFill>
            <a:schemeClr val="tx2">
              <a:lumMod val="50000"/>
            </a:schemeClr>
          </a:solidFill>
          <a:latin typeface="Calibri" panose="020F0502020204030204" pitchFamily="34" charset="0"/>
          <a:ea typeface="+mn-ea"/>
          <a:cs typeface="Arial" pitchFamily="34" charset="0"/>
        </a:defRPr>
      </a:lvl3pPr>
      <a:lvl4pPr marL="822960" indent="-171450" algn="l" rtl="0" eaLnBrk="1" latinLnBrk="0" hangingPunct="1">
        <a:spcBef>
          <a:spcPts val="300"/>
        </a:spcBef>
        <a:buClr>
          <a:schemeClr val="tx1">
            <a:lumMod val="50000"/>
            <a:lumOff val="50000"/>
          </a:schemeClr>
        </a:buClr>
        <a:buSzPct val="85000"/>
        <a:buFont typeface="Arial" pitchFamily="34" charset="0"/>
        <a:buChar char="•"/>
        <a:defRPr kumimoji="0" sz="1500" kern="1200">
          <a:solidFill>
            <a:schemeClr val="tx2">
              <a:lumMod val="50000"/>
            </a:schemeClr>
          </a:solidFill>
          <a:latin typeface="Calibri" panose="020F0502020204030204" pitchFamily="34" charset="0"/>
          <a:ea typeface="+mn-ea"/>
          <a:cs typeface="Arial" pitchFamily="34" charset="0"/>
        </a:defRPr>
      </a:lvl4pPr>
      <a:lvl5pPr marL="1028700" indent="-171450" algn="l" rtl="0" eaLnBrk="1" latinLnBrk="0" hangingPunct="1">
        <a:spcBef>
          <a:spcPts val="225"/>
        </a:spcBef>
        <a:buClr>
          <a:schemeClr val="tx1">
            <a:lumMod val="50000"/>
            <a:lumOff val="50000"/>
          </a:schemeClr>
        </a:buClr>
        <a:buSzPct val="85000"/>
        <a:buFont typeface="Wingdings" pitchFamily="2" charset="2"/>
        <a:buChar char="§"/>
        <a:defRPr kumimoji="0" sz="1350" kern="1200">
          <a:solidFill>
            <a:schemeClr val="tx2">
              <a:lumMod val="50000"/>
            </a:schemeClr>
          </a:solidFill>
          <a:latin typeface="Calibri" panose="020F0502020204030204" pitchFamily="34" charset="0"/>
          <a:ea typeface="+mn-ea"/>
          <a:cs typeface="Arial" pitchFamily="34" charset="0"/>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342900" algn="l" rtl="0" eaLnBrk="1" latinLnBrk="0" hangingPunct="1">
        <a:defRPr kumimoji="0" kern="1200">
          <a:solidFill>
            <a:schemeClr val="tx1"/>
          </a:solidFill>
          <a:latin typeface="+mn-lt"/>
          <a:ea typeface="+mn-ea"/>
          <a:cs typeface="+mn-cs"/>
        </a:defRPr>
      </a:lvl2pPr>
      <a:lvl3pPr marL="685800" algn="l" rtl="0" eaLnBrk="1" latinLnBrk="0" hangingPunct="1">
        <a:defRPr kumimoji="0" kern="1200">
          <a:solidFill>
            <a:schemeClr val="tx1"/>
          </a:solidFill>
          <a:latin typeface="+mn-lt"/>
          <a:ea typeface="+mn-ea"/>
          <a:cs typeface="+mn-cs"/>
        </a:defRPr>
      </a:lvl3pPr>
      <a:lvl4pPr marL="1028700" algn="l" rtl="0" eaLnBrk="1" latinLnBrk="0" hangingPunct="1">
        <a:defRPr kumimoji="0" kern="1200">
          <a:solidFill>
            <a:schemeClr val="tx1"/>
          </a:solidFill>
          <a:latin typeface="+mn-lt"/>
          <a:ea typeface="+mn-ea"/>
          <a:cs typeface="+mn-cs"/>
        </a:defRPr>
      </a:lvl4pPr>
      <a:lvl5pPr marL="1371600" algn="l" rtl="0" eaLnBrk="1" latinLnBrk="0" hangingPunct="1">
        <a:defRPr kumimoji="0" kern="1200">
          <a:solidFill>
            <a:schemeClr val="tx1"/>
          </a:solidFill>
          <a:latin typeface="+mn-lt"/>
          <a:ea typeface="+mn-ea"/>
          <a:cs typeface="+mn-cs"/>
        </a:defRPr>
      </a:lvl5pPr>
      <a:lvl6pPr marL="1714500" algn="l" rtl="0" eaLnBrk="1" latinLnBrk="0" hangingPunct="1">
        <a:defRPr kumimoji="0" kern="1200">
          <a:solidFill>
            <a:schemeClr val="tx1"/>
          </a:solidFill>
          <a:latin typeface="+mn-lt"/>
          <a:ea typeface="+mn-ea"/>
          <a:cs typeface="+mn-cs"/>
        </a:defRPr>
      </a:lvl6pPr>
      <a:lvl7pPr marL="2057400" algn="l" rtl="0" eaLnBrk="1" latinLnBrk="0" hangingPunct="1">
        <a:defRPr kumimoji="0" kern="1200">
          <a:solidFill>
            <a:schemeClr val="tx1"/>
          </a:solidFill>
          <a:latin typeface="+mn-lt"/>
          <a:ea typeface="+mn-ea"/>
          <a:cs typeface="+mn-cs"/>
        </a:defRPr>
      </a:lvl7pPr>
      <a:lvl8pPr marL="2400300" algn="l" rtl="0" eaLnBrk="1" latinLnBrk="0" hangingPunct="1">
        <a:defRPr kumimoji="0" kern="1200">
          <a:solidFill>
            <a:schemeClr val="tx1"/>
          </a:solidFill>
          <a:latin typeface="+mn-lt"/>
          <a:ea typeface="+mn-ea"/>
          <a:cs typeface="+mn-cs"/>
        </a:defRPr>
      </a:lvl8pPr>
      <a:lvl9pPr marL="27432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openxmlformats.org/officeDocument/2006/relationships/chart" Target="../charts/chart3.xml"/><Relationship Id="rId3" Type="http://schemas.openxmlformats.org/officeDocument/2006/relationships/chart" Target="../charts/chart2.xml"/><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chart" Target="../charts/chart5.xml"/></Relationships>
</file>

<file path=ppt/slides/_rels/slide1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chart" Target="../charts/chart8.xml"/></Relationships>
</file>

<file path=ppt/slides/_rels/slide1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chart" Target="../charts/char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9.xml"/><Relationship Id="rId1" Type="http://schemas.openxmlformats.org/officeDocument/2006/relationships/slideLayout" Target="../slideLayouts/slideLayout9.xml"/><Relationship Id="rId4" Type="http://schemas.openxmlformats.org/officeDocument/2006/relationships/image" Target="../media/image28.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10" Type="http://schemas.microsoft.com/office/2007/relationships/hdphoto" Target="../media/hdphoto4.wdp"/><Relationship Id="rId4" Type="http://schemas.openxmlformats.org/officeDocument/2006/relationships/image" Target="../media/image37.png"/><Relationship Id="rId9" Type="http://schemas.openxmlformats.org/officeDocument/2006/relationships/image" Target="../media/image42.png"/></Relationships>
</file>

<file path=ppt/slides/_rels/slide3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30.xml"/><Relationship Id="rId16" Type="http://schemas.openxmlformats.org/officeDocument/2006/relationships/image" Target="../media/image56.png"/><Relationship Id="rId1" Type="http://schemas.openxmlformats.org/officeDocument/2006/relationships/slideLayout" Target="../slideLayouts/slideLayout8.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hyperlink" Target="https://granttrails.uconn.edu/CT"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7.xml"/><Relationship Id="rId1" Type="http://schemas.openxmlformats.org/officeDocument/2006/relationships/slideLayout" Target="../slideLayouts/slideLayout9.xml"/><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4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3.emf"/><Relationship Id="rId5" Type="http://schemas.openxmlformats.org/officeDocument/2006/relationships/chart" Target="../charts/chart19.xml"/><Relationship Id="rId4" Type="http://schemas.openxmlformats.org/officeDocument/2006/relationships/chart" Target="../charts/chart18.xml"/></Relationships>
</file>

<file path=ppt/slides/_rels/slide4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69.jpeg"/><Relationship Id="rId5" Type="http://schemas.openxmlformats.org/officeDocument/2006/relationships/image" Target="../media/image68.jpeg"/><Relationship Id="rId10" Type="http://schemas.openxmlformats.org/officeDocument/2006/relationships/image" Target="../media/image73.jpeg"/><Relationship Id="rId4" Type="http://schemas.openxmlformats.org/officeDocument/2006/relationships/image" Target="../media/image67.jpeg"/><Relationship Id="rId9" Type="http://schemas.openxmlformats.org/officeDocument/2006/relationships/image" Target="../media/image72.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chart" Target="../charts/chart1.xml"/><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934200" y="6283256"/>
            <a:ext cx="2057400" cy="400110"/>
          </a:xfrm>
          <a:prstGeom prst="rect">
            <a:avLst/>
          </a:prstGeom>
          <a:noFill/>
        </p:spPr>
        <p:txBody>
          <a:bodyPr wrap="square" rtlCol="0">
            <a:spAutoFit/>
          </a:bodyPr>
          <a:lstStyle/>
          <a:p>
            <a:pPr algn="r"/>
            <a:r>
              <a:rPr lang="en-US" sz="2000" dirty="0">
                <a:solidFill>
                  <a:srgbClr val="10253F"/>
                </a:solidFill>
                <a:latin typeface="Franklin Gothic Demi Cond" panose="020B0706030402020204" pitchFamily="34" charset="0"/>
              </a:rPr>
              <a:t>Spring 2022</a:t>
            </a:r>
            <a:endParaRPr lang="en-US" sz="2000" dirty="0">
              <a:solidFill>
                <a:srgbClr val="FF0000"/>
              </a:solidFill>
              <a:latin typeface="Franklin Gothic Demi Cond" panose="020B0706030402020204" pitchFamily="34" charset="0"/>
            </a:endParaRPr>
          </a:p>
        </p:txBody>
      </p:sp>
      <p:pic>
        <p:nvPicPr>
          <p:cNvPr id="7" name="Picture 6"/>
          <p:cNvPicPr>
            <a:picLocks noChangeAspect="1"/>
          </p:cNvPicPr>
          <p:nvPr/>
        </p:nvPicPr>
        <p:blipFill>
          <a:blip r:embed="rId3">
            <a:grayscl/>
            <a:extLst>
              <a:ext uri="{28A0092B-C50C-407E-A947-70E740481C1C}">
                <a14:useLocalDpi xmlns:a14="http://schemas.microsoft.com/office/drawing/2010/main"/>
              </a:ext>
            </a:extLst>
          </a:blip>
          <a:stretch>
            <a:fillRect/>
          </a:stretch>
        </p:blipFill>
        <p:spPr>
          <a:xfrm>
            <a:off x="152400" y="6172200"/>
            <a:ext cx="2476190" cy="622222"/>
          </a:xfrm>
          <a:prstGeom prst="rect">
            <a:avLst/>
          </a:prstGeom>
        </p:spPr>
      </p:pic>
      <p:pic>
        <p:nvPicPr>
          <p:cNvPr id="2" name="Picture 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257" y="0"/>
            <a:ext cx="9150257" cy="6020180"/>
          </a:xfrm>
          <a:prstGeom prst="rect">
            <a:avLst/>
          </a:prstGeom>
        </p:spPr>
      </p:pic>
      <p:sp>
        <p:nvSpPr>
          <p:cNvPr id="3" name="TextBox 2">
            <a:extLst>
              <a:ext uri="{FF2B5EF4-FFF2-40B4-BE49-F238E27FC236}">
                <a16:creationId xmlns:a16="http://schemas.microsoft.com/office/drawing/2014/main" id="{E3A84F20-F16B-43BD-9351-1A7D1C9DE2C1}"/>
              </a:ext>
            </a:extLst>
          </p:cNvPr>
          <p:cNvSpPr txBox="1"/>
          <p:nvPr/>
        </p:nvSpPr>
        <p:spPr>
          <a:xfrm>
            <a:off x="2819400" y="228600"/>
            <a:ext cx="3278975" cy="923330"/>
          </a:xfrm>
          <a:prstGeom prst="rect">
            <a:avLst/>
          </a:prstGeom>
          <a:noFill/>
        </p:spPr>
        <p:txBody>
          <a:bodyPr wrap="none" rtlCol="0">
            <a:spAutoFit/>
          </a:bodyPr>
          <a:lstStyle/>
          <a:p>
            <a:r>
              <a:rPr lang="en-US" sz="5400" dirty="0">
                <a:solidFill>
                  <a:schemeClr val="bg1"/>
                </a:solidFill>
                <a:latin typeface="Franklin Gothic Demi Cond" panose="020B0706030402020204" pitchFamily="34" charset="0"/>
              </a:rPr>
              <a:t>Who We Are</a:t>
            </a:r>
          </a:p>
        </p:txBody>
      </p:sp>
      <p:sp>
        <p:nvSpPr>
          <p:cNvPr id="5" name="Slide Number Placeholder 4">
            <a:extLst>
              <a:ext uri="{FF2B5EF4-FFF2-40B4-BE49-F238E27FC236}">
                <a16:creationId xmlns:a16="http://schemas.microsoft.com/office/drawing/2014/main" id="{7918EB46-C32E-445C-A5FB-D37F9C0D951D}"/>
              </a:ext>
            </a:extLst>
          </p:cNvPr>
          <p:cNvSpPr>
            <a:spLocks noGrp="1"/>
          </p:cNvSpPr>
          <p:nvPr>
            <p:ph type="sldNum" sz="quarter" idx="10"/>
          </p:nvPr>
        </p:nvSpPr>
        <p:spPr/>
        <p:txBody>
          <a:bodyPr/>
          <a:lstStyle/>
          <a:p>
            <a:pPr>
              <a:defRPr/>
            </a:pPr>
            <a:fld id="{16A8B83D-384E-480A-88AE-3E608FFC9D35}" type="slidenum">
              <a:rPr lang="en-US" altLang="en-US" smtClean="0"/>
              <a:pPr>
                <a:defRPr/>
              </a:pPr>
              <a:t>1</a:t>
            </a:fld>
            <a:endParaRPr lang="en-US" altLang="en-US" dirty="0"/>
          </a:p>
        </p:txBody>
      </p:sp>
    </p:spTree>
    <p:extLst>
      <p:ext uri="{BB962C8B-B14F-4D97-AF65-F5344CB8AC3E}">
        <p14:creationId xmlns:p14="http://schemas.microsoft.com/office/powerpoint/2010/main" val="17920815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a:extLst>
              <a:ext uri="{FF2B5EF4-FFF2-40B4-BE49-F238E27FC236}">
                <a16:creationId xmlns:a16="http://schemas.microsoft.com/office/drawing/2014/main" id="{EBF85ADF-958B-4F12-B4A9-A1781E550433}"/>
              </a:ext>
            </a:extLst>
          </p:cNvPr>
          <p:cNvSpPr/>
          <p:nvPr/>
        </p:nvSpPr>
        <p:spPr>
          <a:xfrm>
            <a:off x="1043476" y="3098138"/>
            <a:ext cx="760578" cy="745954"/>
          </a:xfrm>
          <a:prstGeom prst="ellipse">
            <a:avLst/>
          </a:prstGeom>
          <a:noFill/>
          <a:ln w="57150">
            <a:solidFill>
              <a:srgbClr val="7C8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TextBox 30">
            <a:extLst>
              <a:ext uri="{FF2B5EF4-FFF2-40B4-BE49-F238E27FC236}">
                <a16:creationId xmlns:a16="http://schemas.microsoft.com/office/drawing/2014/main" id="{73999ACF-9350-422B-A981-14CA50A344EB}"/>
              </a:ext>
            </a:extLst>
          </p:cNvPr>
          <p:cNvSpPr txBox="1"/>
          <p:nvPr/>
        </p:nvSpPr>
        <p:spPr>
          <a:xfrm>
            <a:off x="1043475" y="3256364"/>
            <a:ext cx="827684" cy="461665"/>
          </a:xfrm>
          <a:prstGeom prst="rect">
            <a:avLst/>
          </a:prstGeom>
          <a:noFill/>
        </p:spPr>
        <p:txBody>
          <a:bodyPr wrap="square" rtlCol="0">
            <a:spAutoFit/>
          </a:bodyPr>
          <a:lstStyle>
            <a:defPPr>
              <a:defRPr lang="en-US"/>
            </a:defPPr>
            <a:lvl1pPr algn="ctr">
              <a:defRPr sz="3200">
                <a:solidFill>
                  <a:srgbClr val="0B1860"/>
                </a:solidFill>
                <a:ea typeface="Microsoft YaHei UI" panose="020B0503020204020204" pitchFamily="34" charset="-122"/>
                <a:cs typeface="Arial" panose="020B0604020202020204" pitchFamily="34" charset="0"/>
              </a:defRPr>
            </a:lvl1pPr>
          </a:lstStyle>
          <a:p>
            <a:r>
              <a:rPr lang="en-US" sz="2400" dirty="0">
                <a:solidFill>
                  <a:srgbClr val="00064B"/>
                </a:solidFill>
              </a:rPr>
              <a:t>71%</a:t>
            </a:r>
          </a:p>
        </p:txBody>
      </p:sp>
      <p:graphicFrame>
        <p:nvGraphicFramePr>
          <p:cNvPr id="30" name="Chart 29">
            <a:extLst>
              <a:ext uri="{FF2B5EF4-FFF2-40B4-BE49-F238E27FC236}">
                <a16:creationId xmlns:a16="http://schemas.microsoft.com/office/drawing/2014/main" id="{69097DD6-6AB4-43E3-8732-19984CB2F7ED}"/>
              </a:ext>
            </a:extLst>
          </p:cNvPr>
          <p:cNvGraphicFramePr/>
          <p:nvPr>
            <p:extLst>
              <p:ext uri="{D42A27DB-BD31-4B8C-83A1-F6EECF244321}">
                <p14:modId xmlns:p14="http://schemas.microsoft.com/office/powerpoint/2010/main" val="3456915540"/>
              </p:ext>
            </p:extLst>
          </p:nvPr>
        </p:nvGraphicFramePr>
        <p:xfrm>
          <a:off x="762000" y="2886767"/>
          <a:ext cx="1331197" cy="1183443"/>
        </p:xfrm>
        <a:graphic>
          <a:graphicData uri="http://schemas.openxmlformats.org/drawingml/2006/chart">
            <c:chart xmlns:c="http://schemas.openxmlformats.org/drawingml/2006/chart" xmlns:r="http://schemas.openxmlformats.org/officeDocument/2006/relationships" r:id="rId3"/>
          </a:graphicData>
        </a:graphic>
      </p:graphicFrame>
      <p:sp>
        <p:nvSpPr>
          <p:cNvPr id="32" name="Oval 31">
            <a:extLst>
              <a:ext uri="{FF2B5EF4-FFF2-40B4-BE49-F238E27FC236}">
                <a16:creationId xmlns:a16="http://schemas.microsoft.com/office/drawing/2014/main" id="{B5397BC9-204F-48B6-BB68-C5DA16F1FFFD}"/>
              </a:ext>
            </a:extLst>
          </p:cNvPr>
          <p:cNvSpPr/>
          <p:nvPr/>
        </p:nvSpPr>
        <p:spPr>
          <a:xfrm>
            <a:off x="989997" y="2089739"/>
            <a:ext cx="769901" cy="755098"/>
          </a:xfrm>
          <a:prstGeom prst="ellipse">
            <a:avLst/>
          </a:prstGeom>
          <a:noFill/>
          <a:ln w="57150">
            <a:solidFill>
              <a:srgbClr val="7C878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70" name="TextBox 69"/>
          <p:cNvSpPr txBox="1"/>
          <p:nvPr/>
        </p:nvSpPr>
        <p:spPr>
          <a:xfrm>
            <a:off x="3005526" y="1337714"/>
            <a:ext cx="1676400" cy="631135"/>
          </a:xfrm>
          <a:prstGeom prst="rect">
            <a:avLst/>
          </a:prstGeom>
          <a:noFill/>
        </p:spPr>
        <p:txBody>
          <a:bodyPr wrap="square" rtlCol="0">
            <a:spAutoFit/>
          </a:bodyPr>
          <a:lstStyle/>
          <a:p>
            <a:pPr algn="ctr"/>
            <a:r>
              <a:rPr lang="en-US" sz="1167" dirty="0">
                <a:solidFill>
                  <a:schemeClr val="bg1"/>
                </a:solidFill>
                <a:latin typeface="Calibri" panose="020F0502020204030204" pitchFamily="34" charset="0"/>
              </a:rPr>
              <a:t>Times Higher Ed, </a:t>
            </a:r>
          </a:p>
          <a:p>
            <a:pPr algn="ctr"/>
            <a:r>
              <a:rPr lang="en-US" sz="1167" dirty="0">
                <a:solidFill>
                  <a:schemeClr val="bg1"/>
                </a:solidFill>
                <a:latin typeface="Calibri" panose="020F0502020204030204" pitchFamily="34" charset="0"/>
              </a:rPr>
              <a:t>Best Public Universities (US)</a:t>
            </a:r>
          </a:p>
        </p:txBody>
      </p:sp>
      <p:grpSp>
        <p:nvGrpSpPr>
          <p:cNvPr id="263" name="Group 262">
            <a:extLst>
              <a:ext uri="{FF2B5EF4-FFF2-40B4-BE49-F238E27FC236}">
                <a16:creationId xmlns:a16="http://schemas.microsoft.com/office/drawing/2014/main" id="{263FEAF9-6664-4CB3-A65C-3718ED5D805F}"/>
              </a:ext>
            </a:extLst>
          </p:cNvPr>
          <p:cNvGrpSpPr/>
          <p:nvPr/>
        </p:nvGrpSpPr>
        <p:grpSpPr>
          <a:xfrm>
            <a:off x="288089" y="381000"/>
            <a:ext cx="8567822" cy="5722095"/>
            <a:chOff x="549384" y="2"/>
            <a:chExt cx="8596834" cy="6967274"/>
          </a:xfrm>
        </p:grpSpPr>
        <p:grpSp>
          <p:nvGrpSpPr>
            <p:cNvPr id="304" name="Group 303">
              <a:extLst>
                <a:ext uri="{FF2B5EF4-FFF2-40B4-BE49-F238E27FC236}">
                  <a16:creationId xmlns:a16="http://schemas.microsoft.com/office/drawing/2014/main" id="{D121761A-DD59-4C38-B149-AE559F574062}"/>
                </a:ext>
              </a:extLst>
            </p:cNvPr>
            <p:cNvGrpSpPr/>
            <p:nvPr/>
          </p:nvGrpSpPr>
          <p:grpSpPr>
            <a:xfrm>
              <a:off x="2524706" y="4902847"/>
              <a:ext cx="5829435" cy="2064429"/>
              <a:chOff x="2524706" y="4960788"/>
              <a:chExt cx="5829435" cy="2064429"/>
            </a:xfrm>
          </p:grpSpPr>
          <p:sp>
            <p:nvSpPr>
              <p:cNvPr id="326" name="TextBox 325">
                <a:extLst>
                  <a:ext uri="{FF2B5EF4-FFF2-40B4-BE49-F238E27FC236}">
                    <a16:creationId xmlns:a16="http://schemas.microsoft.com/office/drawing/2014/main" id="{63837AB3-D0C5-46F4-894E-F6C3245FA55F}"/>
                  </a:ext>
                </a:extLst>
              </p:cNvPr>
              <p:cNvSpPr txBox="1"/>
              <p:nvPr/>
            </p:nvSpPr>
            <p:spPr>
              <a:xfrm>
                <a:off x="2591778" y="6427473"/>
                <a:ext cx="2039868" cy="584776"/>
              </a:xfrm>
              <a:prstGeom prst="rect">
                <a:avLst/>
              </a:prstGeom>
              <a:noFill/>
            </p:spPr>
            <p:txBody>
              <a:bodyPr wrap="square" rtlCol="0">
                <a:spAutoFit/>
              </a:bodyPr>
              <a:lstStyle>
                <a:defPPr>
                  <a:defRPr lang="en-US"/>
                </a:defPPr>
                <a:lvl1pPr>
                  <a:defRPr sz="1600">
                    <a:solidFill>
                      <a:srgbClr val="0B1860"/>
                    </a:solidFill>
                  </a:defRPr>
                </a:lvl1pPr>
              </a:lstStyle>
              <a:p>
                <a:r>
                  <a:rPr lang="en-US" dirty="0">
                    <a:solidFill>
                      <a:schemeClr val="bg1"/>
                    </a:solidFill>
                  </a:rPr>
                  <a:t>Undergrads @Storrs are CT residents</a:t>
                </a:r>
              </a:p>
            </p:txBody>
          </p:sp>
          <p:sp>
            <p:nvSpPr>
              <p:cNvPr id="321" name="TextBox 320">
                <a:extLst>
                  <a:ext uri="{FF2B5EF4-FFF2-40B4-BE49-F238E27FC236}">
                    <a16:creationId xmlns:a16="http://schemas.microsoft.com/office/drawing/2014/main" id="{9A7E48D7-8783-40D8-9348-A764CFE91D1C}"/>
                  </a:ext>
                </a:extLst>
              </p:cNvPr>
              <p:cNvSpPr txBox="1"/>
              <p:nvPr/>
            </p:nvSpPr>
            <p:spPr>
              <a:xfrm>
                <a:off x="6236590" y="4960788"/>
                <a:ext cx="2117551" cy="584775"/>
              </a:xfrm>
              <a:prstGeom prst="rect">
                <a:avLst/>
              </a:prstGeom>
              <a:noFill/>
            </p:spPr>
            <p:txBody>
              <a:bodyPr wrap="square" rtlCol="0">
                <a:spAutoFit/>
              </a:bodyPr>
              <a:lstStyle>
                <a:defPPr>
                  <a:defRPr lang="en-US"/>
                </a:defPPr>
                <a:lvl1pPr>
                  <a:defRPr sz="1600">
                    <a:solidFill>
                      <a:srgbClr val="0B1860"/>
                    </a:solidFill>
                  </a:defRPr>
                </a:lvl1pPr>
              </a:lstStyle>
              <a:p>
                <a:r>
                  <a:rPr lang="en-US" dirty="0">
                    <a:solidFill>
                      <a:schemeClr val="bg1"/>
                    </a:solidFill>
                  </a:rPr>
                  <a:t>Undergrads @Storrs identify as minority</a:t>
                </a:r>
              </a:p>
            </p:txBody>
          </p:sp>
          <p:sp>
            <p:nvSpPr>
              <p:cNvPr id="317" name="TextBox 316">
                <a:extLst>
                  <a:ext uri="{FF2B5EF4-FFF2-40B4-BE49-F238E27FC236}">
                    <a16:creationId xmlns:a16="http://schemas.microsoft.com/office/drawing/2014/main" id="{9D8A89FD-0F69-43A7-B7EA-0DB1ADCE9FE3}"/>
                  </a:ext>
                </a:extLst>
              </p:cNvPr>
              <p:cNvSpPr txBox="1"/>
              <p:nvPr/>
            </p:nvSpPr>
            <p:spPr>
              <a:xfrm>
                <a:off x="2524706" y="4995498"/>
                <a:ext cx="2129726" cy="584775"/>
              </a:xfrm>
              <a:prstGeom prst="rect">
                <a:avLst/>
              </a:prstGeom>
              <a:noFill/>
            </p:spPr>
            <p:txBody>
              <a:bodyPr wrap="square" rtlCol="0">
                <a:spAutoFit/>
              </a:bodyPr>
              <a:lstStyle/>
              <a:p>
                <a:r>
                  <a:rPr lang="en-US" sz="1600" dirty="0">
                    <a:solidFill>
                      <a:schemeClr val="bg1"/>
                    </a:solidFill>
                  </a:rPr>
                  <a:t>One-year freshman retention rate @Storrs</a:t>
                </a:r>
              </a:p>
            </p:txBody>
          </p:sp>
          <p:sp>
            <p:nvSpPr>
              <p:cNvPr id="310" name="TextBox 309">
                <a:extLst>
                  <a:ext uri="{FF2B5EF4-FFF2-40B4-BE49-F238E27FC236}">
                    <a16:creationId xmlns:a16="http://schemas.microsoft.com/office/drawing/2014/main" id="{D80CC7D1-39F5-4902-B1B1-533DC538EE5C}"/>
                  </a:ext>
                </a:extLst>
              </p:cNvPr>
              <p:cNvSpPr txBox="1"/>
              <p:nvPr/>
            </p:nvSpPr>
            <p:spPr>
              <a:xfrm>
                <a:off x="6236586" y="6440442"/>
                <a:ext cx="2117550" cy="584775"/>
              </a:xfrm>
              <a:prstGeom prst="rect">
                <a:avLst/>
              </a:prstGeom>
              <a:noFill/>
            </p:spPr>
            <p:txBody>
              <a:bodyPr wrap="square" rtlCol="0">
                <a:spAutoFit/>
              </a:bodyPr>
              <a:lstStyle>
                <a:defPPr>
                  <a:defRPr lang="en-US"/>
                </a:defPPr>
                <a:lvl1pPr>
                  <a:defRPr sz="1600">
                    <a:solidFill>
                      <a:srgbClr val="0B1860"/>
                    </a:solidFill>
                  </a:defRPr>
                </a:lvl1pPr>
              </a:lstStyle>
              <a:p>
                <a:r>
                  <a:rPr lang="en-US" dirty="0">
                    <a:solidFill>
                      <a:schemeClr val="bg1"/>
                    </a:solidFill>
                  </a:rPr>
                  <a:t>CT towns in which alumni live</a:t>
                </a:r>
              </a:p>
            </p:txBody>
          </p:sp>
        </p:grpSp>
        <p:grpSp>
          <p:nvGrpSpPr>
            <p:cNvPr id="265" name="Group 264">
              <a:extLst>
                <a:ext uri="{FF2B5EF4-FFF2-40B4-BE49-F238E27FC236}">
                  <a16:creationId xmlns:a16="http://schemas.microsoft.com/office/drawing/2014/main" id="{9C622093-0F95-4A41-9BAC-D082EBDAC35B}"/>
                </a:ext>
              </a:extLst>
            </p:cNvPr>
            <p:cNvGrpSpPr/>
            <p:nvPr/>
          </p:nvGrpSpPr>
          <p:grpSpPr>
            <a:xfrm>
              <a:off x="549384" y="2"/>
              <a:ext cx="4114800" cy="1916062"/>
              <a:chOff x="549384" y="2"/>
              <a:chExt cx="4114800" cy="1916062"/>
            </a:xfrm>
          </p:grpSpPr>
          <p:sp>
            <p:nvSpPr>
              <p:cNvPr id="299" name="Rectangle 298">
                <a:extLst>
                  <a:ext uri="{FF2B5EF4-FFF2-40B4-BE49-F238E27FC236}">
                    <a16:creationId xmlns:a16="http://schemas.microsoft.com/office/drawing/2014/main" id="{1C2340F8-F230-4E76-9AC5-800C420AFE11}"/>
                  </a:ext>
                </a:extLst>
              </p:cNvPr>
              <p:cNvSpPr/>
              <p:nvPr/>
            </p:nvSpPr>
            <p:spPr>
              <a:xfrm>
                <a:off x="549384" y="2"/>
                <a:ext cx="4114800" cy="1916062"/>
              </a:xfrm>
              <a:prstGeom prst="rect">
                <a:avLst/>
              </a:prstGeom>
              <a:solidFill>
                <a:schemeClr val="bg1"/>
              </a:solidFill>
              <a:ln w="19050">
                <a:solidFill>
                  <a:srgbClr val="0006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0" name="Group 299">
                <a:extLst>
                  <a:ext uri="{FF2B5EF4-FFF2-40B4-BE49-F238E27FC236}">
                    <a16:creationId xmlns:a16="http://schemas.microsoft.com/office/drawing/2014/main" id="{D7237A0A-6FD5-41D0-A47D-C54ED57FB176}"/>
                  </a:ext>
                </a:extLst>
              </p:cNvPr>
              <p:cNvGrpSpPr/>
              <p:nvPr/>
            </p:nvGrpSpPr>
            <p:grpSpPr>
              <a:xfrm>
                <a:off x="589458" y="324769"/>
                <a:ext cx="3003263" cy="1305193"/>
                <a:chOff x="6651655" y="646687"/>
                <a:chExt cx="3003263" cy="1305193"/>
              </a:xfrm>
            </p:grpSpPr>
            <p:sp>
              <p:nvSpPr>
                <p:cNvPr id="301" name="TextBox 300">
                  <a:extLst>
                    <a:ext uri="{FF2B5EF4-FFF2-40B4-BE49-F238E27FC236}">
                      <a16:creationId xmlns:a16="http://schemas.microsoft.com/office/drawing/2014/main" id="{A4188779-50EF-48BF-97B5-CBEDCE616CF1}"/>
                    </a:ext>
                  </a:extLst>
                </p:cNvPr>
                <p:cNvSpPr txBox="1"/>
                <p:nvPr/>
              </p:nvSpPr>
              <p:spPr>
                <a:xfrm>
                  <a:off x="6651655" y="1314803"/>
                  <a:ext cx="3003263" cy="637077"/>
                </a:xfrm>
                <a:prstGeom prst="rect">
                  <a:avLst/>
                </a:prstGeom>
                <a:noFill/>
                <a:ln>
                  <a:noFill/>
                </a:ln>
              </p:spPr>
              <p:txBody>
                <a:bodyPr wrap="none" rtlCol="0">
                  <a:spAutoFit/>
                </a:bodyPr>
                <a:lstStyle/>
                <a:p>
                  <a:pPr algn="ctr"/>
                  <a:r>
                    <a:rPr lang="en-US" sz="2800" dirty="0">
                      <a:solidFill>
                        <a:srgbClr val="505360"/>
                      </a:solidFill>
                    </a:rPr>
                    <a:t>BY THE NUMBERS</a:t>
                  </a:r>
                </a:p>
              </p:txBody>
            </p:sp>
            <p:pic>
              <p:nvPicPr>
                <p:cNvPr id="302" name="Picture 301">
                  <a:extLst>
                    <a:ext uri="{FF2B5EF4-FFF2-40B4-BE49-F238E27FC236}">
                      <a16:creationId xmlns:a16="http://schemas.microsoft.com/office/drawing/2014/main" id="{21B850AD-8C61-4A42-9E85-2C5D571941D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30962" y="646687"/>
                  <a:ext cx="2874535" cy="580884"/>
                </a:xfrm>
                <a:prstGeom prst="rect">
                  <a:avLst/>
                </a:prstGeom>
                <a:noFill/>
                <a:ln>
                  <a:noFill/>
                </a:ln>
              </p:spPr>
            </p:pic>
          </p:grpSp>
        </p:grpSp>
        <p:grpSp>
          <p:nvGrpSpPr>
            <p:cNvPr id="266" name="Group 265">
              <a:extLst>
                <a:ext uri="{FF2B5EF4-FFF2-40B4-BE49-F238E27FC236}">
                  <a16:creationId xmlns:a16="http://schemas.microsoft.com/office/drawing/2014/main" id="{9BCDBD5C-3D88-4724-A115-C7CE5E09D7FB}"/>
                </a:ext>
              </a:extLst>
            </p:cNvPr>
            <p:cNvGrpSpPr/>
            <p:nvPr/>
          </p:nvGrpSpPr>
          <p:grpSpPr>
            <a:xfrm>
              <a:off x="2343759" y="1996135"/>
              <a:ext cx="6694486" cy="2462755"/>
              <a:chOff x="2343759" y="1914953"/>
              <a:chExt cx="6694486" cy="2462755"/>
            </a:xfrm>
          </p:grpSpPr>
          <p:sp>
            <p:nvSpPr>
              <p:cNvPr id="279" name="TextBox 278">
                <a:extLst>
                  <a:ext uri="{FF2B5EF4-FFF2-40B4-BE49-F238E27FC236}">
                    <a16:creationId xmlns:a16="http://schemas.microsoft.com/office/drawing/2014/main" id="{9FB1B9CD-D440-488E-9D48-21A3D629DECF}"/>
                  </a:ext>
                </a:extLst>
              </p:cNvPr>
              <p:cNvSpPr txBox="1"/>
              <p:nvPr/>
            </p:nvSpPr>
            <p:spPr>
              <a:xfrm>
                <a:off x="4258964" y="1914953"/>
                <a:ext cx="4779281" cy="712027"/>
              </a:xfrm>
              <a:prstGeom prst="rect">
                <a:avLst/>
              </a:prstGeom>
              <a:noFill/>
              <a:ln>
                <a:noFill/>
              </a:ln>
            </p:spPr>
            <p:txBody>
              <a:bodyPr wrap="square" rtlCol="0">
                <a:spAutoFit/>
              </a:bodyPr>
              <a:lstStyle/>
              <a:p>
                <a:pPr algn="ctr"/>
                <a:r>
                  <a:rPr lang="en-US" sz="3200" b="1" dirty="0">
                    <a:solidFill>
                      <a:srgbClr val="10253F"/>
                    </a:solidFill>
                    <a:latin typeface="Franklin Gothic Book" panose="020B0503020102020204" pitchFamily="34" charset="0"/>
                  </a:rPr>
                  <a:t>First Year Students</a:t>
                </a:r>
              </a:p>
            </p:txBody>
          </p:sp>
          <p:grpSp>
            <p:nvGrpSpPr>
              <p:cNvPr id="280" name="Group 279">
                <a:extLst>
                  <a:ext uri="{FF2B5EF4-FFF2-40B4-BE49-F238E27FC236}">
                    <a16:creationId xmlns:a16="http://schemas.microsoft.com/office/drawing/2014/main" id="{128D918C-44F3-4E1B-98F7-3CDB39DC49C1}"/>
                  </a:ext>
                </a:extLst>
              </p:cNvPr>
              <p:cNvGrpSpPr/>
              <p:nvPr/>
            </p:nvGrpSpPr>
            <p:grpSpPr>
              <a:xfrm>
                <a:off x="4831033" y="2556414"/>
                <a:ext cx="4185967" cy="1821294"/>
                <a:chOff x="-721233" y="5480046"/>
                <a:chExt cx="4185967" cy="1821294"/>
              </a:xfrm>
            </p:grpSpPr>
            <p:sp>
              <p:nvSpPr>
                <p:cNvPr id="296" name="TextBox 295">
                  <a:extLst>
                    <a:ext uri="{FF2B5EF4-FFF2-40B4-BE49-F238E27FC236}">
                      <a16:creationId xmlns:a16="http://schemas.microsoft.com/office/drawing/2014/main" id="{6685B9DE-83F4-43B9-8444-1B1AE3EC2EC0}"/>
                    </a:ext>
                  </a:extLst>
                </p:cNvPr>
                <p:cNvSpPr txBox="1"/>
                <p:nvPr/>
              </p:nvSpPr>
              <p:spPr>
                <a:xfrm>
                  <a:off x="1572508" y="6289511"/>
                  <a:ext cx="1892226" cy="1011829"/>
                </a:xfrm>
                <a:prstGeom prst="rect">
                  <a:avLst/>
                </a:prstGeom>
                <a:noFill/>
                <a:ln>
                  <a:noFill/>
                </a:ln>
              </p:spPr>
              <p:txBody>
                <a:bodyPr wrap="square" rtlCol="0">
                  <a:spAutoFit/>
                </a:bodyPr>
                <a:lstStyle/>
                <a:p>
                  <a:pPr algn="ctr"/>
                  <a:r>
                    <a:rPr lang="en-US" sz="1600" dirty="0">
                      <a:solidFill>
                        <a:srgbClr val="10253F"/>
                      </a:solidFill>
                      <a:latin typeface="Franklin Gothic Book" panose="020B0503020102020204" pitchFamily="34" charset="0"/>
                    </a:rPr>
                    <a:t>Incoming First Year Applications</a:t>
                  </a:r>
                </a:p>
                <a:p>
                  <a:pPr algn="ctr"/>
                  <a:r>
                    <a:rPr lang="en-US" sz="1600" dirty="0">
                      <a:solidFill>
                        <a:srgbClr val="0B1860"/>
                      </a:solidFill>
                      <a:latin typeface="Franklin Gothic Book" panose="020B0503020102020204" pitchFamily="34" charset="0"/>
                    </a:rPr>
                    <a:t> </a:t>
                  </a:r>
                </a:p>
              </p:txBody>
            </p:sp>
            <p:sp>
              <p:nvSpPr>
                <p:cNvPr id="297" name="TextBox 296">
                  <a:extLst>
                    <a:ext uri="{FF2B5EF4-FFF2-40B4-BE49-F238E27FC236}">
                      <a16:creationId xmlns:a16="http://schemas.microsoft.com/office/drawing/2014/main" id="{303AB39B-9D51-4939-A929-061DF7459299}"/>
                    </a:ext>
                  </a:extLst>
                </p:cNvPr>
                <p:cNvSpPr txBox="1"/>
                <p:nvPr/>
              </p:nvSpPr>
              <p:spPr>
                <a:xfrm>
                  <a:off x="1337213" y="5480046"/>
                  <a:ext cx="2127521" cy="786978"/>
                </a:xfrm>
                <a:prstGeom prst="rect">
                  <a:avLst/>
                </a:prstGeom>
                <a:noFill/>
                <a:ln>
                  <a:noFill/>
                </a:ln>
              </p:spPr>
              <p:txBody>
                <a:bodyPr wrap="square" rtlCol="0">
                  <a:spAutoFit/>
                </a:bodyPr>
                <a:lstStyle/>
                <a:p>
                  <a:pPr algn="ctr"/>
                  <a:r>
                    <a:rPr lang="en-US" sz="3600" b="1" dirty="0">
                      <a:solidFill>
                        <a:srgbClr val="10253F"/>
                      </a:solidFill>
                      <a:latin typeface="Franklin Gothic Book" panose="020B0503020102020204" pitchFamily="34" charset="0"/>
                      <a:ea typeface="Microsoft YaHei UI" panose="020B0503020204020204" pitchFamily="34" charset="-122"/>
                      <a:cs typeface="Arial" panose="020B0604020202020204" pitchFamily="34" charset="0"/>
                    </a:rPr>
                    <a:t>38,929</a:t>
                  </a:r>
                </a:p>
              </p:txBody>
            </p:sp>
            <p:pic>
              <p:nvPicPr>
                <p:cNvPr id="298" name="Picture 8" descr="Image result for full mailbox icon">
                  <a:extLst>
                    <a:ext uri="{FF2B5EF4-FFF2-40B4-BE49-F238E27FC236}">
                      <a16:creationId xmlns:a16="http://schemas.microsoft.com/office/drawing/2014/main" id="{2FD16845-D276-43B8-B5A5-B8D1A3674C09}"/>
                    </a:ext>
                  </a:extLst>
                </p:cNvPr>
                <p:cNvPicPr>
                  <a:picLocks noChangeAspect="1" noChangeArrowheads="1"/>
                </p:cNvPicPr>
                <p:nvPr/>
              </p:nvPicPr>
              <p:blipFill rotWithShape="1">
                <a:blip r:embed="rId5" cstate="email">
                  <a:clrChange>
                    <a:clrFrom>
                      <a:srgbClr val="FFFFFF"/>
                    </a:clrFrom>
                    <a:clrTo>
                      <a:srgbClr val="FFFFFF">
                        <a:alpha val="0"/>
                      </a:srgbClr>
                    </a:clrTo>
                  </a:clrChange>
                  <a:duotone>
                    <a:prstClr val="black"/>
                    <a:schemeClr val="tx2">
                      <a:tint val="45000"/>
                      <a:satMod val="400000"/>
                    </a:schemeClr>
                  </a:duotone>
                  <a:alphaModFix amt="85000"/>
                  <a:extLst>
                    <a:ext uri="{28A0092B-C50C-407E-A947-70E740481C1C}">
                      <a14:useLocalDpi xmlns:a14="http://schemas.microsoft.com/office/drawing/2010/main"/>
                    </a:ext>
                  </a:extLst>
                </a:blip>
                <a:srcRect/>
                <a:stretch/>
              </p:blipFill>
              <p:spPr bwMode="auto">
                <a:xfrm flipH="1">
                  <a:off x="-721233" y="5803906"/>
                  <a:ext cx="2420363" cy="1430214"/>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281" name="Group 280">
                <a:extLst>
                  <a:ext uri="{FF2B5EF4-FFF2-40B4-BE49-F238E27FC236}">
                    <a16:creationId xmlns:a16="http://schemas.microsoft.com/office/drawing/2014/main" id="{107A6A94-C7ED-4763-84D7-8302E64652A1}"/>
                  </a:ext>
                </a:extLst>
              </p:cNvPr>
              <p:cNvGrpSpPr/>
              <p:nvPr/>
            </p:nvGrpSpPr>
            <p:grpSpPr>
              <a:xfrm>
                <a:off x="2343759" y="2093515"/>
                <a:ext cx="2001726" cy="2174582"/>
                <a:chOff x="2343759" y="2093515"/>
                <a:chExt cx="2001726" cy="2174582"/>
              </a:xfrm>
            </p:grpSpPr>
            <p:sp>
              <p:nvSpPr>
                <p:cNvPr id="290" name="TextBox 289">
                  <a:extLst>
                    <a:ext uri="{FF2B5EF4-FFF2-40B4-BE49-F238E27FC236}">
                      <a16:creationId xmlns:a16="http://schemas.microsoft.com/office/drawing/2014/main" id="{0E6EE18F-6AAF-4C17-AEDA-2577065D58FA}"/>
                    </a:ext>
                  </a:extLst>
                </p:cNvPr>
                <p:cNvSpPr txBox="1"/>
                <p:nvPr/>
              </p:nvSpPr>
              <p:spPr>
                <a:xfrm>
                  <a:off x="2343759" y="2093515"/>
                  <a:ext cx="1915205" cy="1011829"/>
                </a:xfrm>
                <a:prstGeom prst="rect">
                  <a:avLst/>
                </a:prstGeom>
                <a:noFill/>
              </p:spPr>
              <p:txBody>
                <a:bodyPr wrap="square" rtlCol="0">
                  <a:spAutoFit/>
                </a:bodyPr>
                <a:lstStyle/>
                <a:p>
                  <a:r>
                    <a:rPr lang="en-US" sz="1600" dirty="0">
                      <a:solidFill>
                        <a:srgbClr val="505360"/>
                      </a:solidFill>
                      <a:latin typeface="Franklin Gothic Book" panose="020B0503020102020204" pitchFamily="34" charset="0"/>
                    </a:rPr>
                    <a:t>First Year domestic students identify as minority</a:t>
                  </a:r>
                </a:p>
              </p:txBody>
            </p:sp>
            <p:sp>
              <p:nvSpPr>
                <p:cNvPr id="284" name="TextBox 283">
                  <a:extLst>
                    <a:ext uri="{FF2B5EF4-FFF2-40B4-BE49-F238E27FC236}">
                      <a16:creationId xmlns:a16="http://schemas.microsoft.com/office/drawing/2014/main" id="{0A64F08C-36DE-43F0-B977-BD337AD8075A}"/>
                    </a:ext>
                  </a:extLst>
                </p:cNvPr>
                <p:cNvSpPr txBox="1"/>
                <p:nvPr/>
              </p:nvSpPr>
              <p:spPr>
                <a:xfrm>
                  <a:off x="2352911" y="3256268"/>
                  <a:ext cx="1992574" cy="1011829"/>
                </a:xfrm>
                <a:prstGeom prst="rect">
                  <a:avLst/>
                </a:prstGeom>
                <a:noFill/>
              </p:spPr>
              <p:txBody>
                <a:bodyPr wrap="square" rtlCol="0">
                  <a:spAutoFit/>
                </a:bodyPr>
                <a:lstStyle/>
                <a:p>
                  <a:r>
                    <a:rPr lang="en-US" sz="1600" dirty="0">
                      <a:solidFill>
                        <a:srgbClr val="505360"/>
                      </a:solidFill>
                      <a:latin typeface="Franklin Gothic Book" panose="020B0503020102020204" pitchFamily="34" charset="0"/>
                    </a:rPr>
                    <a:t>First Year domestic students are CT residents</a:t>
                  </a:r>
                </a:p>
              </p:txBody>
            </p:sp>
          </p:grpSp>
        </p:grpSp>
        <p:grpSp>
          <p:nvGrpSpPr>
            <p:cNvPr id="267" name="Group 266">
              <a:extLst>
                <a:ext uri="{FF2B5EF4-FFF2-40B4-BE49-F238E27FC236}">
                  <a16:creationId xmlns:a16="http://schemas.microsoft.com/office/drawing/2014/main" id="{6236C406-C300-4C3C-AC58-8001F82C4B3B}"/>
                </a:ext>
              </a:extLst>
            </p:cNvPr>
            <p:cNvGrpSpPr/>
            <p:nvPr/>
          </p:nvGrpSpPr>
          <p:grpSpPr>
            <a:xfrm>
              <a:off x="3713481" y="2"/>
              <a:ext cx="5432737" cy="1950929"/>
              <a:chOff x="3713481" y="0"/>
              <a:chExt cx="5432737" cy="1950929"/>
            </a:xfrm>
          </p:grpSpPr>
          <p:sp>
            <p:nvSpPr>
              <p:cNvPr id="268" name="Rectangle 267">
                <a:extLst>
                  <a:ext uri="{FF2B5EF4-FFF2-40B4-BE49-F238E27FC236}">
                    <a16:creationId xmlns:a16="http://schemas.microsoft.com/office/drawing/2014/main" id="{B6DA3715-2E4D-4D0D-94CF-BE9284862A4D}"/>
                  </a:ext>
                </a:extLst>
              </p:cNvPr>
              <p:cNvSpPr/>
              <p:nvPr/>
            </p:nvSpPr>
            <p:spPr>
              <a:xfrm>
                <a:off x="3713481" y="0"/>
                <a:ext cx="5432737" cy="1920240"/>
              </a:xfrm>
              <a:prstGeom prst="rect">
                <a:avLst/>
              </a:prstGeom>
              <a:solidFill>
                <a:srgbClr val="00064B"/>
              </a:solidFill>
              <a:ln w="19050">
                <a:solidFill>
                  <a:srgbClr val="0006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9" name="Group 268">
                <a:extLst>
                  <a:ext uri="{FF2B5EF4-FFF2-40B4-BE49-F238E27FC236}">
                    <a16:creationId xmlns:a16="http://schemas.microsoft.com/office/drawing/2014/main" id="{8C9BB25F-7017-4780-9A56-E960F8F95007}"/>
                  </a:ext>
                </a:extLst>
              </p:cNvPr>
              <p:cNvGrpSpPr/>
              <p:nvPr/>
            </p:nvGrpSpPr>
            <p:grpSpPr>
              <a:xfrm>
                <a:off x="5763578" y="22967"/>
                <a:ext cx="3181141" cy="1927962"/>
                <a:chOff x="5780263" y="160127"/>
                <a:chExt cx="3181141" cy="1927962"/>
              </a:xfrm>
            </p:grpSpPr>
            <p:grpSp>
              <p:nvGrpSpPr>
                <p:cNvPr id="270" name="Group 269">
                  <a:extLst>
                    <a:ext uri="{FF2B5EF4-FFF2-40B4-BE49-F238E27FC236}">
                      <a16:creationId xmlns:a16="http://schemas.microsoft.com/office/drawing/2014/main" id="{228DD7BD-6A11-4578-81CA-ED3EC6AB2DB8}"/>
                    </a:ext>
                  </a:extLst>
                </p:cNvPr>
                <p:cNvGrpSpPr/>
                <p:nvPr/>
              </p:nvGrpSpPr>
              <p:grpSpPr>
                <a:xfrm>
                  <a:off x="5780263" y="185528"/>
                  <a:ext cx="1590571" cy="1902561"/>
                  <a:chOff x="-8264648" y="2243033"/>
                  <a:chExt cx="1590571" cy="1902561"/>
                </a:xfrm>
              </p:grpSpPr>
              <p:sp>
                <p:nvSpPr>
                  <p:cNvPr id="275" name="TextBox 274">
                    <a:extLst>
                      <a:ext uri="{FF2B5EF4-FFF2-40B4-BE49-F238E27FC236}">
                        <a16:creationId xmlns:a16="http://schemas.microsoft.com/office/drawing/2014/main" id="{C1D8B474-4565-448F-9544-E22CC9AD6B31}"/>
                      </a:ext>
                    </a:extLst>
                  </p:cNvPr>
                  <p:cNvSpPr txBox="1"/>
                  <p:nvPr/>
                </p:nvSpPr>
                <p:spPr>
                  <a:xfrm>
                    <a:off x="-8264648" y="3246190"/>
                    <a:ext cx="1590571" cy="899404"/>
                  </a:xfrm>
                  <a:prstGeom prst="rect">
                    <a:avLst/>
                  </a:prstGeom>
                  <a:noFill/>
                </p:spPr>
                <p:txBody>
                  <a:bodyPr wrap="square" rtlCol="0">
                    <a:spAutoFit/>
                  </a:bodyPr>
                  <a:lstStyle/>
                  <a:p>
                    <a:pPr algn="ctr"/>
                    <a:r>
                      <a:rPr lang="en-US" sz="1400" dirty="0">
                        <a:solidFill>
                          <a:schemeClr val="bg1"/>
                        </a:solidFill>
                        <a:latin typeface="Franklin Gothic Book" panose="020B0503020102020204" pitchFamily="34" charset="0"/>
                      </a:rPr>
                      <a:t>US News, Top Public National Universities</a:t>
                    </a:r>
                  </a:p>
                </p:txBody>
              </p:sp>
              <p:grpSp>
                <p:nvGrpSpPr>
                  <p:cNvPr id="276" name="Group 275">
                    <a:extLst>
                      <a:ext uri="{FF2B5EF4-FFF2-40B4-BE49-F238E27FC236}">
                        <a16:creationId xmlns:a16="http://schemas.microsoft.com/office/drawing/2014/main" id="{775E440D-0350-437C-A925-3116E6BBD5AE}"/>
                      </a:ext>
                    </a:extLst>
                  </p:cNvPr>
                  <p:cNvGrpSpPr/>
                  <p:nvPr/>
                </p:nvGrpSpPr>
                <p:grpSpPr>
                  <a:xfrm>
                    <a:off x="-8045023" y="2243033"/>
                    <a:ext cx="1188720" cy="1188720"/>
                    <a:chOff x="-8045023" y="2243033"/>
                    <a:chExt cx="1188720" cy="1188720"/>
                  </a:xfrm>
                </p:grpSpPr>
                <p:pic>
                  <p:nvPicPr>
                    <p:cNvPr id="277" name="Picture 276">
                      <a:extLst>
                        <a:ext uri="{FF2B5EF4-FFF2-40B4-BE49-F238E27FC236}">
                          <a16:creationId xmlns:a16="http://schemas.microsoft.com/office/drawing/2014/main" id="{0F29073F-D4C0-49AB-9871-C93F5F6B8E2D}"/>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8045023" y="2243033"/>
                      <a:ext cx="1188720" cy="1188720"/>
                    </a:xfrm>
                    <a:prstGeom prst="rect">
                      <a:avLst/>
                    </a:prstGeom>
                  </p:spPr>
                </p:pic>
                <p:sp>
                  <p:nvSpPr>
                    <p:cNvPr id="278" name="TextBox 277">
                      <a:extLst>
                        <a:ext uri="{FF2B5EF4-FFF2-40B4-BE49-F238E27FC236}">
                          <a16:creationId xmlns:a16="http://schemas.microsoft.com/office/drawing/2014/main" id="{582B2092-5BF8-4AC8-ABDD-1537403B09D1}"/>
                        </a:ext>
                      </a:extLst>
                    </p:cNvPr>
                    <p:cNvSpPr txBox="1"/>
                    <p:nvPr/>
                  </p:nvSpPr>
                  <p:spPr>
                    <a:xfrm>
                      <a:off x="-7825244" y="2317551"/>
                      <a:ext cx="749162" cy="786978"/>
                    </a:xfrm>
                    <a:prstGeom prst="rect">
                      <a:avLst/>
                    </a:prstGeom>
                    <a:noFill/>
                  </p:spPr>
                  <p:txBody>
                    <a:bodyPr wrap="square" rtlCol="0">
                      <a:spAutoFit/>
                    </a:bodyPr>
                    <a:lstStyle/>
                    <a:p>
                      <a:pPr algn="ctr"/>
                      <a:r>
                        <a:rPr lang="en-US" sz="3600" dirty="0">
                          <a:solidFill>
                            <a:schemeClr val="bg1"/>
                          </a:solidFill>
                          <a:latin typeface="Franklin Gothic Book" panose="020B0503020102020204" pitchFamily="34" charset="0"/>
                          <a:ea typeface="Microsoft YaHei UI" panose="020B0503020204020204" pitchFamily="34" charset="-122"/>
                          <a:cs typeface="Arial" panose="020B0604020202020204" pitchFamily="34" charset="0"/>
                        </a:rPr>
                        <a:t>23</a:t>
                      </a:r>
                    </a:p>
                  </p:txBody>
                </p:sp>
              </p:grpSp>
            </p:grpSp>
            <p:grpSp>
              <p:nvGrpSpPr>
                <p:cNvPr id="271" name="Group 270">
                  <a:extLst>
                    <a:ext uri="{FF2B5EF4-FFF2-40B4-BE49-F238E27FC236}">
                      <a16:creationId xmlns:a16="http://schemas.microsoft.com/office/drawing/2014/main" id="{416719C1-6CCD-482C-ACF6-032FC9D8DC05}"/>
                    </a:ext>
                  </a:extLst>
                </p:cNvPr>
                <p:cNvGrpSpPr/>
                <p:nvPr/>
              </p:nvGrpSpPr>
              <p:grpSpPr>
                <a:xfrm>
                  <a:off x="7370833" y="160127"/>
                  <a:ext cx="1590571" cy="1927961"/>
                  <a:chOff x="6040324" y="2227921"/>
                  <a:chExt cx="1590571" cy="1927961"/>
                </a:xfrm>
              </p:grpSpPr>
              <p:pic>
                <p:nvPicPr>
                  <p:cNvPr id="272" name="Picture 271">
                    <a:extLst>
                      <a:ext uri="{FF2B5EF4-FFF2-40B4-BE49-F238E27FC236}">
                        <a16:creationId xmlns:a16="http://schemas.microsoft.com/office/drawing/2014/main" id="{DCB68615-4AF2-4E3A-A8F0-85457AA12C1C}"/>
                      </a:ext>
                    </a:extLst>
                  </p:cNvPr>
                  <p:cNvPicPr>
                    <a:picLocks noChangeAspect="1"/>
                  </p:cNvPicPr>
                  <p:nvPr/>
                </p:nvPicPr>
                <p:blipFill>
                  <a:blip r:embed="rId7" cstate="email">
                    <a:biLevel thresh="25000"/>
                    <a:extLst>
                      <a:ext uri="{28A0092B-C50C-407E-A947-70E740481C1C}">
                        <a14:useLocalDpi xmlns:a14="http://schemas.microsoft.com/office/drawing/2010/main"/>
                      </a:ext>
                    </a:extLst>
                  </a:blip>
                  <a:stretch>
                    <a:fillRect/>
                  </a:stretch>
                </p:blipFill>
                <p:spPr>
                  <a:xfrm>
                    <a:off x="6296082" y="2227921"/>
                    <a:ext cx="1044028" cy="1188720"/>
                  </a:xfrm>
                  <a:prstGeom prst="rect">
                    <a:avLst/>
                  </a:prstGeom>
                </p:spPr>
              </p:pic>
              <p:sp>
                <p:nvSpPr>
                  <p:cNvPr id="273" name="TextBox 272">
                    <a:extLst>
                      <a:ext uri="{FF2B5EF4-FFF2-40B4-BE49-F238E27FC236}">
                        <a16:creationId xmlns:a16="http://schemas.microsoft.com/office/drawing/2014/main" id="{9F3C586C-4D24-408E-87F6-E092EFB2F9F9}"/>
                      </a:ext>
                    </a:extLst>
                  </p:cNvPr>
                  <p:cNvSpPr txBox="1"/>
                  <p:nvPr/>
                </p:nvSpPr>
                <p:spPr>
                  <a:xfrm>
                    <a:off x="6040324" y="3256478"/>
                    <a:ext cx="1590571" cy="899404"/>
                  </a:xfrm>
                  <a:prstGeom prst="rect">
                    <a:avLst/>
                  </a:prstGeom>
                  <a:noFill/>
                </p:spPr>
                <p:txBody>
                  <a:bodyPr wrap="square" rtlCol="0">
                    <a:spAutoFit/>
                  </a:bodyPr>
                  <a:lstStyle>
                    <a:defPPr>
                      <a:defRPr lang="en-US"/>
                    </a:defPPr>
                    <a:lvl1pPr algn="ctr">
                      <a:defRPr sz="1600">
                        <a:solidFill>
                          <a:schemeClr val="bg1"/>
                        </a:solidFill>
                        <a:latin typeface="Calibri" panose="020F0502020204030204" pitchFamily="34" charset="0"/>
                      </a:defRPr>
                    </a:lvl1pPr>
                  </a:lstStyle>
                  <a:p>
                    <a:r>
                      <a:rPr lang="en-US" sz="1400" dirty="0">
                        <a:latin typeface="Franklin Gothic Book" panose="020B0503020102020204" pitchFamily="34" charset="0"/>
                      </a:rPr>
                      <a:t>GreenMetric, US Sustainability Ranking</a:t>
                    </a:r>
                  </a:p>
                </p:txBody>
              </p:sp>
              <p:sp>
                <p:nvSpPr>
                  <p:cNvPr id="274" name="TextBox 273">
                    <a:extLst>
                      <a:ext uri="{FF2B5EF4-FFF2-40B4-BE49-F238E27FC236}">
                        <a16:creationId xmlns:a16="http://schemas.microsoft.com/office/drawing/2014/main" id="{4EDAEBE1-8C95-4BE8-9792-DCF9DD682333}"/>
                      </a:ext>
                    </a:extLst>
                  </p:cNvPr>
                  <p:cNvSpPr txBox="1"/>
                  <p:nvPr/>
                </p:nvSpPr>
                <p:spPr>
                  <a:xfrm>
                    <a:off x="6569360" y="2327839"/>
                    <a:ext cx="485744" cy="786978"/>
                  </a:xfrm>
                  <a:prstGeom prst="rect">
                    <a:avLst/>
                  </a:prstGeom>
                  <a:noFill/>
                </p:spPr>
                <p:txBody>
                  <a:bodyPr wrap="square" rtlCol="0">
                    <a:spAutoFit/>
                  </a:bodyPr>
                  <a:lstStyle>
                    <a:defPPr>
                      <a:defRPr lang="en-US"/>
                    </a:defPPr>
                    <a:lvl1pPr algn="ctr">
                      <a:defRPr sz="4000">
                        <a:solidFill>
                          <a:schemeClr val="bg1"/>
                        </a:solidFill>
                        <a:ea typeface="Microsoft YaHei UI" panose="020B0503020204020204" pitchFamily="34" charset="-122"/>
                        <a:cs typeface="Arial" panose="020B0604020202020204" pitchFamily="34" charset="0"/>
                      </a:defRPr>
                    </a:lvl1pPr>
                  </a:lstStyle>
                  <a:p>
                    <a:r>
                      <a:rPr lang="en-US" sz="3600" dirty="0">
                        <a:latin typeface="Franklin Gothic Book" panose="020B0503020102020204" pitchFamily="34" charset="0"/>
                      </a:rPr>
                      <a:t>2</a:t>
                    </a:r>
                  </a:p>
                </p:txBody>
              </p:sp>
            </p:grpSp>
          </p:grpSp>
        </p:grpSp>
      </p:grpSp>
      <p:sp>
        <p:nvSpPr>
          <p:cNvPr id="330" name="TextBox 329">
            <a:extLst>
              <a:ext uri="{FF2B5EF4-FFF2-40B4-BE49-F238E27FC236}">
                <a16:creationId xmlns:a16="http://schemas.microsoft.com/office/drawing/2014/main" id="{0BE8A13F-B415-4D58-BFCB-C6288152FD35}"/>
              </a:ext>
            </a:extLst>
          </p:cNvPr>
          <p:cNvSpPr txBox="1"/>
          <p:nvPr/>
        </p:nvSpPr>
        <p:spPr>
          <a:xfrm>
            <a:off x="3429000" y="1219200"/>
            <a:ext cx="2004891" cy="738664"/>
          </a:xfrm>
          <a:prstGeom prst="rect">
            <a:avLst/>
          </a:prstGeom>
          <a:noFill/>
        </p:spPr>
        <p:txBody>
          <a:bodyPr wrap="square" rtlCol="0">
            <a:spAutoFit/>
          </a:bodyPr>
          <a:lstStyle/>
          <a:p>
            <a:pPr algn="ctr"/>
            <a:r>
              <a:rPr lang="en-US" sz="1400" dirty="0">
                <a:solidFill>
                  <a:schemeClr val="bg1"/>
                </a:solidFill>
                <a:latin typeface="Franklin Gothic Book" panose="020B0503020102020204" pitchFamily="34" charset="0"/>
              </a:rPr>
              <a:t>Times Higher Ed, </a:t>
            </a:r>
          </a:p>
          <a:p>
            <a:pPr algn="ctr"/>
            <a:r>
              <a:rPr lang="en-US" sz="1400" dirty="0">
                <a:solidFill>
                  <a:schemeClr val="bg1"/>
                </a:solidFill>
                <a:latin typeface="Franklin Gothic Book" panose="020B0503020102020204" pitchFamily="34" charset="0"/>
              </a:rPr>
              <a:t>Best Public Universities (US)</a:t>
            </a:r>
          </a:p>
        </p:txBody>
      </p:sp>
      <p:pic>
        <p:nvPicPr>
          <p:cNvPr id="331" name="Picture 330">
            <a:extLst>
              <a:ext uri="{FF2B5EF4-FFF2-40B4-BE49-F238E27FC236}">
                <a16:creationId xmlns:a16="http://schemas.microsoft.com/office/drawing/2014/main" id="{A14FC805-9DBB-4DD8-B8B4-B9D25129F65A}"/>
              </a:ext>
            </a:extLst>
          </p:cNvPr>
          <p:cNvPicPr>
            <a:picLocks noChangeAspect="1"/>
          </p:cNvPicPr>
          <p:nvPr/>
        </p:nvPicPr>
        <p:blipFill>
          <a:blip r:embed="rId6" cstate="email">
            <a:biLevel thresh="25000"/>
            <a:extLst>
              <a:ext uri="{28A0092B-C50C-407E-A947-70E740481C1C}">
                <a14:useLocalDpi xmlns:a14="http://schemas.microsoft.com/office/drawing/2010/main"/>
              </a:ext>
            </a:extLst>
          </a:blip>
          <a:stretch>
            <a:fillRect/>
          </a:stretch>
        </p:blipFill>
        <p:spPr>
          <a:xfrm>
            <a:off x="3810000" y="381000"/>
            <a:ext cx="1184708" cy="976274"/>
          </a:xfrm>
          <a:prstGeom prst="rect">
            <a:avLst/>
          </a:prstGeom>
        </p:spPr>
      </p:pic>
      <p:sp>
        <p:nvSpPr>
          <p:cNvPr id="332" name="TextBox 331">
            <a:extLst>
              <a:ext uri="{FF2B5EF4-FFF2-40B4-BE49-F238E27FC236}">
                <a16:creationId xmlns:a16="http://schemas.microsoft.com/office/drawing/2014/main" id="{C1BE683A-B6D7-4EE1-AFD1-8169EAD3754F}"/>
              </a:ext>
            </a:extLst>
          </p:cNvPr>
          <p:cNvSpPr txBox="1"/>
          <p:nvPr/>
        </p:nvSpPr>
        <p:spPr>
          <a:xfrm>
            <a:off x="4042479" y="488221"/>
            <a:ext cx="746634" cy="646331"/>
          </a:xfrm>
          <a:prstGeom prst="rect">
            <a:avLst/>
          </a:prstGeom>
          <a:noFill/>
        </p:spPr>
        <p:txBody>
          <a:bodyPr wrap="square" rtlCol="0">
            <a:spAutoFit/>
          </a:bodyPr>
          <a:lstStyle/>
          <a:p>
            <a:pPr algn="ctr"/>
            <a:r>
              <a:rPr lang="en-US" sz="3600" dirty="0">
                <a:solidFill>
                  <a:schemeClr val="bg1"/>
                </a:solidFill>
                <a:latin typeface="Franklin Gothic Book" panose="020B0503020102020204" pitchFamily="34" charset="0"/>
                <a:ea typeface="Microsoft YaHei UI" panose="020B0503020204020204" pitchFamily="34" charset="-122"/>
                <a:cs typeface="Arial" panose="020B0604020202020204" pitchFamily="34" charset="0"/>
              </a:rPr>
              <a:t>28</a:t>
            </a:r>
          </a:p>
        </p:txBody>
      </p:sp>
      <p:graphicFrame>
        <p:nvGraphicFramePr>
          <p:cNvPr id="25" name="Chart 24">
            <a:extLst>
              <a:ext uri="{FF2B5EF4-FFF2-40B4-BE49-F238E27FC236}">
                <a16:creationId xmlns:a16="http://schemas.microsoft.com/office/drawing/2014/main" id="{3ED9E835-A632-4BA4-A63C-C6EBD216DA84}"/>
              </a:ext>
            </a:extLst>
          </p:cNvPr>
          <p:cNvGraphicFramePr/>
          <p:nvPr>
            <p:extLst>
              <p:ext uri="{D42A27DB-BD31-4B8C-83A1-F6EECF244321}">
                <p14:modId xmlns:p14="http://schemas.microsoft.com/office/powerpoint/2010/main" val="470629974"/>
              </p:ext>
            </p:extLst>
          </p:nvPr>
        </p:nvGraphicFramePr>
        <p:xfrm>
          <a:off x="710645" y="1905069"/>
          <a:ext cx="1378217" cy="1155335"/>
        </p:xfrm>
        <a:graphic>
          <a:graphicData uri="http://schemas.openxmlformats.org/drawingml/2006/chart">
            <c:chart xmlns:c="http://schemas.openxmlformats.org/drawingml/2006/chart" xmlns:r="http://schemas.openxmlformats.org/officeDocument/2006/relationships" r:id="rId8"/>
          </a:graphicData>
        </a:graphic>
      </p:graphicFrame>
      <p:sp>
        <p:nvSpPr>
          <p:cNvPr id="27" name="TextBox 26">
            <a:extLst>
              <a:ext uri="{FF2B5EF4-FFF2-40B4-BE49-F238E27FC236}">
                <a16:creationId xmlns:a16="http://schemas.microsoft.com/office/drawing/2014/main" id="{4F375726-DF80-4CD2-9C14-A8BC1FB871BD}"/>
              </a:ext>
            </a:extLst>
          </p:cNvPr>
          <p:cNvSpPr txBox="1"/>
          <p:nvPr/>
        </p:nvSpPr>
        <p:spPr>
          <a:xfrm>
            <a:off x="914400" y="2209800"/>
            <a:ext cx="913629" cy="461665"/>
          </a:xfrm>
          <a:prstGeom prst="rect">
            <a:avLst/>
          </a:prstGeom>
          <a:noFill/>
        </p:spPr>
        <p:txBody>
          <a:bodyPr wrap="square" rtlCol="0">
            <a:spAutoFit/>
          </a:bodyPr>
          <a:lstStyle>
            <a:defPPr>
              <a:defRPr lang="en-US"/>
            </a:defPPr>
            <a:lvl1pPr algn="ctr">
              <a:defRPr sz="3200">
                <a:solidFill>
                  <a:srgbClr val="0B1860"/>
                </a:solidFill>
                <a:ea typeface="Microsoft YaHei UI" panose="020B0503020204020204" pitchFamily="34" charset="-122"/>
                <a:cs typeface="Arial" panose="020B0604020202020204" pitchFamily="34" charset="0"/>
              </a:defRPr>
            </a:lvl1pPr>
          </a:lstStyle>
          <a:p>
            <a:r>
              <a:rPr lang="en-US" sz="2400" dirty="0">
                <a:solidFill>
                  <a:srgbClr val="00064B"/>
                </a:solidFill>
                <a:latin typeface="Franklin Gothic Book" panose="020B0503020102020204" pitchFamily="34" charset="0"/>
              </a:rPr>
              <a:t>48%</a:t>
            </a:r>
          </a:p>
        </p:txBody>
      </p:sp>
      <p:sp>
        <p:nvSpPr>
          <p:cNvPr id="2" name="TextBox 1">
            <a:extLst>
              <a:ext uri="{FF2B5EF4-FFF2-40B4-BE49-F238E27FC236}">
                <a16:creationId xmlns:a16="http://schemas.microsoft.com/office/drawing/2014/main" id="{9FDE3245-D220-4CC4-A957-9FA82D35676E}"/>
              </a:ext>
            </a:extLst>
          </p:cNvPr>
          <p:cNvSpPr txBox="1"/>
          <p:nvPr/>
        </p:nvSpPr>
        <p:spPr>
          <a:xfrm>
            <a:off x="3240274" y="3962400"/>
            <a:ext cx="2521111" cy="461665"/>
          </a:xfrm>
          <a:prstGeom prst="rect">
            <a:avLst/>
          </a:prstGeom>
          <a:noFill/>
        </p:spPr>
        <p:txBody>
          <a:bodyPr wrap="square" rtlCol="0">
            <a:spAutoFit/>
          </a:bodyPr>
          <a:lstStyle/>
          <a:p>
            <a:r>
              <a:rPr lang="en-US" sz="2400" dirty="0">
                <a:solidFill>
                  <a:schemeClr val="bg1"/>
                </a:solidFill>
                <a:latin typeface="Franklin Gothic Book" panose="020B0503020102020204" pitchFamily="34" charset="0"/>
              </a:rPr>
              <a:t>Undergrad Data</a:t>
            </a:r>
          </a:p>
        </p:txBody>
      </p:sp>
      <p:pic>
        <p:nvPicPr>
          <p:cNvPr id="4" name="Picture 3">
            <a:extLst>
              <a:ext uri="{FF2B5EF4-FFF2-40B4-BE49-F238E27FC236}">
                <a16:creationId xmlns:a16="http://schemas.microsoft.com/office/drawing/2014/main" id="{D98C9E1E-BB9D-491D-8156-372AE790E2FC}"/>
              </a:ext>
            </a:extLst>
          </p:cNvPr>
          <p:cNvPicPr>
            <a:picLocks noChangeAspect="1"/>
          </p:cNvPicPr>
          <p:nvPr/>
        </p:nvPicPr>
        <p:blipFill>
          <a:blip r:embed="rId9"/>
          <a:stretch>
            <a:fillRect/>
          </a:stretch>
        </p:blipFill>
        <p:spPr>
          <a:xfrm>
            <a:off x="0" y="4017444"/>
            <a:ext cx="9144000" cy="2296439"/>
          </a:xfrm>
          <a:prstGeom prst="rect">
            <a:avLst/>
          </a:prstGeom>
        </p:spPr>
      </p:pic>
      <p:sp>
        <p:nvSpPr>
          <p:cNvPr id="3" name="Slide Number Placeholder 2">
            <a:extLst>
              <a:ext uri="{FF2B5EF4-FFF2-40B4-BE49-F238E27FC236}">
                <a16:creationId xmlns:a16="http://schemas.microsoft.com/office/drawing/2014/main" id="{8AC3D36A-41C6-4DF0-A25B-0C5EC792BFD6}"/>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10</a:t>
            </a:fld>
            <a:endParaRPr lang="en-US" dirty="0">
              <a:solidFill>
                <a:srgbClr val="1F497D">
                  <a:lumMod val="50000"/>
                </a:srgbClr>
              </a:solidFill>
            </a:endParaRPr>
          </a:p>
        </p:txBody>
      </p:sp>
    </p:spTree>
    <p:extLst>
      <p:ext uri="{BB962C8B-B14F-4D97-AF65-F5344CB8AC3E}">
        <p14:creationId xmlns:p14="http://schemas.microsoft.com/office/powerpoint/2010/main" val="2805993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3"/>
          <p:cNvSpPr>
            <a:spLocks noGrp="1"/>
          </p:cNvSpPr>
          <p:nvPr>
            <p:ph type="title"/>
          </p:nvPr>
        </p:nvSpPr>
        <p:spPr>
          <a:xfrm>
            <a:off x="495300" y="142915"/>
            <a:ext cx="8229600" cy="708241"/>
          </a:xfrm>
        </p:spPr>
        <p:txBody>
          <a:bodyPr>
            <a:noAutofit/>
          </a:bodyPr>
          <a:lstStyle/>
          <a:p>
            <a:r>
              <a:rPr lang="en-US" sz="4000" dirty="0">
                <a:solidFill>
                  <a:srgbClr val="10253F"/>
                </a:solidFill>
                <a:latin typeface="Franklin Gothic Demi Cond" panose="020B0706030402020204" pitchFamily="34" charset="0"/>
              </a:rPr>
              <a:t>UConn is in Demand </a:t>
            </a:r>
            <a:endParaRPr lang="en-US" sz="4800" dirty="0">
              <a:solidFill>
                <a:srgbClr val="10253F"/>
              </a:solidFill>
              <a:latin typeface="Franklin Gothic Demi Cond" panose="020B0706030402020204" pitchFamily="34" charset="0"/>
            </a:endParaRPr>
          </a:p>
        </p:txBody>
      </p:sp>
      <p:graphicFrame>
        <p:nvGraphicFramePr>
          <p:cNvPr id="6" name="Object 4"/>
          <p:cNvGraphicFramePr>
            <a:graphicFrameLocks noGrp="1" noChangeAspect="1"/>
          </p:cNvGraphicFramePr>
          <p:nvPr>
            <p:ph sz="quarter" idx="1"/>
            <p:extLst>
              <p:ext uri="{D42A27DB-BD31-4B8C-83A1-F6EECF244321}">
                <p14:modId xmlns:p14="http://schemas.microsoft.com/office/powerpoint/2010/main" val="3737282790"/>
              </p:ext>
            </p:extLst>
          </p:nvPr>
        </p:nvGraphicFramePr>
        <p:xfrm>
          <a:off x="598387" y="1401501"/>
          <a:ext cx="4041775" cy="4937125"/>
        </p:xfrm>
        <a:graphic>
          <a:graphicData uri="http://schemas.openxmlformats.org/drawingml/2006/chart">
            <c:chart xmlns:c="http://schemas.openxmlformats.org/drawingml/2006/chart" xmlns:r="http://schemas.openxmlformats.org/officeDocument/2006/relationships" r:id="rId3"/>
          </a:graphicData>
        </a:graphic>
      </p:graphicFrame>
      <p:sp>
        <p:nvSpPr>
          <p:cNvPr id="1028" name="Text Placeholder 7"/>
          <p:cNvSpPr>
            <a:spLocks noGrp="1"/>
          </p:cNvSpPr>
          <p:nvPr>
            <p:ph sz="quarter" idx="2"/>
          </p:nvPr>
        </p:nvSpPr>
        <p:spPr>
          <a:xfrm>
            <a:off x="4944960" y="1910363"/>
            <a:ext cx="3886200" cy="4395656"/>
          </a:xfrm>
        </p:spPr>
        <p:txBody>
          <a:bodyPr>
            <a:normAutofit lnSpcReduction="10000"/>
          </a:bodyPr>
          <a:lstStyle/>
          <a:p>
            <a:pPr marL="291465"/>
            <a:r>
              <a:rPr lang="en-US" sz="1800" dirty="0">
                <a:latin typeface="Franklin Gothic Book" panose="020B0503020102020204" pitchFamily="34" charset="0"/>
              </a:rPr>
              <a:t>First Year application trends continue to rise to nearly 39,000 for about 5,500 seats in 2021</a:t>
            </a:r>
          </a:p>
          <a:p>
            <a:pPr marL="85725" indent="0">
              <a:buNone/>
            </a:pPr>
            <a:endParaRPr lang="en-US" sz="1600" dirty="0">
              <a:latin typeface="Franklin Gothic Book" panose="020B0503020102020204" pitchFamily="34" charset="0"/>
            </a:endParaRPr>
          </a:p>
          <a:p>
            <a:pPr marL="291465"/>
            <a:r>
              <a:rPr lang="en-US" sz="1800" dirty="0">
                <a:latin typeface="Franklin Gothic Book" panose="020B0503020102020204" pitchFamily="34" charset="0"/>
              </a:rPr>
              <a:t>Applications at all campuses have increased 264% since </a:t>
            </a:r>
            <a:r>
              <a:rPr lang="en-US" sz="1800">
                <a:latin typeface="Franklin Gothic Book" panose="020B0503020102020204" pitchFamily="34" charset="0"/>
              </a:rPr>
              <a:t>Fall 1996 and 36% since 2011</a:t>
            </a:r>
            <a:endParaRPr lang="en-US" sz="1800" dirty="0">
              <a:latin typeface="Franklin Gothic Book" panose="020B0503020102020204" pitchFamily="34" charset="0"/>
            </a:endParaRPr>
          </a:p>
          <a:p>
            <a:pPr marL="85725" indent="0">
              <a:buNone/>
            </a:pPr>
            <a:endParaRPr lang="en-US" sz="1400" dirty="0">
              <a:latin typeface="Franklin Gothic Book" panose="020B0503020102020204" pitchFamily="34" charset="0"/>
            </a:endParaRPr>
          </a:p>
          <a:p>
            <a:pPr marL="291465"/>
            <a:r>
              <a:rPr lang="en-US" sz="1800" dirty="0">
                <a:latin typeface="Franklin Gothic Book" panose="020B0503020102020204" pitchFamily="34" charset="0"/>
              </a:rPr>
              <a:t>Mean SAT* scores of Storrs Campus entering First Year Student for Fall 2021 is 1318</a:t>
            </a:r>
          </a:p>
          <a:p>
            <a:pPr marL="577215" lvl="1" indent="-285750">
              <a:buFont typeface="Wingdings" panose="05000000000000000000" pitchFamily="2" charset="2"/>
              <a:buChar char="§"/>
            </a:pPr>
            <a:r>
              <a:rPr lang="en-US" dirty="0">
                <a:latin typeface="Franklin Gothic Book" panose="020B0503020102020204" pitchFamily="34" charset="0"/>
              </a:rPr>
              <a:t>National Mean SAT is 1060</a:t>
            </a:r>
          </a:p>
          <a:p>
            <a:pPr marL="577215" lvl="1" indent="-285750">
              <a:buFont typeface="Wingdings" panose="05000000000000000000" pitchFamily="2" charset="2"/>
              <a:buChar char="§"/>
            </a:pPr>
            <a:r>
              <a:rPr lang="en-US" dirty="0">
                <a:latin typeface="Franklin Gothic Book" panose="020B0503020102020204" pitchFamily="34" charset="0"/>
              </a:rPr>
              <a:t>CT Mean SAT is 1072</a:t>
            </a:r>
          </a:p>
          <a:p>
            <a:pPr marL="577215" lvl="1" indent="-285750">
              <a:buFont typeface="Wingdings" panose="05000000000000000000" pitchFamily="2" charset="2"/>
              <a:buChar char="§"/>
            </a:pPr>
            <a:r>
              <a:rPr lang="en-US" dirty="0">
                <a:latin typeface="Franklin Gothic Book" panose="020B0503020102020204" pitchFamily="34" charset="0"/>
              </a:rPr>
              <a:t>161 Valedictorians and Salutatorians</a:t>
            </a:r>
          </a:p>
        </p:txBody>
      </p:sp>
      <p:sp>
        <p:nvSpPr>
          <p:cNvPr id="7" name="TextBox 6"/>
          <p:cNvSpPr txBox="1"/>
          <p:nvPr/>
        </p:nvSpPr>
        <p:spPr>
          <a:xfrm>
            <a:off x="5286765" y="5998479"/>
            <a:ext cx="3258848" cy="338554"/>
          </a:xfrm>
          <a:prstGeom prst="rect">
            <a:avLst/>
          </a:prstGeom>
          <a:noFill/>
        </p:spPr>
        <p:txBody>
          <a:bodyPr wrap="square" rtlCol="0">
            <a:spAutoFit/>
          </a:bodyPr>
          <a:lstStyle/>
          <a:p>
            <a:r>
              <a:rPr lang="en-US" sz="800" i="1" dirty="0">
                <a:solidFill>
                  <a:srgbClr val="505360"/>
                </a:solidFill>
                <a:latin typeface="Franklin Gothic Book" panose="020B0503020102020204" pitchFamily="34" charset="0"/>
              </a:rPr>
              <a:t>*SAT Data: Standardized test average represents students who elected to submit test scores as part of their application materials.</a:t>
            </a:r>
          </a:p>
        </p:txBody>
      </p:sp>
      <p:sp>
        <p:nvSpPr>
          <p:cNvPr id="2" name="TextBox 1"/>
          <p:cNvSpPr txBox="1"/>
          <p:nvPr/>
        </p:nvSpPr>
        <p:spPr>
          <a:xfrm>
            <a:off x="152400" y="889376"/>
            <a:ext cx="8839200" cy="830997"/>
          </a:xfrm>
          <a:prstGeom prst="rect">
            <a:avLst/>
          </a:prstGeom>
          <a:noFill/>
        </p:spPr>
        <p:txBody>
          <a:bodyPr wrap="square" rtlCol="0">
            <a:spAutoFit/>
          </a:bodyPr>
          <a:lstStyle/>
          <a:p>
            <a:pPr algn="ctr"/>
            <a:r>
              <a:rPr lang="en-US" sz="2400" b="1" dirty="0">
                <a:solidFill>
                  <a:srgbClr val="505360"/>
                </a:solidFill>
                <a:latin typeface="Franklin Gothic Book" panose="020B0503020102020204" pitchFamily="34" charset="0"/>
                <a:cs typeface="Calibri" panose="020F0502020204030204" pitchFamily="34" charset="0"/>
              </a:rPr>
              <a:t>Demand for UConn education is strong, and quality of First Year Student class is highly competitive</a:t>
            </a:r>
          </a:p>
        </p:txBody>
      </p:sp>
      <p:graphicFrame>
        <p:nvGraphicFramePr>
          <p:cNvPr id="9" name="Object 4">
            <a:extLst>
              <a:ext uri="{FF2B5EF4-FFF2-40B4-BE49-F238E27FC236}">
                <a16:creationId xmlns:a16="http://schemas.microsoft.com/office/drawing/2014/main" id="{C548EC33-F586-48A3-AE52-50F2B484FD3C}"/>
              </a:ext>
            </a:extLst>
          </p:cNvPr>
          <p:cNvGraphicFramePr>
            <a:graphicFrameLocks noChangeAspect="1"/>
          </p:cNvGraphicFramePr>
          <p:nvPr>
            <p:extLst>
              <p:ext uri="{D42A27DB-BD31-4B8C-83A1-F6EECF244321}">
                <p14:modId xmlns:p14="http://schemas.microsoft.com/office/powerpoint/2010/main" val="1263279217"/>
              </p:ext>
            </p:extLst>
          </p:nvPr>
        </p:nvGraphicFramePr>
        <p:xfrm>
          <a:off x="678607" y="1594755"/>
          <a:ext cx="4041775" cy="4577445"/>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1BC12AB5-EEEF-4997-9D44-63C0BC7DC57D}"/>
              </a:ext>
            </a:extLst>
          </p:cNvPr>
          <p:cNvSpPr>
            <a:spLocks noGrp="1"/>
          </p:cNvSpPr>
          <p:nvPr>
            <p:ph type="sldNum" sz="quarter" idx="12"/>
          </p:nvPr>
        </p:nvSpPr>
        <p:spPr/>
        <p:txBody>
          <a:bodyPr/>
          <a:lstStyle/>
          <a:p>
            <a:fld id="{62716ED7-3343-4A43-8BD6-6F268AE424C5}" type="slidenum">
              <a:rPr lang="en-US" smtClean="0"/>
              <a:t>11</a:t>
            </a:fld>
            <a:endParaRPr lang="en-US" dirty="0"/>
          </a:p>
        </p:txBody>
      </p:sp>
    </p:spTree>
    <p:extLst>
      <p:ext uri="{BB962C8B-B14F-4D97-AF65-F5344CB8AC3E}">
        <p14:creationId xmlns:p14="http://schemas.microsoft.com/office/powerpoint/2010/main" val="3166506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ext Placeholder 7"/>
          <p:cNvSpPr txBox="1">
            <a:spLocks/>
          </p:cNvSpPr>
          <p:nvPr/>
        </p:nvSpPr>
        <p:spPr>
          <a:xfrm>
            <a:off x="269681" y="990600"/>
            <a:ext cx="8686799" cy="628650"/>
          </a:xfrm>
          <a:prstGeom prst="rect">
            <a:avLst/>
          </a:prstGeom>
        </p:spPr>
        <p:txBody>
          <a:bodyPr vert="horz">
            <a:noAutofit/>
          </a:bodyPr>
          <a:lstStyle/>
          <a:p>
            <a:pPr marL="27432" algn="ctr" defTabSz="342900">
              <a:spcBef>
                <a:spcPct val="20000"/>
              </a:spcBef>
              <a:buClr>
                <a:srgbClr val="4F81BD"/>
              </a:buClr>
              <a:buSzPct val="80000"/>
              <a:defRPr/>
            </a:pPr>
            <a:r>
              <a:rPr lang="en-US" sz="2400" b="1" dirty="0">
                <a:solidFill>
                  <a:srgbClr val="505360"/>
                </a:solidFill>
                <a:latin typeface="Franklin Gothic Book" panose="020B0503020102020204" pitchFamily="34" charset="0"/>
                <a:cs typeface="Arial" pitchFamily="34" charset="0"/>
              </a:rPr>
              <a:t>Undergraduate enrollment has increased 46% in the last 25 years</a:t>
            </a:r>
          </a:p>
        </p:txBody>
      </p:sp>
      <p:graphicFrame>
        <p:nvGraphicFramePr>
          <p:cNvPr id="2" name="Table 1"/>
          <p:cNvGraphicFramePr>
            <a:graphicFrameLocks noGrp="1"/>
          </p:cNvGraphicFramePr>
          <p:nvPr>
            <p:extLst>
              <p:ext uri="{D42A27DB-BD31-4B8C-83A1-F6EECF244321}">
                <p14:modId xmlns:p14="http://schemas.microsoft.com/office/powerpoint/2010/main" val="1692342444"/>
              </p:ext>
            </p:extLst>
          </p:nvPr>
        </p:nvGraphicFramePr>
        <p:xfrm>
          <a:off x="4613081" y="3189880"/>
          <a:ext cx="4302319" cy="2487020"/>
        </p:xfrm>
        <a:graphic>
          <a:graphicData uri="http://schemas.openxmlformats.org/drawingml/2006/table">
            <a:tbl>
              <a:tblPr firstRow="1" bandRow="1">
                <a:tableStyleId>{5C22544A-7EE6-4342-B048-85BDC9FD1C3A}</a:tableStyleId>
              </a:tblPr>
              <a:tblGrid>
                <a:gridCol w="1311819">
                  <a:extLst>
                    <a:ext uri="{9D8B030D-6E8A-4147-A177-3AD203B41FA5}">
                      <a16:colId xmlns:a16="http://schemas.microsoft.com/office/drawing/2014/main" val="20000"/>
                    </a:ext>
                  </a:extLst>
                </a:gridCol>
                <a:gridCol w="601032">
                  <a:extLst>
                    <a:ext uri="{9D8B030D-6E8A-4147-A177-3AD203B41FA5}">
                      <a16:colId xmlns:a16="http://schemas.microsoft.com/office/drawing/2014/main" val="20001"/>
                    </a:ext>
                  </a:extLst>
                </a:gridCol>
                <a:gridCol w="601032">
                  <a:extLst>
                    <a:ext uri="{9D8B030D-6E8A-4147-A177-3AD203B41FA5}">
                      <a16:colId xmlns:a16="http://schemas.microsoft.com/office/drawing/2014/main" val="20002"/>
                    </a:ext>
                  </a:extLst>
                </a:gridCol>
                <a:gridCol w="601032">
                  <a:extLst>
                    <a:ext uri="{9D8B030D-6E8A-4147-A177-3AD203B41FA5}">
                      <a16:colId xmlns:a16="http://schemas.microsoft.com/office/drawing/2014/main" val="3816966302"/>
                    </a:ext>
                  </a:extLst>
                </a:gridCol>
                <a:gridCol w="601032">
                  <a:extLst>
                    <a:ext uri="{9D8B030D-6E8A-4147-A177-3AD203B41FA5}">
                      <a16:colId xmlns:a16="http://schemas.microsoft.com/office/drawing/2014/main" val="1981438670"/>
                    </a:ext>
                  </a:extLst>
                </a:gridCol>
                <a:gridCol w="586372">
                  <a:extLst>
                    <a:ext uri="{9D8B030D-6E8A-4147-A177-3AD203B41FA5}">
                      <a16:colId xmlns:a16="http://schemas.microsoft.com/office/drawing/2014/main" val="20003"/>
                    </a:ext>
                  </a:extLst>
                </a:gridCol>
              </a:tblGrid>
              <a:tr h="217377">
                <a:tc>
                  <a:txBody>
                    <a:bodyPr/>
                    <a:lstStyle/>
                    <a:p>
                      <a:r>
                        <a:rPr lang="en-US" sz="1400" dirty="0">
                          <a:solidFill>
                            <a:schemeClr val="bg1"/>
                          </a:solidFill>
                          <a:latin typeface="Franklin Gothic Book" panose="020B0503020102020204" pitchFamily="34" charset="0"/>
                        </a:rPr>
                        <a:t>Residency </a:t>
                      </a:r>
                    </a:p>
                    <a:p>
                      <a:r>
                        <a:rPr lang="en-US" sz="1400" dirty="0">
                          <a:solidFill>
                            <a:schemeClr val="bg1"/>
                          </a:solidFill>
                          <a:latin typeface="Franklin Gothic Book" panose="020B0503020102020204" pitchFamily="34" charset="0"/>
                        </a:rPr>
                        <a:t>(All Campuses)</a:t>
                      </a:r>
                    </a:p>
                  </a:txBody>
                  <a:tcPr marL="68580" marR="68580" marT="34290" marB="34290">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4294B"/>
                    </a:solidFill>
                  </a:tcPr>
                </a:tc>
                <a:tc>
                  <a:txBody>
                    <a:bodyPr/>
                    <a:lstStyle/>
                    <a:p>
                      <a:pPr algn="ctr"/>
                      <a:r>
                        <a:rPr lang="en-US" sz="1400" dirty="0">
                          <a:solidFill>
                            <a:schemeClr val="bg1"/>
                          </a:solidFill>
                          <a:latin typeface="Franklin Gothic Book" panose="020B0503020102020204" pitchFamily="34" charset="0"/>
                        </a:rPr>
                        <a:t>2001</a:t>
                      </a:r>
                    </a:p>
                  </a:txBody>
                  <a:tcPr marL="68580" marR="68580" marT="34290" marB="3429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4294B"/>
                    </a:solidFill>
                  </a:tcPr>
                </a:tc>
                <a:tc>
                  <a:txBody>
                    <a:bodyPr/>
                    <a:lstStyle/>
                    <a:p>
                      <a:pPr algn="ctr"/>
                      <a:r>
                        <a:rPr lang="en-US" sz="1400" dirty="0">
                          <a:solidFill>
                            <a:schemeClr val="bg1"/>
                          </a:solidFill>
                          <a:latin typeface="Franklin Gothic Book" panose="020B0503020102020204" pitchFamily="34" charset="0"/>
                        </a:rPr>
                        <a:t>2006</a:t>
                      </a:r>
                    </a:p>
                  </a:txBody>
                  <a:tcPr marL="68580" marR="68580" marT="34290" marB="3429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4294B"/>
                    </a:solidFill>
                  </a:tcPr>
                </a:tc>
                <a:tc>
                  <a:txBody>
                    <a:bodyPr/>
                    <a:lstStyle/>
                    <a:p>
                      <a:pPr algn="ctr"/>
                      <a:r>
                        <a:rPr lang="en-US" sz="1400" dirty="0">
                          <a:solidFill>
                            <a:schemeClr val="bg1"/>
                          </a:solidFill>
                          <a:latin typeface="Franklin Gothic Book" panose="020B0503020102020204" pitchFamily="34" charset="0"/>
                        </a:rPr>
                        <a:t>2011</a:t>
                      </a:r>
                    </a:p>
                  </a:txBody>
                  <a:tcPr marL="68580" marR="68580" marT="34290" marB="3429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4294B"/>
                    </a:solidFill>
                  </a:tcPr>
                </a:tc>
                <a:tc>
                  <a:txBody>
                    <a:bodyPr/>
                    <a:lstStyle/>
                    <a:p>
                      <a:pPr algn="ctr"/>
                      <a:r>
                        <a:rPr lang="en-US" sz="1400" dirty="0">
                          <a:solidFill>
                            <a:schemeClr val="bg1"/>
                          </a:solidFill>
                          <a:latin typeface="Franklin Gothic Book" panose="020B0503020102020204" pitchFamily="34" charset="0"/>
                        </a:rPr>
                        <a:t>2016</a:t>
                      </a:r>
                    </a:p>
                  </a:txBody>
                  <a:tcPr marL="68580" marR="68580" marT="34290" marB="34290" anchor="ct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4294B"/>
                    </a:solidFill>
                  </a:tcPr>
                </a:tc>
                <a:tc>
                  <a:txBody>
                    <a:bodyPr/>
                    <a:lstStyle/>
                    <a:p>
                      <a:pPr algn="ctr"/>
                      <a:r>
                        <a:rPr lang="en-US" sz="1400" dirty="0">
                          <a:solidFill>
                            <a:schemeClr val="bg1"/>
                          </a:solidFill>
                          <a:latin typeface="Franklin Gothic Book" panose="020B0503020102020204" pitchFamily="34" charset="0"/>
                        </a:rPr>
                        <a:t>2021</a:t>
                      </a:r>
                    </a:p>
                  </a:txBody>
                  <a:tcPr marL="68580" marR="68580" marT="34290" marB="3429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lnB w="12700" cap="flat" cmpd="sng" algn="ctr">
                      <a:solidFill>
                        <a:schemeClr val="tx2"/>
                      </a:solidFill>
                      <a:prstDash val="solid"/>
                      <a:round/>
                      <a:headEnd type="none" w="med" len="med"/>
                      <a:tailEnd type="none" w="med" len="med"/>
                    </a:lnB>
                    <a:solidFill>
                      <a:srgbClr val="04294B"/>
                    </a:solidFill>
                  </a:tcPr>
                </a:tc>
                <a:extLst>
                  <a:ext uri="{0D108BD9-81ED-4DB2-BD59-A6C34878D82A}">
                    <a16:rowId xmlns:a16="http://schemas.microsoft.com/office/drawing/2014/main" val="10000"/>
                  </a:ext>
                </a:extLst>
              </a:tr>
              <a:tr h="505820">
                <a:tc>
                  <a:txBody>
                    <a:bodyPr/>
                    <a:lstStyle/>
                    <a:p>
                      <a:r>
                        <a:rPr lang="en-US" sz="1400" dirty="0">
                          <a:solidFill>
                            <a:schemeClr val="tx2">
                              <a:lumMod val="50000"/>
                            </a:schemeClr>
                          </a:solidFill>
                          <a:latin typeface="Franklin Gothic Book" panose="020B0503020102020204" pitchFamily="34" charset="0"/>
                        </a:rPr>
                        <a:t>In-State </a:t>
                      </a:r>
                    </a:p>
                    <a:p>
                      <a:r>
                        <a:rPr lang="en-US" sz="1400" dirty="0">
                          <a:solidFill>
                            <a:schemeClr val="tx2">
                              <a:lumMod val="50000"/>
                            </a:schemeClr>
                          </a:solidFill>
                          <a:latin typeface="Franklin Gothic Book" panose="020B0503020102020204" pitchFamily="34" charset="0"/>
                        </a:rPr>
                        <a:t>First Year</a:t>
                      </a:r>
                    </a:p>
                  </a:txBody>
                  <a:tcPr marL="68580" marR="68580" marT="34290" marB="34290" anchor="ctr">
                    <a:lnL w="12700" cap="flat" cmpd="sng" algn="ctr">
                      <a:solidFill>
                        <a:schemeClr val="tx2"/>
                      </a:solidFill>
                      <a:prstDash val="solid"/>
                      <a:round/>
                      <a:headEnd type="none" w="med" len="med"/>
                      <a:tailEnd type="none" w="med" len="med"/>
                    </a:lnL>
                    <a:lnT w="12700" cap="flat" cmpd="sng" algn="ctr">
                      <a:solidFill>
                        <a:schemeClr val="tx2"/>
                      </a:solidFill>
                      <a:prstDash val="solid"/>
                      <a:round/>
                      <a:headEnd type="none" w="med" len="med"/>
                      <a:tailEnd type="none" w="med" len="med"/>
                    </a:lnT>
                  </a:tcPr>
                </a:tc>
                <a:tc>
                  <a:txBody>
                    <a:bodyPr/>
                    <a:lstStyle/>
                    <a:p>
                      <a:pPr algn="ctr"/>
                      <a:r>
                        <a:rPr lang="en-US" sz="1400" dirty="0">
                          <a:solidFill>
                            <a:schemeClr val="tx2">
                              <a:lumMod val="50000"/>
                            </a:schemeClr>
                          </a:solidFill>
                          <a:latin typeface="Franklin Gothic Book" panose="020B0503020102020204" pitchFamily="34" charset="0"/>
                        </a:rPr>
                        <a:t>74%</a:t>
                      </a:r>
                    </a:p>
                  </a:txBody>
                  <a:tcPr marL="68580" marR="68580" marT="34290" marB="34290" anchor="ctr">
                    <a:lnT w="12700" cap="flat" cmpd="sng" algn="ctr">
                      <a:solidFill>
                        <a:schemeClr val="tx2"/>
                      </a:solidFill>
                      <a:prstDash val="solid"/>
                      <a:round/>
                      <a:headEnd type="none" w="med" len="med"/>
                      <a:tailEnd type="none" w="med" len="med"/>
                    </a:lnT>
                  </a:tcPr>
                </a:tc>
                <a:tc>
                  <a:txBody>
                    <a:bodyPr/>
                    <a:lstStyle/>
                    <a:p>
                      <a:pPr algn="ctr"/>
                      <a:r>
                        <a:rPr lang="en-US" sz="1400" dirty="0">
                          <a:solidFill>
                            <a:schemeClr val="tx2">
                              <a:lumMod val="50000"/>
                            </a:schemeClr>
                          </a:solidFill>
                          <a:latin typeface="Franklin Gothic Book" panose="020B0503020102020204" pitchFamily="34" charset="0"/>
                        </a:rPr>
                        <a:t>76%</a:t>
                      </a:r>
                    </a:p>
                  </a:txBody>
                  <a:tcPr marL="68580" marR="68580" marT="34290" marB="34290" anchor="ctr">
                    <a:lnT w="12700" cap="flat" cmpd="sng" algn="ctr">
                      <a:solidFill>
                        <a:schemeClr val="tx2"/>
                      </a:solidFill>
                      <a:prstDash val="solid"/>
                      <a:round/>
                      <a:headEnd type="none" w="med" len="med"/>
                      <a:tailEnd type="none" w="med" len="med"/>
                    </a:lnT>
                  </a:tcPr>
                </a:tc>
                <a:tc>
                  <a:txBody>
                    <a:bodyPr/>
                    <a:lstStyle/>
                    <a:p>
                      <a:pPr algn="ctr"/>
                      <a:r>
                        <a:rPr lang="en-US" sz="1400" dirty="0">
                          <a:solidFill>
                            <a:schemeClr val="tx2">
                              <a:lumMod val="50000"/>
                            </a:schemeClr>
                          </a:solidFill>
                          <a:latin typeface="Franklin Gothic Book" panose="020B0503020102020204" pitchFamily="34" charset="0"/>
                        </a:rPr>
                        <a:t>77%</a:t>
                      </a:r>
                    </a:p>
                  </a:txBody>
                  <a:tcPr marL="68580" marR="68580" marT="34290" marB="34290" anchor="ctr">
                    <a:lnT w="12700" cap="flat" cmpd="sng" algn="ctr">
                      <a:solidFill>
                        <a:schemeClr val="tx2"/>
                      </a:solidFill>
                      <a:prstDash val="solid"/>
                      <a:round/>
                      <a:headEnd type="none" w="med" len="med"/>
                      <a:tailEnd type="none" w="med" len="med"/>
                    </a:lnT>
                  </a:tcPr>
                </a:tc>
                <a:tc>
                  <a:txBody>
                    <a:bodyPr/>
                    <a:lstStyle/>
                    <a:p>
                      <a:pPr algn="ctr"/>
                      <a:r>
                        <a:rPr lang="en-US" sz="1400" dirty="0">
                          <a:solidFill>
                            <a:schemeClr val="tx2">
                              <a:lumMod val="50000"/>
                            </a:schemeClr>
                          </a:solidFill>
                          <a:latin typeface="Franklin Gothic Book" panose="020B0503020102020204" pitchFamily="34" charset="0"/>
                        </a:rPr>
                        <a:t>75%</a:t>
                      </a:r>
                    </a:p>
                  </a:txBody>
                  <a:tcPr marL="68580" marR="68580" marT="34290" marB="34290" anchor="ctr">
                    <a:lnT w="12700" cap="flat" cmpd="sng" algn="ctr">
                      <a:solidFill>
                        <a:schemeClr val="tx2"/>
                      </a:solidFill>
                      <a:prstDash val="solid"/>
                      <a:round/>
                      <a:headEnd type="none" w="med" len="med"/>
                      <a:tailEnd type="none" w="med" len="med"/>
                    </a:lnT>
                  </a:tcPr>
                </a:tc>
                <a:tc>
                  <a:txBody>
                    <a:bodyPr/>
                    <a:lstStyle/>
                    <a:p>
                      <a:pPr algn="ctr"/>
                      <a:r>
                        <a:rPr lang="en-US" sz="1400" dirty="0">
                          <a:solidFill>
                            <a:schemeClr val="tx2">
                              <a:lumMod val="50000"/>
                            </a:schemeClr>
                          </a:solidFill>
                          <a:latin typeface="Franklin Gothic Book" panose="020B0503020102020204" pitchFamily="34" charset="0"/>
                        </a:rPr>
                        <a:t>72%</a:t>
                      </a:r>
                    </a:p>
                  </a:txBody>
                  <a:tcPr marL="68580" marR="68580" marT="34290" marB="34290" anchor="ctr">
                    <a:lnR w="12700" cap="flat" cmpd="sng" algn="ctr">
                      <a:solidFill>
                        <a:schemeClr val="tx2"/>
                      </a:solidFill>
                      <a:prstDash val="solid"/>
                      <a:round/>
                      <a:headEnd type="none" w="med" len="med"/>
                      <a:tailEnd type="none" w="med" len="med"/>
                    </a:lnR>
                    <a:lnT w="12700" cap="flat" cmpd="sng" algn="ctr">
                      <a:solidFill>
                        <a:schemeClr val="tx2"/>
                      </a:solidFill>
                      <a:prstDash val="solid"/>
                      <a:round/>
                      <a:headEnd type="none" w="med" len="med"/>
                      <a:tailEnd type="none" w="med" len="med"/>
                    </a:lnT>
                  </a:tcPr>
                </a:tc>
                <a:extLst>
                  <a:ext uri="{0D108BD9-81ED-4DB2-BD59-A6C34878D82A}">
                    <a16:rowId xmlns:a16="http://schemas.microsoft.com/office/drawing/2014/main" val="10001"/>
                  </a:ext>
                </a:extLst>
              </a:tr>
              <a:tr h="156995">
                <a:tc>
                  <a:txBody>
                    <a:bodyPr/>
                    <a:lstStyle/>
                    <a:p>
                      <a:r>
                        <a:rPr lang="en-US" sz="1400" dirty="0">
                          <a:solidFill>
                            <a:schemeClr val="tx2">
                              <a:lumMod val="50000"/>
                            </a:schemeClr>
                          </a:solidFill>
                          <a:latin typeface="Franklin Gothic Book" panose="020B0503020102020204" pitchFamily="34" charset="0"/>
                        </a:rPr>
                        <a:t>Out-of-State First Year</a:t>
                      </a:r>
                    </a:p>
                  </a:txBody>
                  <a:tcPr marL="68580" marR="68580" marT="34290" marB="34290" anchor="ctr">
                    <a:lnL w="12700" cap="flat" cmpd="sng" algn="ctr">
                      <a:solidFill>
                        <a:schemeClr val="tx2"/>
                      </a:solidFill>
                      <a:prstDash val="solid"/>
                      <a:round/>
                      <a:headEnd type="none" w="med" len="med"/>
                      <a:tailEnd type="none" w="med" len="med"/>
                    </a:lnL>
                    <a:lnB w="12700" cap="flat" cmpd="sng" algn="ctr">
                      <a:solidFill>
                        <a:schemeClr val="accent4">
                          <a:lumMod val="75000"/>
                        </a:schemeClr>
                      </a:solidFill>
                      <a:prstDash val="solid"/>
                      <a:round/>
                      <a:headEnd type="none" w="med" len="med"/>
                      <a:tailEnd type="none" w="med" len="med"/>
                    </a:lnB>
                  </a:tcPr>
                </a:tc>
                <a:tc>
                  <a:txBody>
                    <a:bodyPr/>
                    <a:lstStyle/>
                    <a:p>
                      <a:pPr algn="ctr"/>
                      <a:r>
                        <a:rPr lang="en-US" sz="1400" dirty="0">
                          <a:solidFill>
                            <a:schemeClr val="tx2">
                              <a:lumMod val="50000"/>
                            </a:schemeClr>
                          </a:solidFill>
                          <a:latin typeface="Franklin Gothic Book" panose="020B0503020102020204" pitchFamily="34" charset="0"/>
                        </a:rPr>
                        <a:t>26%</a:t>
                      </a:r>
                    </a:p>
                  </a:txBody>
                  <a:tcPr marL="68580" marR="68580" marT="34290" marB="34290" anchor="ctr">
                    <a:lnB w="12700" cap="flat" cmpd="sng" algn="ctr">
                      <a:solidFill>
                        <a:schemeClr val="accent4">
                          <a:lumMod val="75000"/>
                        </a:schemeClr>
                      </a:solidFill>
                      <a:prstDash val="solid"/>
                      <a:round/>
                      <a:headEnd type="none" w="med" len="med"/>
                      <a:tailEnd type="none" w="med" len="med"/>
                    </a:lnB>
                  </a:tcPr>
                </a:tc>
                <a:tc>
                  <a:txBody>
                    <a:bodyPr/>
                    <a:lstStyle/>
                    <a:p>
                      <a:pPr algn="ctr"/>
                      <a:r>
                        <a:rPr lang="en-US" sz="1400" dirty="0">
                          <a:solidFill>
                            <a:schemeClr val="tx2">
                              <a:lumMod val="50000"/>
                            </a:schemeClr>
                          </a:solidFill>
                          <a:latin typeface="Franklin Gothic Book" panose="020B0503020102020204" pitchFamily="34" charset="0"/>
                        </a:rPr>
                        <a:t>24%</a:t>
                      </a:r>
                    </a:p>
                  </a:txBody>
                  <a:tcPr marL="68580" marR="68580" marT="34290" marB="34290" anchor="ctr">
                    <a:lnB w="12700" cap="flat" cmpd="sng" algn="ctr">
                      <a:solidFill>
                        <a:schemeClr val="accent4">
                          <a:lumMod val="75000"/>
                        </a:schemeClr>
                      </a:solidFill>
                      <a:prstDash val="solid"/>
                      <a:round/>
                      <a:headEnd type="none" w="med" len="med"/>
                      <a:tailEnd type="none" w="med" len="med"/>
                    </a:lnB>
                  </a:tcPr>
                </a:tc>
                <a:tc>
                  <a:txBody>
                    <a:bodyPr/>
                    <a:lstStyle/>
                    <a:p>
                      <a:pPr algn="ctr"/>
                      <a:r>
                        <a:rPr lang="en-US" sz="1400" dirty="0">
                          <a:solidFill>
                            <a:schemeClr val="tx2">
                              <a:lumMod val="50000"/>
                            </a:schemeClr>
                          </a:solidFill>
                          <a:latin typeface="Franklin Gothic Book" panose="020B0503020102020204" pitchFamily="34" charset="0"/>
                        </a:rPr>
                        <a:t>23%</a:t>
                      </a:r>
                    </a:p>
                  </a:txBody>
                  <a:tcPr marL="68580" marR="68580" marT="34290" marB="34290" anchor="ctr">
                    <a:lnB w="12700" cap="flat" cmpd="sng" algn="ctr">
                      <a:solidFill>
                        <a:schemeClr val="accent4">
                          <a:lumMod val="75000"/>
                        </a:schemeClr>
                      </a:solidFill>
                      <a:prstDash val="solid"/>
                      <a:round/>
                      <a:headEnd type="none" w="med" len="med"/>
                      <a:tailEnd type="none" w="med" len="med"/>
                    </a:lnB>
                  </a:tcPr>
                </a:tc>
                <a:tc>
                  <a:txBody>
                    <a:bodyPr/>
                    <a:lstStyle/>
                    <a:p>
                      <a:pPr algn="ctr"/>
                      <a:r>
                        <a:rPr lang="en-US" sz="1400" dirty="0">
                          <a:solidFill>
                            <a:schemeClr val="tx2">
                              <a:lumMod val="50000"/>
                            </a:schemeClr>
                          </a:solidFill>
                          <a:latin typeface="Franklin Gothic Book" panose="020B0503020102020204" pitchFamily="34" charset="0"/>
                        </a:rPr>
                        <a:t>25%</a:t>
                      </a:r>
                    </a:p>
                  </a:txBody>
                  <a:tcPr marL="68580" marR="68580" marT="34290" marB="34290" anchor="ctr">
                    <a:lnB w="12700" cap="flat" cmpd="sng" algn="ctr">
                      <a:solidFill>
                        <a:schemeClr val="accent4">
                          <a:lumMod val="75000"/>
                        </a:schemeClr>
                      </a:solidFill>
                      <a:prstDash val="solid"/>
                      <a:round/>
                      <a:headEnd type="none" w="med" len="med"/>
                      <a:tailEnd type="none" w="med" len="med"/>
                    </a:lnB>
                  </a:tcPr>
                </a:tc>
                <a:tc>
                  <a:txBody>
                    <a:bodyPr/>
                    <a:lstStyle/>
                    <a:p>
                      <a:pPr algn="ctr"/>
                      <a:r>
                        <a:rPr lang="en-US" sz="1400" dirty="0">
                          <a:solidFill>
                            <a:schemeClr val="tx2">
                              <a:lumMod val="50000"/>
                            </a:schemeClr>
                          </a:solidFill>
                          <a:latin typeface="Franklin Gothic Book" panose="020B0503020102020204" pitchFamily="34" charset="0"/>
                        </a:rPr>
                        <a:t>28%</a:t>
                      </a:r>
                    </a:p>
                  </a:txBody>
                  <a:tcPr marL="68580" marR="68580" marT="34290" marB="34290" anchor="ctr">
                    <a:lnR w="12700" cap="flat" cmpd="sng" algn="ctr">
                      <a:solidFill>
                        <a:schemeClr val="tx2"/>
                      </a:solidFill>
                      <a:prstDash val="solid"/>
                      <a:round/>
                      <a:headEnd type="none" w="med" len="med"/>
                      <a:tailEnd type="none" w="med" len="med"/>
                    </a:lnR>
                    <a:lnB w="12700" cap="flat" cmpd="sng" algn="ctr">
                      <a:solidFill>
                        <a:schemeClr val="accent4">
                          <a:lumMod val="75000"/>
                        </a:schemeClr>
                      </a:solidFill>
                      <a:prstDash val="solid"/>
                      <a:round/>
                      <a:headEnd type="none" w="med" len="med"/>
                      <a:tailEnd type="none" w="med" len="med"/>
                    </a:lnB>
                  </a:tcPr>
                </a:tc>
                <a:extLst>
                  <a:ext uri="{0D108BD9-81ED-4DB2-BD59-A6C34878D82A}">
                    <a16:rowId xmlns:a16="http://schemas.microsoft.com/office/drawing/2014/main" val="10002"/>
                  </a:ext>
                </a:extLst>
              </a:tr>
              <a:tr h="429620">
                <a:tc>
                  <a:txBody>
                    <a:bodyPr/>
                    <a:lstStyle/>
                    <a:p>
                      <a:r>
                        <a:rPr lang="en-US" sz="1400" dirty="0">
                          <a:solidFill>
                            <a:schemeClr val="tx2">
                              <a:lumMod val="50000"/>
                            </a:schemeClr>
                          </a:solidFill>
                          <a:latin typeface="Franklin Gothic Book" panose="020B0503020102020204" pitchFamily="34" charset="0"/>
                        </a:rPr>
                        <a:t>In-State Undergrads</a:t>
                      </a:r>
                    </a:p>
                  </a:txBody>
                  <a:tcPr marL="68580" marR="68580" marT="34290" marB="34290" anchor="ctr">
                    <a:lnL w="12700" cap="flat" cmpd="sng" algn="ctr">
                      <a:solidFill>
                        <a:schemeClr val="tx2"/>
                      </a:solidFill>
                      <a:prstDash val="solid"/>
                      <a:round/>
                      <a:headEnd type="none" w="med" len="med"/>
                      <a:tailEnd type="none" w="med" len="med"/>
                    </a:lnL>
                    <a:lnT w="12700" cap="flat" cmpd="sng" algn="ctr">
                      <a:solidFill>
                        <a:schemeClr val="accent4">
                          <a:lumMod val="75000"/>
                        </a:schemeClr>
                      </a:solidFill>
                      <a:prstDash val="solid"/>
                      <a:round/>
                      <a:headEnd type="none" w="med" len="med"/>
                      <a:tailEnd type="none" w="med" len="med"/>
                    </a:lnT>
                  </a:tcPr>
                </a:tc>
                <a:tc>
                  <a:txBody>
                    <a:bodyPr/>
                    <a:lstStyle/>
                    <a:p>
                      <a:pPr algn="ctr"/>
                      <a:r>
                        <a:rPr lang="en-US" sz="1400" dirty="0">
                          <a:solidFill>
                            <a:schemeClr val="tx2">
                              <a:lumMod val="50000"/>
                            </a:schemeClr>
                          </a:solidFill>
                          <a:latin typeface="Franklin Gothic Book" panose="020B0503020102020204" pitchFamily="34" charset="0"/>
                        </a:rPr>
                        <a:t>81%</a:t>
                      </a:r>
                    </a:p>
                  </a:txBody>
                  <a:tcPr marL="68580" marR="68580" marT="34290" marB="34290" anchor="ctr">
                    <a:lnT w="12700" cap="flat" cmpd="sng" algn="ctr">
                      <a:solidFill>
                        <a:schemeClr val="accent4">
                          <a:lumMod val="75000"/>
                        </a:schemeClr>
                      </a:solidFill>
                      <a:prstDash val="solid"/>
                      <a:round/>
                      <a:headEnd type="none" w="med" len="med"/>
                      <a:tailEnd type="none" w="med" len="med"/>
                    </a:lnT>
                  </a:tcPr>
                </a:tc>
                <a:tc>
                  <a:txBody>
                    <a:bodyPr/>
                    <a:lstStyle/>
                    <a:p>
                      <a:pPr algn="ctr"/>
                      <a:r>
                        <a:rPr lang="en-US" sz="1400" dirty="0">
                          <a:solidFill>
                            <a:schemeClr val="tx2">
                              <a:lumMod val="50000"/>
                            </a:schemeClr>
                          </a:solidFill>
                          <a:latin typeface="Franklin Gothic Book" panose="020B0503020102020204" pitchFamily="34" charset="0"/>
                        </a:rPr>
                        <a:t>80%</a:t>
                      </a:r>
                    </a:p>
                  </a:txBody>
                  <a:tcPr marL="68580" marR="68580" marT="34290" marB="34290" anchor="ctr">
                    <a:lnT w="12700" cap="flat" cmpd="sng" algn="ctr">
                      <a:solidFill>
                        <a:schemeClr val="accent4">
                          <a:lumMod val="75000"/>
                        </a:schemeClr>
                      </a:solidFill>
                      <a:prstDash val="solid"/>
                      <a:round/>
                      <a:headEnd type="none" w="med" len="med"/>
                      <a:tailEnd type="none" w="med" len="med"/>
                    </a:lnT>
                  </a:tcPr>
                </a:tc>
                <a:tc>
                  <a:txBody>
                    <a:bodyPr/>
                    <a:lstStyle/>
                    <a:p>
                      <a:pPr algn="ctr"/>
                      <a:r>
                        <a:rPr lang="en-US" sz="1400" dirty="0">
                          <a:solidFill>
                            <a:schemeClr val="tx2">
                              <a:lumMod val="50000"/>
                            </a:schemeClr>
                          </a:solidFill>
                          <a:latin typeface="Franklin Gothic Book" panose="020B0503020102020204" pitchFamily="34" charset="0"/>
                        </a:rPr>
                        <a:t>80%</a:t>
                      </a:r>
                    </a:p>
                  </a:txBody>
                  <a:tcPr marL="68580" marR="68580" marT="34290" marB="34290" anchor="ctr">
                    <a:lnT w="12700" cap="flat" cmpd="sng" algn="ctr">
                      <a:solidFill>
                        <a:schemeClr val="accent4">
                          <a:lumMod val="75000"/>
                        </a:schemeClr>
                      </a:solidFill>
                      <a:prstDash val="solid"/>
                      <a:round/>
                      <a:headEnd type="none" w="med" len="med"/>
                      <a:tailEnd type="none" w="med" len="med"/>
                    </a:lnT>
                  </a:tcPr>
                </a:tc>
                <a:tc>
                  <a:txBody>
                    <a:bodyPr/>
                    <a:lstStyle/>
                    <a:p>
                      <a:pPr algn="ctr"/>
                      <a:r>
                        <a:rPr lang="en-US" sz="1400" dirty="0">
                          <a:solidFill>
                            <a:schemeClr val="tx2">
                              <a:lumMod val="50000"/>
                            </a:schemeClr>
                          </a:solidFill>
                          <a:latin typeface="Franklin Gothic Book" panose="020B0503020102020204" pitchFamily="34" charset="0"/>
                        </a:rPr>
                        <a:t>77%</a:t>
                      </a:r>
                    </a:p>
                  </a:txBody>
                  <a:tcPr marL="68580" marR="68580" marT="34290" marB="34290" anchor="ctr">
                    <a:lnT w="12700" cap="flat" cmpd="sng" algn="ctr">
                      <a:solidFill>
                        <a:schemeClr val="accent4">
                          <a:lumMod val="75000"/>
                        </a:schemeClr>
                      </a:solidFill>
                      <a:prstDash val="solid"/>
                      <a:round/>
                      <a:headEnd type="none" w="med" len="med"/>
                      <a:tailEnd type="none" w="med" len="med"/>
                    </a:lnT>
                  </a:tcPr>
                </a:tc>
                <a:tc>
                  <a:txBody>
                    <a:bodyPr/>
                    <a:lstStyle/>
                    <a:p>
                      <a:pPr algn="ctr"/>
                      <a:r>
                        <a:rPr lang="en-US" sz="1400" dirty="0">
                          <a:solidFill>
                            <a:schemeClr val="tx2">
                              <a:lumMod val="50000"/>
                            </a:schemeClr>
                          </a:solidFill>
                          <a:latin typeface="Franklin Gothic Book" panose="020B0503020102020204" pitchFamily="34" charset="0"/>
                        </a:rPr>
                        <a:t>76%</a:t>
                      </a:r>
                    </a:p>
                  </a:txBody>
                  <a:tcPr marL="68580" marR="68580" marT="34290" marB="34290" anchor="ctr">
                    <a:lnR w="12700" cap="flat" cmpd="sng" algn="ctr">
                      <a:solidFill>
                        <a:schemeClr val="tx2"/>
                      </a:solidFill>
                      <a:prstDash val="solid"/>
                      <a:round/>
                      <a:headEnd type="none" w="med" len="med"/>
                      <a:tailEnd type="none" w="med" len="med"/>
                    </a:lnR>
                    <a:lnT w="12700" cap="flat" cmpd="sng" algn="ctr">
                      <a:solidFill>
                        <a:schemeClr val="accent4">
                          <a:lumMod val="75000"/>
                        </a:schemeClr>
                      </a:solidFill>
                      <a:prstDash val="solid"/>
                      <a:round/>
                      <a:headEnd type="none" w="med" len="med"/>
                      <a:tailEnd type="none" w="med" len="med"/>
                    </a:lnT>
                  </a:tcPr>
                </a:tc>
                <a:extLst>
                  <a:ext uri="{0D108BD9-81ED-4DB2-BD59-A6C34878D82A}">
                    <a16:rowId xmlns:a16="http://schemas.microsoft.com/office/drawing/2014/main" val="10003"/>
                  </a:ext>
                </a:extLst>
              </a:tr>
              <a:tr h="156995">
                <a:tc>
                  <a:txBody>
                    <a:bodyPr/>
                    <a:lstStyle/>
                    <a:p>
                      <a:r>
                        <a:rPr lang="en-US" sz="1400" dirty="0">
                          <a:solidFill>
                            <a:schemeClr val="tx2">
                              <a:lumMod val="50000"/>
                            </a:schemeClr>
                          </a:solidFill>
                          <a:latin typeface="Franklin Gothic Book" panose="020B0503020102020204" pitchFamily="34" charset="0"/>
                        </a:rPr>
                        <a:t>Out-of-State Undergrads</a:t>
                      </a:r>
                    </a:p>
                  </a:txBody>
                  <a:tcPr marL="68580" marR="68580" marT="34290" marB="34290" anchor="ctr">
                    <a:lnL w="12700" cap="flat" cmpd="sng" algn="ctr">
                      <a:solidFill>
                        <a:schemeClr val="tx2"/>
                      </a:solidFill>
                      <a:prstDash val="solid"/>
                      <a:round/>
                      <a:headEnd type="none" w="med" len="med"/>
                      <a:tailEnd type="none" w="med" len="med"/>
                    </a:lnL>
                    <a:lnB w="12700" cap="flat" cmpd="sng" algn="ctr">
                      <a:solidFill>
                        <a:schemeClr val="tx2"/>
                      </a:solidFill>
                      <a:prstDash val="solid"/>
                      <a:round/>
                      <a:headEnd type="none" w="med" len="med"/>
                      <a:tailEnd type="none" w="med" len="med"/>
                    </a:lnB>
                  </a:tcPr>
                </a:tc>
                <a:tc>
                  <a:txBody>
                    <a:bodyPr/>
                    <a:lstStyle/>
                    <a:p>
                      <a:pPr algn="ctr"/>
                      <a:r>
                        <a:rPr lang="en-US" sz="1400" dirty="0">
                          <a:solidFill>
                            <a:schemeClr val="tx2">
                              <a:lumMod val="50000"/>
                            </a:schemeClr>
                          </a:solidFill>
                          <a:latin typeface="Franklin Gothic Book" panose="020B0503020102020204" pitchFamily="34" charset="0"/>
                        </a:rPr>
                        <a:t>19%</a:t>
                      </a:r>
                    </a:p>
                  </a:txBody>
                  <a:tcPr marL="68580" marR="68580" marT="34290" marB="34290" anchor="ctr">
                    <a:lnB w="12700" cap="flat" cmpd="sng" algn="ctr">
                      <a:solidFill>
                        <a:schemeClr val="tx2"/>
                      </a:solidFill>
                      <a:prstDash val="solid"/>
                      <a:round/>
                      <a:headEnd type="none" w="med" len="med"/>
                      <a:tailEnd type="none" w="med" len="med"/>
                    </a:lnB>
                  </a:tcPr>
                </a:tc>
                <a:tc>
                  <a:txBody>
                    <a:bodyPr/>
                    <a:lstStyle/>
                    <a:p>
                      <a:pPr algn="ctr"/>
                      <a:r>
                        <a:rPr lang="en-US" sz="1400" dirty="0">
                          <a:solidFill>
                            <a:schemeClr val="tx2">
                              <a:lumMod val="50000"/>
                            </a:schemeClr>
                          </a:solidFill>
                          <a:latin typeface="Franklin Gothic Book" panose="020B0503020102020204" pitchFamily="34" charset="0"/>
                        </a:rPr>
                        <a:t>20%</a:t>
                      </a:r>
                    </a:p>
                  </a:txBody>
                  <a:tcPr marL="68580" marR="68580" marT="34290" marB="34290" anchor="ctr">
                    <a:lnB w="12700" cap="flat" cmpd="sng" algn="ctr">
                      <a:solidFill>
                        <a:schemeClr val="tx2"/>
                      </a:solidFill>
                      <a:prstDash val="solid"/>
                      <a:round/>
                      <a:headEnd type="none" w="med" len="med"/>
                      <a:tailEnd type="none" w="med" len="med"/>
                    </a:lnB>
                  </a:tcPr>
                </a:tc>
                <a:tc>
                  <a:txBody>
                    <a:bodyPr/>
                    <a:lstStyle/>
                    <a:p>
                      <a:pPr algn="ctr"/>
                      <a:r>
                        <a:rPr lang="en-US" sz="1400" dirty="0">
                          <a:solidFill>
                            <a:schemeClr val="tx2">
                              <a:lumMod val="50000"/>
                            </a:schemeClr>
                          </a:solidFill>
                          <a:latin typeface="Franklin Gothic Book" panose="020B0503020102020204" pitchFamily="34" charset="0"/>
                        </a:rPr>
                        <a:t>20%</a:t>
                      </a:r>
                    </a:p>
                  </a:txBody>
                  <a:tcPr marL="68580" marR="68580" marT="34290" marB="34290" anchor="ctr">
                    <a:lnB w="12700" cap="flat" cmpd="sng" algn="ctr">
                      <a:solidFill>
                        <a:schemeClr val="tx2"/>
                      </a:solidFill>
                      <a:prstDash val="solid"/>
                      <a:round/>
                      <a:headEnd type="none" w="med" len="med"/>
                      <a:tailEnd type="none" w="med" len="med"/>
                    </a:lnB>
                  </a:tcPr>
                </a:tc>
                <a:tc>
                  <a:txBody>
                    <a:bodyPr/>
                    <a:lstStyle/>
                    <a:p>
                      <a:pPr algn="ctr"/>
                      <a:r>
                        <a:rPr lang="en-US" sz="1400" dirty="0">
                          <a:solidFill>
                            <a:schemeClr val="tx2">
                              <a:lumMod val="50000"/>
                            </a:schemeClr>
                          </a:solidFill>
                          <a:latin typeface="Franklin Gothic Book" panose="020B0503020102020204" pitchFamily="34" charset="0"/>
                        </a:rPr>
                        <a:t>23%</a:t>
                      </a:r>
                    </a:p>
                  </a:txBody>
                  <a:tcPr marL="68580" marR="68580" marT="34290" marB="34290" anchor="ctr">
                    <a:lnB w="12700" cap="flat" cmpd="sng" algn="ctr">
                      <a:solidFill>
                        <a:schemeClr val="tx2"/>
                      </a:solidFill>
                      <a:prstDash val="solid"/>
                      <a:round/>
                      <a:headEnd type="none" w="med" len="med"/>
                      <a:tailEnd type="none" w="med" len="med"/>
                    </a:lnB>
                  </a:tcPr>
                </a:tc>
                <a:tc>
                  <a:txBody>
                    <a:bodyPr/>
                    <a:lstStyle/>
                    <a:p>
                      <a:pPr algn="ctr"/>
                      <a:r>
                        <a:rPr lang="en-US" sz="1400" dirty="0">
                          <a:solidFill>
                            <a:schemeClr val="tx2">
                              <a:lumMod val="50000"/>
                            </a:schemeClr>
                          </a:solidFill>
                          <a:latin typeface="Franklin Gothic Book" panose="020B0503020102020204" pitchFamily="34" charset="0"/>
                        </a:rPr>
                        <a:t>24%</a:t>
                      </a:r>
                    </a:p>
                  </a:txBody>
                  <a:tcPr marL="68580" marR="68580" marT="34290" marB="34290" anchor="ctr">
                    <a:lnR w="12700" cap="flat" cmpd="sng" algn="ctr">
                      <a:solidFill>
                        <a:schemeClr val="tx2"/>
                      </a:solidFill>
                      <a:prstDash val="solid"/>
                      <a:round/>
                      <a:headEnd type="none" w="med" len="med"/>
                      <a:tailEnd type="none" w="med" len="med"/>
                    </a:lnR>
                    <a:lnB w="12700" cap="flat" cmpd="sng" algn="ctr">
                      <a:solidFill>
                        <a:schemeClr val="tx2"/>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8" name="Title 3"/>
          <p:cNvSpPr>
            <a:spLocks noGrp="1"/>
          </p:cNvSpPr>
          <p:nvPr>
            <p:ph type="title"/>
          </p:nvPr>
        </p:nvSpPr>
        <p:spPr>
          <a:xfrm>
            <a:off x="488004" y="152400"/>
            <a:ext cx="8229600" cy="779573"/>
          </a:xfrm>
        </p:spPr>
        <p:txBody>
          <a:bodyPr>
            <a:noAutofit/>
          </a:bodyPr>
          <a:lstStyle/>
          <a:p>
            <a:r>
              <a:rPr lang="en-US" sz="4000" dirty="0">
                <a:solidFill>
                  <a:srgbClr val="10253F"/>
                </a:solidFill>
                <a:latin typeface="Franklin Gothic Demi Cond" panose="020B0706030402020204" pitchFamily="34" charset="0"/>
              </a:rPr>
              <a:t>Enrollment Growth </a:t>
            </a:r>
          </a:p>
        </p:txBody>
      </p:sp>
      <p:sp>
        <p:nvSpPr>
          <p:cNvPr id="9" name="Text Placeholder 7"/>
          <p:cNvSpPr txBox="1">
            <a:spLocks/>
          </p:cNvSpPr>
          <p:nvPr/>
        </p:nvSpPr>
        <p:spPr>
          <a:xfrm>
            <a:off x="5791200" y="1906027"/>
            <a:ext cx="2506980" cy="984446"/>
          </a:xfrm>
          <a:prstGeom prst="rect">
            <a:avLst/>
          </a:prstGeom>
          <a:ln>
            <a:noFill/>
          </a:ln>
        </p:spPr>
        <p:txBody>
          <a:bodyPr vert="horz">
            <a:noAutofit/>
          </a:bodyPr>
          <a:lstStyle/>
          <a:p>
            <a:pPr marL="27432" algn="ctr" defTabSz="342900">
              <a:spcBef>
                <a:spcPct val="20000"/>
              </a:spcBef>
              <a:buClr>
                <a:schemeClr val="bg1">
                  <a:lumMod val="65000"/>
                </a:schemeClr>
              </a:buClr>
              <a:buSzPct val="80000"/>
              <a:defRPr/>
            </a:pPr>
            <a:r>
              <a:rPr lang="en-US" sz="2000" dirty="0">
                <a:solidFill>
                  <a:schemeClr val="tx2">
                    <a:lumMod val="50000"/>
                  </a:schemeClr>
                </a:solidFill>
                <a:latin typeface="Franklin Gothic Book" panose="020B0503020102020204" pitchFamily="34" charset="0"/>
                <a:cs typeface="Arial" pitchFamily="34" charset="0"/>
              </a:rPr>
              <a:t>3 of every 4 students are from CT high schools</a:t>
            </a:r>
          </a:p>
        </p:txBody>
      </p:sp>
      <p:graphicFrame>
        <p:nvGraphicFramePr>
          <p:cNvPr id="11" name="Object 3">
            <a:extLst>
              <a:ext uri="{FF2B5EF4-FFF2-40B4-BE49-F238E27FC236}">
                <a16:creationId xmlns:a16="http://schemas.microsoft.com/office/drawing/2014/main" id="{141CAA97-06D6-4926-8BA5-09B1429F8703}"/>
              </a:ext>
            </a:extLst>
          </p:cNvPr>
          <p:cNvGraphicFramePr>
            <a:graphicFrameLocks noChangeAspect="1"/>
          </p:cNvGraphicFramePr>
          <p:nvPr>
            <p:extLst>
              <p:ext uri="{D42A27DB-BD31-4B8C-83A1-F6EECF244321}">
                <p14:modId xmlns:p14="http://schemas.microsoft.com/office/powerpoint/2010/main" val="3599524529"/>
              </p:ext>
            </p:extLst>
          </p:nvPr>
        </p:nvGraphicFramePr>
        <p:xfrm>
          <a:off x="457200" y="1447800"/>
          <a:ext cx="4155881" cy="4857588"/>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83DF1B12-5942-407F-AB28-DEB1C614F598}"/>
              </a:ext>
            </a:extLst>
          </p:cNvPr>
          <p:cNvSpPr>
            <a:spLocks noGrp="1"/>
          </p:cNvSpPr>
          <p:nvPr>
            <p:ph type="sldNum" sz="quarter" idx="12"/>
          </p:nvPr>
        </p:nvSpPr>
        <p:spPr/>
        <p:txBody>
          <a:bodyPr/>
          <a:lstStyle/>
          <a:p>
            <a:fld id="{62716ED7-3343-4A43-8BD6-6F268AE424C5}" type="slidenum">
              <a:rPr lang="en-US" smtClean="0"/>
              <a:t>12</a:t>
            </a:fld>
            <a:endParaRPr lang="en-US" dirty="0"/>
          </a:p>
        </p:txBody>
      </p:sp>
    </p:spTree>
    <p:extLst>
      <p:ext uri="{BB962C8B-B14F-4D97-AF65-F5344CB8AC3E}">
        <p14:creationId xmlns:p14="http://schemas.microsoft.com/office/powerpoint/2010/main" val="15643081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51682" name="Rectangle 2"/>
          <p:cNvSpPr>
            <a:spLocks noGrp="1" noChangeArrowheads="1"/>
          </p:cNvSpPr>
          <p:nvPr>
            <p:ph type="title"/>
          </p:nvPr>
        </p:nvSpPr>
        <p:spPr/>
        <p:txBody>
          <a:bodyPr>
            <a:normAutofit/>
          </a:bodyPr>
          <a:lstStyle/>
          <a:p>
            <a:r>
              <a:rPr lang="en-US" dirty="0">
                <a:solidFill>
                  <a:srgbClr val="10253F"/>
                </a:solidFill>
                <a:latin typeface="Franklin Gothic Demi Cond" panose="020B0706030402020204" pitchFamily="34" charset="0"/>
              </a:rPr>
              <a:t>UConn Student Success</a:t>
            </a:r>
            <a:endParaRPr lang="en-US" sz="3600" dirty="0">
              <a:solidFill>
                <a:srgbClr val="10253F"/>
              </a:solidFill>
              <a:latin typeface="Franklin Gothic Demi Cond" panose="020B0706030402020204" pitchFamily="34" charset="0"/>
            </a:endParaRPr>
          </a:p>
        </p:txBody>
      </p:sp>
      <p:sp>
        <p:nvSpPr>
          <p:cNvPr id="5124" name="Content Placeholder 19"/>
          <p:cNvSpPr>
            <a:spLocks noGrp="1"/>
          </p:cNvSpPr>
          <p:nvPr>
            <p:ph type="body" sz="half" idx="4294967295"/>
          </p:nvPr>
        </p:nvSpPr>
        <p:spPr>
          <a:xfrm>
            <a:off x="533400" y="1658526"/>
            <a:ext cx="8677532" cy="1070128"/>
          </a:xfrm>
        </p:spPr>
        <p:txBody>
          <a:bodyPr>
            <a:normAutofit/>
          </a:bodyPr>
          <a:lstStyle/>
          <a:p>
            <a:pPr marL="411480"/>
            <a:r>
              <a:rPr lang="en-US" sz="2000" dirty="0">
                <a:solidFill>
                  <a:srgbClr val="505360"/>
                </a:solidFill>
                <a:latin typeface="Franklin Gothic Book" panose="020B0503020102020204" pitchFamily="34" charset="0"/>
              </a:rPr>
              <a:t>Average time to degree of 4.1 years ranks 1st among National Public Research Universities</a:t>
            </a:r>
          </a:p>
          <a:p>
            <a:pPr marL="411480"/>
            <a:r>
              <a:rPr lang="en-US" sz="2000" dirty="0">
                <a:solidFill>
                  <a:srgbClr val="505360"/>
                </a:solidFill>
                <a:latin typeface="Franklin Gothic Book" panose="020B0503020102020204" pitchFamily="34" charset="0"/>
              </a:rPr>
              <a:t>Fall 2015 entering cohort had a 6-year graduation rate (in 2021) of 83%</a:t>
            </a:r>
          </a:p>
          <a:p>
            <a:pPr marL="411480"/>
            <a:endParaRPr lang="en-US" sz="2000" dirty="0">
              <a:solidFill>
                <a:srgbClr val="505360"/>
              </a:solidFill>
              <a:latin typeface="Franklin Gothic Book" panose="020B0503020102020204" pitchFamily="34" charset="0"/>
            </a:endParaRPr>
          </a:p>
        </p:txBody>
      </p:sp>
      <p:sp>
        <p:nvSpPr>
          <p:cNvPr id="8" name="Text Placeholder 7"/>
          <p:cNvSpPr txBox="1">
            <a:spLocks/>
          </p:cNvSpPr>
          <p:nvPr/>
        </p:nvSpPr>
        <p:spPr>
          <a:xfrm>
            <a:off x="646088" y="920877"/>
            <a:ext cx="7696200" cy="628650"/>
          </a:xfrm>
          <a:prstGeom prst="rect">
            <a:avLst/>
          </a:prstGeom>
        </p:spPr>
        <p:txBody>
          <a:bodyPr vert="horz">
            <a:noAutofit/>
          </a:bodyPr>
          <a:lstStyle/>
          <a:p>
            <a:pPr marL="27432" algn="ctr" defTabSz="342900">
              <a:spcBef>
                <a:spcPct val="20000"/>
              </a:spcBef>
              <a:buClr>
                <a:srgbClr val="4F81BD"/>
              </a:buClr>
              <a:buSzPct val="80000"/>
              <a:defRPr/>
            </a:pPr>
            <a:r>
              <a:rPr lang="en-US" sz="2400" b="1" dirty="0">
                <a:solidFill>
                  <a:srgbClr val="505360"/>
                </a:solidFill>
                <a:latin typeface="Franklin Gothic Book" panose="020B0503020102020204" pitchFamily="34" charset="0"/>
                <a:cs typeface="Arial" pitchFamily="34" charset="0"/>
              </a:rPr>
              <a:t>UConn is one of the best in the nation at graduating students in 4 years</a:t>
            </a:r>
          </a:p>
        </p:txBody>
      </p:sp>
      <p:sp>
        <p:nvSpPr>
          <p:cNvPr id="9" name="TextBox 8"/>
          <p:cNvSpPr txBox="1"/>
          <p:nvPr/>
        </p:nvSpPr>
        <p:spPr>
          <a:xfrm>
            <a:off x="4215492" y="6086931"/>
            <a:ext cx="1676400" cy="215444"/>
          </a:xfrm>
          <a:prstGeom prst="rect">
            <a:avLst/>
          </a:prstGeom>
          <a:noFill/>
        </p:spPr>
        <p:txBody>
          <a:bodyPr wrap="square" rtlCol="0">
            <a:spAutoFit/>
          </a:bodyPr>
          <a:lstStyle/>
          <a:p>
            <a:r>
              <a:rPr lang="en-US" sz="800" i="1" dirty="0">
                <a:latin typeface="Franklin Gothic Book" panose="020B0503020102020204" pitchFamily="34" charset="0"/>
              </a:rPr>
              <a:t>Data: Storrs Campus</a:t>
            </a:r>
          </a:p>
        </p:txBody>
      </p:sp>
      <p:graphicFrame>
        <p:nvGraphicFramePr>
          <p:cNvPr id="13" name="Object 3">
            <a:extLst>
              <a:ext uri="{FF2B5EF4-FFF2-40B4-BE49-F238E27FC236}">
                <a16:creationId xmlns:a16="http://schemas.microsoft.com/office/drawing/2014/main" id="{4B61AB36-5479-484A-931C-A0F2F4D4EFDC}"/>
              </a:ext>
            </a:extLst>
          </p:cNvPr>
          <p:cNvGraphicFramePr>
            <a:graphicFrameLocks noGrp="1" noChangeAspect="1"/>
          </p:cNvGraphicFramePr>
          <p:nvPr>
            <p:ph sz="quarter" idx="1"/>
            <p:extLst>
              <p:ext uri="{D42A27DB-BD31-4B8C-83A1-F6EECF244321}">
                <p14:modId xmlns:p14="http://schemas.microsoft.com/office/powerpoint/2010/main" val="2804630480"/>
              </p:ext>
            </p:extLst>
          </p:nvPr>
        </p:nvGraphicFramePr>
        <p:xfrm>
          <a:off x="457200" y="2819400"/>
          <a:ext cx="3758292" cy="35484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Object 4">
            <a:extLst>
              <a:ext uri="{FF2B5EF4-FFF2-40B4-BE49-F238E27FC236}">
                <a16:creationId xmlns:a16="http://schemas.microsoft.com/office/drawing/2014/main" id="{000E65F1-A6FC-460E-A86F-5A4A0F2B1CDB}"/>
              </a:ext>
            </a:extLst>
          </p:cNvPr>
          <p:cNvGraphicFramePr>
            <a:graphicFrameLocks noChangeAspect="1"/>
          </p:cNvGraphicFramePr>
          <p:nvPr>
            <p:extLst>
              <p:ext uri="{D42A27DB-BD31-4B8C-83A1-F6EECF244321}">
                <p14:modId xmlns:p14="http://schemas.microsoft.com/office/powerpoint/2010/main" val="3307390405"/>
              </p:ext>
            </p:extLst>
          </p:nvPr>
        </p:nvGraphicFramePr>
        <p:xfrm>
          <a:off x="4928510" y="2819401"/>
          <a:ext cx="3633107" cy="3606424"/>
        </p:xfrm>
        <a:graphic>
          <a:graphicData uri="http://schemas.openxmlformats.org/drawingml/2006/chart">
            <c:chart xmlns:c="http://schemas.openxmlformats.org/drawingml/2006/chart" xmlns:r="http://schemas.openxmlformats.org/officeDocument/2006/relationships" r:id="rId4"/>
          </a:graphicData>
        </a:graphic>
      </p:graphicFrame>
      <p:sp>
        <p:nvSpPr>
          <p:cNvPr id="2" name="Slide Number Placeholder 1">
            <a:extLst>
              <a:ext uri="{FF2B5EF4-FFF2-40B4-BE49-F238E27FC236}">
                <a16:creationId xmlns:a16="http://schemas.microsoft.com/office/drawing/2014/main" id="{A5B6D0DA-0E66-48AE-8459-CB69DB714828}"/>
              </a:ext>
            </a:extLst>
          </p:cNvPr>
          <p:cNvSpPr>
            <a:spLocks noGrp="1"/>
          </p:cNvSpPr>
          <p:nvPr>
            <p:ph type="sldNum" sz="quarter" idx="12"/>
          </p:nvPr>
        </p:nvSpPr>
        <p:spPr/>
        <p:txBody>
          <a:bodyPr/>
          <a:lstStyle/>
          <a:p>
            <a:fld id="{62716ED7-3343-4A43-8BD6-6F268AE424C5}" type="slidenum">
              <a:rPr lang="en-US" smtClean="0"/>
              <a:pPr/>
              <a:t>13</a:t>
            </a:fld>
            <a:endParaRPr lang="en-US" dirty="0"/>
          </a:p>
        </p:txBody>
      </p:sp>
    </p:spTree>
    <p:extLst>
      <p:ext uri="{BB962C8B-B14F-4D97-AF65-F5344CB8AC3E}">
        <p14:creationId xmlns:p14="http://schemas.microsoft.com/office/powerpoint/2010/main" val="33818449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350878" y="1588973"/>
            <a:ext cx="2534666" cy="4893647"/>
          </a:xfrm>
          <a:prstGeom prst="rect">
            <a:avLst/>
          </a:prstGeom>
          <a:noFill/>
        </p:spPr>
        <p:txBody>
          <a:bodyPr wrap="square" rtlCol="0">
            <a:spAutoFit/>
          </a:bodyPr>
          <a:lstStyle/>
          <a:p>
            <a:pPr marL="285750" indent="-285750" defTabSz="342900">
              <a:buClr>
                <a:schemeClr val="bg1">
                  <a:lumMod val="50000"/>
                </a:schemeClr>
              </a:buClr>
              <a:buFont typeface="Wingdings" panose="05000000000000000000" pitchFamily="2" charset="2"/>
              <a:buChar char="§"/>
            </a:pPr>
            <a:r>
              <a:rPr lang="en-US" sz="2000" dirty="0">
                <a:solidFill>
                  <a:schemeClr val="tx2">
                    <a:lumMod val="50000"/>
                  </a:schemeClr>
                </a:solidFill>
                <a:latin typeface="Franklin Gothic Book" panose="020B0503020102020204" pitchFamily="34" charset="0"/>
              </a:rPr>
              <a:t>Ranks 12</a:t>
            </a:r>
            <a:r>
              <a:rPr lang="en-US" sz="2000" baseline="30000" dirty="0">
                <a:solidFill>
                  <a:schemeClr val="tx2">
                    <a:lumMod val="50000"/>
                  </a:schemeClr>
                </a:solidFill>
                <a:latin typeface="Franklin Gothic Book" panose="020B0503020102020204" pitchFamily="34" charset="0"/>
              </a:rPr>
              <a:t>th</a:t>
            </a:r>
            <a:r>
              <a:rPr lang="en-US" sz="2000" dirty="0">
                <a:solidFill>
                  <a:schemeClr val="tx2">
                    <a:lumMod val="50000"/>
                  </a:schemeClr>
                </a:solidFill>
                <a:latin typeface="Franklin Gothic Book" panose="020B0503020102020204" pitchFamily="34" charset="0"/>
              </a:rPr>
              <a:t> among the National Public Research Universities</a:t>
            </a:r>
          </a:p>
          <a:p>
            <a:pPr marL="285750" indent="-285750" defTabSz="342900">
              <a:buClr>
                <a:schemeClr val="bg1">
                  <a:lumMod val="50000"/>
                </a:schemeClr>
              </a:buClr>
              <a:buFont typeface="Wingdings" panose="05000000000000000000" pitchFamily="2" charset="2"/>
              <a:buChar char="§"/>
            </a:pPr>
            <a:endParaRPr lang="en-US" sz="2000" dirty="0">
              <a:solidFill>
                <a:schemeClr val="tx2">
                  <a:lumMod val="50000"/>
                </a:schemeClr>
              </a:solidFill>
              <a:latin typeface="Franklin Gothic Book" panose="020B0503020102020204" pitchFamily="34" charset="0"/>
            </a:endParaRPr>
          </a:p>
          <a:p>
            <a:pPr marL="285750" indent="-285750" defTabSz="342900">
              <a:buClr>
                <a:schemeClr val="bg1">
                  <a:lumMod val="50000"/>
                </a:schemeClr>
              </a:buClr>
              <a:buFont typeface="Wingdings" panose="05000000000000000000" pitchFamily="2" charset="2"/>
              <a:buChar char="§"/>
            </a:pPr>
            <a:r>
              <a:rPr lang="en-US" sz="2000" dirty="0">
                <a:solidFill>
                  <a:schemeClr val="tx2">
                    <a:lumMod val="50000"/>
                  </a:schemeClr>
                </a:solidFill>
                <a:latin typeface="Franklin Gothic Book" panose="020B0503020102020204" pitchFamily="34" charset="0"/>
              </a:rPr>
              <a:t>Our retention rates are nearly 10% higher than the national average for all First Year and minority First Year Students</a:t>
            </a:r>
          </a:p>
          <a:p>
            <a:pPr algn="ctr" defTabSz="342900">
              <a:buClr>
                <a:schemeClr val="bg1">
                  <a:lumMod val="50000"/>
                </a:schemeClr>
              </a:buClr>
            </a:pPr>
            <a:endParaRPr lang="en-US" dirty="0">
              <a:solidFill>
                <a:schemeClr val="tx2">
                  <a:lumMod val="50000"/>
                </a:schemeClr>
              </a:solidFill>
              <a:latin typeface="Franklin Gothic Book" panose="020B0503020102020204" pitchFamily="34" charset="0"/>
            </a:endParaRPr>
          </a:p>
          <a:p>
            <a:pPr algn="ctr" defTabSz="342900">
              <a:buClr>
                <a:schemeClr val="bg1">
                  <a:lumMod val="50000"/>
                </a:schemeClr>
              </a:buClr>
            </a:pPr>
            <a:r>
              <a:rPr lang="en-US" sz="1200" i="1" dirty="0">
                <a:solidFill>
                  <a:schemeClr val="tx2">
                    <a:lumMod val="50000"/>
                  </a:schemeClr>
                </a:solidFill>
                <a:latin typeface="Franklin Gothic Book" panose="020B0503020102020204" pitchFamily="34" charset="0"/>
              </a:rPr>
              <a:t>Based on national data from the Consortium for Student Retention Data Exchange (CSRDE)</a:t>
            </a:r>
          </a:p>
          <a:p>
            <a:pPr marL="742950" lvl="1" indent="-285750" defTabSz="342900">
              <a:buClr>
                <a:schemeClr val="bg1">
                  <a:lumMod val="50000"/>
                </a:schemeClr>
              </a:buClr>
              <a:buFont typeface="Wingdings" panose="05000000000000000000" pitchFamily="2" charset="2"/>
              <a:buChar char="§"/>
            </a:pPr>
            <a:endParaRPr lang="en-US" dirty="0">
              <a:solidFill>
                <a:schemeClr val="tx2">
                  <a:lumMod val="50000"/>
                </a:schemeClr>
              </a:solidFill>
              <a:latin typeface="Calibri"/>
            </a:endParaRPr>
          </a:p>
        </p:txBody>
      </p:sp>
      <p:sp>
        <p:nvSpPr>
          <p:cNvPr id="9" name="Title 3"/>
          <p:cNvSpPr>
            <a:spLocks noGrp="1"/>
          </p:cNvSpPr>
          <p:nvPr>
            <p:ph type="title"/>
          </p:nvPr>
        </p:nvSpPr>
        <p:spPr>
          <a:xfrm>
            <a:off x="455886" y="228600"/>
            <a:ext cx="8229600" cy="695937"/>
          </a:xfrm>
        </p:spPr>
        <p:txBody>
          <a:bodyPr>
            <a:noAutofit/>
          </a:bodyPr>
          <a:lstStyle/>
          <a:p>
            <a:r>
              <a:rPr lang="en-US" sz="4000" dirty="0">
                <a:solidFill>
                  <a:srgbClr val="10253F"/>
                </a:solidFill>
                <a:latin typeface="Franklin Gothic Demi Cond" panose="020B0706030402020204" pitchFamily="34" charset="0"/>
              </a:rPr>
              <a:t>UConn Student Success</a:t>
            </a:r>
            <a:endParaRPr lang="en-US" sz="4800" dirty="0">
              <a:solidFill>
                <a:srgbClr val="10253F"/>
              </a:solidFill>
              <a:latin typeface="Franklin Gothic Demi Cond" panose="020B0706030402020204" pitchFamily="34" charset="0"/>
            </a:endParaRPr>
          </a:p>
        </p:txBody>
      </p:sp>
      <p:sp>
        <p:nvSpPr>
          <p:cNvPr id="12" name="TextBox 11"/>
          <p:cNvSpPr txBox="1"/>
          <p:nvPr/>
        </p:nvSpPr>
        <p:spPr>
          <a:xfrm>
            <a:off x="0" y="913995"/>
            <a:ext cx="9144000" cy="461665"/>
          </a:xfrm>
          <a:prstGeom prst="rect">
            <a:avLst/>
          </a:prstGeom>
          <a:noFill/>
        </p:spPr>
        <p:txBody>
          <a:bodyPr wrap="square" rtlCol="0">
            <a:spAutoFit/>
          </a:bodyPr>
          <a:lstStyle/>
          <a:p>
            <a:pPr algn="ctr"/>
            <a:r>
              <a:rPr lang="en-US" sz="2400" b="1" dirty="0">
                <a:solidFill>
                  <a:srgbClr val="505360"/>
                </a:solidFill>
                <a:latin typeface="Franklin Gothic Book" panose="020B0503020102020204" pitchFamily="34" charset="0"/>
                <a:cs typeface="Calibri" panose="020F0502020204030204" pitchFamily="34" charset="0"/>
              </a:rPr>
              <a:t>First Year Student retention rates are among the highest in the nation</a:t>
            </a:r>
          </a:p>
        </p:txBody>
      </p:sp>
      <p:cxnSp>
        <p:nvCxnSpPr>
          <p:cNvPr id="13" name="Straight Connector 12"/>
          <p:cNvCxnSpPr/>
          <p:nvPr/>
        </p:nvCxnSpPr>
        <p:spPr>
          <a:xfrm>
            <a:off x="6629400" y="3702424"/>
            <a:ext cx="198120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7086600" y="3781881"/>
            <a:ext cx="1143000" cy="253916"/>
          </a:xfrm>
          <a:prstGeom prst="rect">
            <a:avLst/>
          </a:prstGeom>
          <a:solidFill>
            <a:schemeClr val="bg1">
              <a:lumMod val="85000"/>
            </a:schemeClr>
          </a:solidFill>
        </p:spPr>
        <p:txBody>
          <a:bodyPr wrap="square" rtlCol="0">
            <a:spAutoFit/>
          </a:bodyPr>
          <a:lstStyle/>
          <a:p>
            <a:r>
              <a:rPr lang="en-US" sz="1050" dirty="0">
                <a:latin typeface="Calibri" panose="020F0502020204030204" pitchFamily="34" charset="0"/>
                <a:cs typeface="Calibri" panose="020F0502020204030204" pitchFamily="34" charset="0"/>
              </a:rPr>
              <a:t>National average</a:t>
            </a:r>
          </a:p>
        </p:txBody>
      </p:sp>
      <p:sp>
        <p:nvSpPr>
          <p:cNvPr id="14" name="TextBox 13"/>
          <p:cNvSpPr txBox="1"/>
          <p:nvPr/>
        </p:nvSpPr>
        <p:spPr>
          <a:xfrm>
            <a:off x="1331882" y="3846333"/>
            <a:ext cx="1143000" cy="253916"/>
          </a:xfrm>
          <a:prstGeom prst="rect">
            <a:avLst/>
          </a:prstGeom>
          <a:solidFill>
            <a:schemeClr val="bg1">
              <a:lumMod val="85000"/>
            </a:schemeClr>
          </a:solidFill>
        </p:spPr>
        <p:txBody>
          <a:bodyPr wrap="square" rtlCol="0">
            <a:spAutoFit/>
          </a:bodyPr>
          <a:lstStyle/>
          <a:p>
            <a:r>
              <a:rPr lang="en-US" sz="1050" dirty="0">
                <a:latin typeface="Calibri" panose="020F0502020204030204" pitchFamily="34" charset="0"/>
                <a:cs typeface="Calibri" panose="020F0502020204030204" pitchFamily="34" charset="0"/>
              </a:rPr>
              <a:t>National average</a:t>
            </a:r>
          </a:p>
        </p:txBody>
      </p:sp>
      <p:sp>
        <p:nvSpPr>
          <p:cNvPr id="15" name="TextBox 14"/>
          <p:cNvSpPr txBox="1"/>
          <p:nvPr/>
        </p:nvSpPr>
        <p:spPr>
          <a:xfrm>
            <a:off x="3886200" y="6077511"/>
            <a:ext cx="1676400" cy="215444"/>
          </a:xfrm>
          <a:prstGeom prst="rect">
            <a:avLst/>
          </a:prstGeom>
          <a:noFill/>
        </p:spPr>
        <p:txBody>
          <a:bodyPr wrap="square" rtlCol="0">
            <a:spAutoFit/>
          </a:bodyPr>
          <a:lstStyle/>
          <a:p>
            <a:pPr algn="ctr"/>
            <a:r>
              <a:rPr lang="en-US" sz="800" dirty="0">
                <a:solidFill>
                  <a:srgbClr val="505360"/>
                </a:solidFill>
                <a:latin typeface="Franklin Gothic Book" panose="020B0503020102020204" pitchFamily="34" charset="0"/>
              </a:rPr>
              <a:t>Data: Storrs Campus</a:t>
            </a:r>
          </a:p>
        </p:txBody>
      </p:sp>
      <p:graphicFrame>
        <p:nvGraphicFramePr>
          <p:cNvPr id="19" name="Object 3">
            <a:extLst>
              <a:ext uri="{FF2B5EF4-FFF2-40B4-BE49-F238E27FC236}">
                <a16:creationId xmlns:a16="http://schemas.microsoft.com/office/drawing/2014/main" id="{2B34A401-7C07-495C-820D-96A5A912AE5A}"/>
              </a:ext>
            </a:extLst>
          </p:cNvPr>
          <p:cNvGraphicFramePr>
            <a:graphicFrameLocks noChangeAspect="1"/>
          </p:cNvGraphicFramePr>
          <p:nvPr>
            <p:extLst>
              <p:ext uri="{D42A27DB-BD31-4B8C-83A1-F6EECF244321}">
                <p14:modId xmlns:p14="http://schemas.microsoft.com/office/powerpoint/2010/main" val="368905024"/>
              </p:ext>
            </p:extLst>
          </p:nvPr>
        </p:nvGraphicFramePr>
        <p:xfrm>
          <a:off x="455886" y="1422391"/>
          <a:ext cx="2695224" cy="49371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0" name="Object 4">
            <a:extLst>
              <a:ext uri="{FF2B5EF4-FFF2-40B4-BE49-F238E27FC236}">
                <a16:creationId xmlns:a16="http://schemas.microsoft.com/office/drawing/2014/main" id="{3C191258-09C0-47F9-90E4-F00C8028D819}"/>
              </a:ext>
            </a:extLst>
          </p:cNvPr>
          <p:cNvGraphicFramePr>
            <a:graphicFrameLocks noChangeAspect="1"/>
          </p:cNvGraphicFramePr>
          <p:nvPr>
            <p:extLst>
              <p:ext uri="{D42A27DB-BD31-4B8C-83A1-F6EECF244321}">
                <p14:modId xmlns:p14="http://schemas.microsoft.com/office/powerpoint/2010/main" val="792340902"/>
              </p:ext>
            </p:extLst>
          </p:nvPr>
        </p:nvGraphicFramePr>
        <p:xfrm>
          <a:off x="5992892" y="1524000"/>
          <a:ext cx="2718614" cy="4768955"/>
        </p:xfrm>
        <a:graphic>
          <a:graphicData uri="http://schemas.openxmlformats.org/drawingml/2006/chart">
            <c:chart xmlns:c="http://schemas.openxmlformats.org/drawingml/2006/chart" xmlns:r="http://schemas.openxmlformats.org/officeDocument/2006/relationships" r:id="rId4"/>
          </a:graphicData>
        </a:graphic>
      </p:graphicFrame>
      <p:cxnSp>
        <p:nvCxnSpPr>
          <p:cNvPr id="21" name="Straight Connector 20">
            <a:extLst>
              <a:ext uri="{FF2B5EF4-FFF2-40B4-BE49-F238E27FC236}">
                <a16:creationId xmlns:a16="http://schemas.microsoft.com/office/drawing/2014/main" id="{5FA0A110-7384-483E-878D-B68AB0FB1AC1}"/>
              </a:ext>
            </a:extLst>
          </p:cNvPr>
          <p:cNvCxnSpPr>
            <a:cxnSpLocks/>
          </p:cNvCxnSpPr>
          <p:nvPr/>
        </p:nvCxnSpPr>
        <p:spPr>
          <a:xfrm>
            <a:off x="6659880" y="2590800"/>
            <a:ext cx="2011680" cy="0"/>
          </a:xfrm>
          <a:prstGeom prst="line">
            <a:avLst/>
          </a:prstGeom>
          <a:ln w="25400">
            <a:solidFill>
              <a:schemeClr val="bg1">
                <a:lumMod val="85000"/>
              </a:schemeClr>
            </a:solidFill>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7AD6D954-5F3E-4082-B0A0-8118A21900C8}"/>
              </a:ext>
            </a:extLst>
          </p:cNvPr>
          <p:cNvSpPr txBox="1"/>
          <p:nvPr/>
        </p:nvSpPr>
        <p:spPr>
          <a:xfrm>
            <a:off x="7094220" y="2814166"/>
            <a:ext cx="1143000" cy="253916"/>
          </a:xfrm>
          <a:prstGeom prst="rect">
            <a:avLst/>
          </a:prstGeom>
          <a:solidFill>
            <a:schemeClr val="bg1">
              <a:lumMod val="85000"/>
            </a:schemeClr>
          </a:solidFill>
        </p:spPr>
        <p:txBody>
          <a:bodyPr wrap="square" rtlCol="0">
            <a:spAutoFit/>
          </a:bodyPr>
          <a:lstStyle/>
          <a:p>
            <a:r>
              <a:rPr lang="en-US" sz="1050" dirty="0">
                <a:solidFill>
                  <a:srgbClr val="002060"/>
                </a:solidFill>
                <a:latin typeface="Franklin Gothic Book" panose="020B0503020102020204" pitchFamily="34" charset="0"/>
                <a:cs typeface="Calibri" panose="020F0502020204030204" pitchFamily="34" charset="0"/>
              </a:rPr>
              <a:t>National average</a:t>
            </a:r>
          </a:p>
        </p:txBody>
      </p:sp>
      <p:cxnSp>
        <p:nvCxnSpPr>
          <p:cNvPr id="23" name="Straight Connector 22">
            <a:extLst>
              <a:ext uri="{FF2B5EF4-FFF2-40B4-BE49-F238E27FC236}">
                <a16:creationId xmlns:a16="http://schemas.microsoft.com/office/drawing/2014/main" id="{51185CAC-C171-4737-8013-3C1A986D2E86}"/>
              </a:ext>
            </a:extLst>
          </p:cNvPr>
          <p:cNvCxnSpPr>
            <a:cxnSpLocks/>
          </p:cNvCxnSpPr>
          <p:nvPr/>
        </p:nvCxnSpPr>
        <p:spPr>
          <a:xfrm>
            <a:off x="1143000" y="2583398"/>
            <a:ext cx="1920240" cy="0"/>
          </a:xfrm>
          <a:prstGeom prst="line">
            <a:avLst/>
          </a:prstGeom>
          <a:ln w="25400"/>
        </p:spPr>
        <p:style>
          <a:lnRef idx="1">
            <a:schemeClr val="dk1"/>
          </a:lnRef>
          <a:fillRef idx="0">
            <a:schemeClr val="dk1"/>
          </a:fillRef>
          <a:effectRef idx="0">
            <a:schemeClr val="dk1"/>
          </a:effectRef>
          <a:fontRef idx="minor">
            <a:schemeClr val="tx1"/>
          </a:fontRef>
        </p:style>
      </p:cxnSp>
      <p:sp>
        <p:nvSpPr>
          <p:cNvPr id="24" name="TextBox 23">
            <a:extLst>
              <a:ext uri="{FF2B5EF4-FFF2-40B4-BE49-F238E27FC236}">
                <a16:creationId xmlns:a16="http://schemas.microsoft.com/office/drawing/2014/main" id="{8DDED694-F196-4577-96CB-99A3992E2CA4}"/>
              </a:ext>
            </a:extLst>
          </p:cNvPr>
          <p:cNvSpPr txBox="1"/>
          <p:nvPr/>
        </p:nvSpPr>
        <p:spPr>
          <a:xfrm>
            <a:off x="1531620" y="2794084"/>
            <a:ext cx="1143000" cy="253916"/>
          </a:xfrm>
          <a:prstGeom prst="rect">
            <a:avLst/>
          </a:prstGeom>
          <a:solidFill>
            <a:schemeClr val="bg1">
              <a:lumMod val="85000"/>
            </a:schemeClr>
          </a:solidFill>
        </p:spPr>
        <p:txBody>
          <a:bodyPr wrap="square" rtlCol="0">
            <a:spAutoFit/>
          </a:bodyPr>
          <a:lstStyle/>
          <a:p>
            <a:r>
              <a:rPr lang="en-US" sz="1050" dirty="0">
                <a:solidFill>
                  <a:srgbClr val="002060"/>
                </a:solidFill>
                <a:latin typeface="Franklin Gothic Book" panose="020B0503020102020204" pitchFamily="34" charset="0"/>
                <a:cs typeface="Calibri" panose="020F0502020204030204" pitchFamily="34" charset="0"/>
              </a:rPr>
              <a:t>National average</a:t>
            </a:r>
          </a:p>
        </p:txBody>
      </p:sp>
      <p:sp>
        <p:nvSpPr>
          <p:cNvPr id="3" name="Slide Number Placeholder 2">
            <a:extLst>
              <a:ext uri="{FF2B5EF4-FFF2-40B4-BE49-F238E27FC236}">
                <a16:creationId xmlns:a16="http://schemas.microsoft.com/office/drawing/2014/main" id="{37681911-6919-4CC4-A13C-6D44F7EC8D23}"/>
              </a:ext>
            </a:extLst>
          </p:cNvPr>
          <p:cNvSpPr>
            <a:spLocks noGrp="1"/>
          </p:cNvSpPr>
          <p:nvPr>
            <p:ph type="sldNum" sz="quarter" idx="12"/>
          </p:nvPr>
        </p:nvSpPr>
        <p:spPr/>
        <p:txBody>
          <a:bodyPr/>
          <a:lstStyle/>
          <a:p>
            <a:fld id="{62716ED7-3343-4A43-8BD6-6F268AE424C5}" type="slidenum">
              <a:rPr lang="en-US" smtClean="0"/>
              <a:t>14</a:t>
            </a:fld>
            <a:endParaRPr lang="en-US" dirty="0"/>
          </a:p>
        </p:txBody>
      </p:sp>
    </p:spTree>
    <p:extLst>
      <p:ext uri="{BB962C8B-B14F-4D97-AF65-F5344CB8AC3E}">
        <p14:creationId xmlns:p14="http://schemas.microsoft.com/office/powerpoint/2010/main" val="1068553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normAutofit/>
          </a:bodyPr>
          <a:lstStyle/>
          <a:p>
            <a:r>
              <a:rPr lang="en-US" dirty="0">
                <a:solidFill>
                  <a:srgbClr val="10253F"/>
                </a:solidFill>
                <a:latin typeface="Franklin Gothic Demi Cond" panose="020B0706030402020204" pitchFamily="34" charset="0"/>
              </a:rPr>
              <a:t>UConn Remains Affordable in 2021-22</a:t>
            </a:r>
          </a:p>
        </p:txBody>
      </p:sp>
      <p:sp>
        <p:nvSpPr>
          <p:cNvPr id="4" name="TextBox 3"/>
          <p:cNvSpPr txBox="1"/>
          <p:nvPr/>
        </p:nvSpPr>
        <p:spPr>
          <a:xfrm>
            <a:off x="0" y="977965"/>
            <a:ext cx="9144000" cy="830997"/>
          </a:xfrm>
          <a:prstGeom prst="rect">
            <a:avLst/>
          </a:prstGeom>
          <a:noFill/>
        </p:spPr>
        <p:txBody>
          <a:bodyPr wrap="square" rtlCol="0">
            <a:spAutoFit/>
          </a:bodyPr>
          <a:lstStyle/>
          <a:p>
            <a:pPr algn="ctr"/>
            <a:r>
              <a:rPr lang="en-US" sz="2400" b="1" dirty="0">
                <a:solidFill>
                  <a:srgbClr val="505360"/>
                </a:solidFill>
                <a:latin typeface="Franklin Gothic Book" panose="020B0503020102020204" pitchFamily="34" charset="0"/>
              </a:rPr>
              <a:t>UConn provides an excellent education at affordable costs, with in-state rates that are much lower than other regional alternatives</a:t>
            </a:r>
          </a:p>
        </p:txBody>
      </p:sp>
      <p:sp>
        <p:nvSpPr>
          <p:cNvPr id="6" name="TextBox 5"/>
          <p:cNvSpPr txBox="1"/>
          <p:nvPr/>
        </p:nvSpPr>
        <p:spPr>
          <a:xfrm>
            <a:off x="2334208" y="5865168"/>
            <a:ext cx="3359382" cy="230832"/>
          </a:xfrm>
          <a:prstGeom prst="rect">
            <a:avLst/>
          </a:prstGeom>
          <a:noFill/>
        </p:spPr>
        <p:txBody>
          <a:bodyPr wrap="square" rtlCol="0">
            <a:spAutoFit/>
          </a:bodyPr>
          <a:lstStyle/>
          <a:p>
            <a:r>
              <a:rPr lang="en-US" sz="900" dirty="0">
                <a:solidFill>
                  <a:srgbClr val="505360"/>
                </a:solidFill>
                <a:latin typeface="Franklin Gothic Book" panose="020B0503020102020204" pitchFamily="34" charset="0"/>
              </a:rPr>
              <a:t>*Does not include costs for books, supplies, transportation, etc</a:t>
            </a:r>
            <a:r>
              <a:rPr lang="en-US" sz="900" dirty="0">
                <a:latin typeface="Calibri" panose="020F0502020204030204" pitchFamily="34" charset="0"/>
              </a:rPr>
              <a:t>.</a:t>
            </a:r>
          </a:p>
        </p:txBody>
      </p:sp>
      <p:sp>
        <p:nvSpPr>
          <p:cNvPr id="2" name="TextBox 1"/>
          <p:cNvSpPr txBox="1"/>
          <p:nvPr/>
        </p:nvSpPr>
        <p:spPr>
          <a:xfrm>
            <a:off x="660798" y="1876961"/>
            <a:ext cx="8254601" cy="1323439"/>
          </a:xfrm>
          <a:prstGeom prst="rect">
            <a:avLst/>
          </a:prstGeom>
          <a:noFill/>
        </p:spPr>
        <p:txBody>
          <a:bodyPr wrap="square" rtlCol="0">
            <a:spAutoFit/>
          </a:bodyPr>
          <a:lstStyle/>
          <a:p>
            <a:pPr marL="342900" indent="-342900">
              <a:buClr>
                <a:srgbClr val="636777"/>
              </a:buClr>
              <a:buSzPct val="100000"/>
              <a:buFont typeface="Wingdings" panose="05000000000000000000" pitchFamily="2" charset="2"/>
              <a:buChar char="§"/>
            </a:pPr>
            <a:r>
              <a:rPr lang="en-US" sz="2000" b="1" i="1" u="sng" dirty="0">
                <a:solidFill>
                  <a:srgbClr val="10253F"/>
                </a:solidFill>
                <a:latin typeface="Franklin Gothic Book" panose="020B0503020102020204" pitchFamily="34" charset="0"/>
              </a:rPr>
              <a:t>NICHE Best Value Colleges in America</a:t>
            </a:r>
            <a:r>
              <a:rPr lang="en-US" sz="2000" b="1" i="1" dirty="0">
                <a:solidFill>
                  <a:srgbClr val="10253F"/>
                </a:solidFill>
                <a:latin typeface="Franklin Gothic Book" panose="020B0503020102020204" pitchFamily="34" charset="0"/>
              </a:rPr>
              <a:t> </a:t>
            </a:r>
            <a:r>
              <a:rPr lang="en-US" sz="2000" dirty="0">
                <a:solidFill>
                  <a:srgbClr val="505360"/>
                </a:solidFill>
                <a:latin typeface="Franklin Gothic Book" panose="020B0503020102020204" pitchFamily="34" charset="0"/>
              </a:rPr>
              <a:t>ranked UConn 40</a:t>
            </a:r>
            <a:r>
              <a:rPr lang="en-US" sz="2000" baseline="30000" dirty="0">
                <a:solidFill>
                  <a:srgbClr val="505360"/>
                </a:solidFill>
                <a:latin typeface="Franklin Gothic Book" panose="020B0503020102020204" pitchFamily="34" charset="0"/>
              </a:rPr>
              <a:t>th</a:t>
            </a:r>
            <a:r>
              <a:rPr lang="en-US" sz="2000" dirty="0">
                <a:solidFill>
                  <a:srgbClr val="505360"/>
                </a:solidFill>
                <a:latin typeface="Franklin Gothic Book" panose="020B0503020102020204" pitchFamily="34" charset="0"/>
              </a:rPr>
              <a:t> out of 700 public colleges</a:t>
            </a:r>
            <a:endParaRPr lang="en-US" sz="2000" i="1" dirty="0">
              <a:solidFill>
                <a:srgbClr val="7E0000"/>
              </a:solidFill>
              <a:latin typeface="Franklin Gothic Book" panose="020B0503020102020204" pitchFamily="34" charset="0"/>
            </a:endParaRPr>
          </a:p>
          <a:p>
            <a:pPr marL="342900" indent="-342900">
              <a:buClr>
                <a:srgbClr val="636777"/>
              </a:buClr>
              <a:buSzPct val="100000"/>
              <a:buFont typeface="Wingdings" panose="05000000000000000000" pitchFamily="2" charset="2"/>
              <a:buChar char="§"/>
            </a:pPr>
            <a:r>
              <a:rPr lang="en-US" sz="2000" b="1" i="1" u="sng" dirty="0">
                <a:solidFill>
                  <a:srgbClr val="10253F"/>
                </a:solidFill>
                <a:latin typeface="Franklin Gothic Book" panose="020B0503020102020204" pitchFamily="34" charset="0"/>
              </a:rPr>
              <a:t>Princeton Review </a:t>
            </a:r>
            <a:r>
              <a:rPr lang="en-US" sz="2000" dirty="0">
                <a:solidFill>
                  <a:srgbClr val="505360"/>
                </a:solidFill>
                <a:latin typeface="Franklin Gothic Book" panose="020B0503020102020204" pitchFamily="34" charset="0"/>
              </a:rPr>
              <a:t>ranked UConn in the top 50 Best Value Public Colleges for their Return-on-Investment (ROI) rating out of 200 schools</a:t>
            </a:r>
          </a:p>
        </p:txBody>
      </p:sp>
      <p:graphicFrame>
        <p:nvGraphicFramePr>
          <p:cNvPr id="8" name="Table 7"/>
          <p:cNvGraphicFramePr>
            <a:graphicFrameLocks noGrp="1"/>
          </p:cNvGraphicFramePr>
          <p:nvPr>
            <p:extLst>
              <p:ext uri="{D42A27DB-BD31-4B8C-83A1-F6EECF244321}">
                <p14:modId xmlns:p14="http://schemas.microsoft.com/office/powerpoint/2010/main" val="685558250"/>
              </p:ext>
            </p:extLst>
          </p:nvPr>
        </p:nvGraphicFramePr>
        <p:xfrm>
          <a:off x="2334208" y="3363034"/>
          <a:ext cx="4371392" cy="2431526"/>
        </p:xfrm>
        <a:graphic>
          <a:graphicData uri="http://schemas.openxmlformats.org/drawingml/2006/table">
            <a:tbl>
              <a:tblPr firstRow="1" bandRow="1">
                <a:tableStyleId>{5C22544A-7EE6-4342-B048-85BDC9FD1C3A}</a:tableStyleId>
              </a:tblPr>
              <a:tblGrid>
                <a:gridCol w="2304915">
                  <a:extLst>
                    <a:ext uri="{9D8B030D-6E8A-4147-A177-3AD203B41FA5}">
                      <a16:colId xmlns:a16="http://schemas.microsoft.com/office/drawing/2014/main" val="20000"/>
                    </a:ext>
                  </a:extLst>
                </a:gridCol>
                <a:gridCol w="986427">
                  <a:extLst>
                    <a:ext uri="{9D8B030D-6E8A-4147-A177-3AD203B41FA5}">
                      <a16:colId xmlns:a16="http://schemas.microsoft.com/office/drawing/2014/main" val="20001"/>
                    </a:ext>
                  </a:extLst>
                </a:gridCol>
                <a:gridCol w="1080050">
                  <a:extLst>
                    <a:ext uri="{9D8B030D-6E8A-4147-A177-3AD203B41FA5}">
                      <a16:colId xmlns:a16="http://schemas.microsoft.com/office/drawing/2014/main" val="20002"/>
                    </a:ext>
                  </a:extLst>
                </a:gridCol>
              </a:tblGrid>
              <a:tr h="514171">
                <a:tc>
                  <a:txBody>
                    <a:bodyPr/>
                    <a:lstStyle/>
                    <a:p>
                      <a:pPr algn="ctr"/>
                      <a:endParaRPr lang="en-US" sz="1200" b="0" dirty="0">
                        <a:latin typeface="Franklin Gothic Book" panose="020B0503020102020204" pitchFamily="34" charset="0"/>
                      </a:endParaRPr>
                    </a:p>
                  </a:txBody>
                  <a:tcPr anchor="b">
                    <a:solidFill>
                      <a:srgbClr val="10253F"/>
                    </a:solidFill>
                  </a:tcPr>
                </a:tc>
                <a:tc>
                  <a:txBody>
                    <a:bodyPr/>
                    <a:lstStyle/>
                    <a:p>
                      <a:pPr algn="ctr"/>
                      <a:r>
                        <a:rPr lang="en-US" sz="1400" baseline="0" dirty="0">
                          <a:latin typeface="Franklin Gothic Book" panose="020B0503020102020204" pitchFamily="34" charset="0"/>
                        </a:rPr>
                        <a:t>In-State</a:t>
                      </a:r>
                    </a:p>
                  </a:txBody>
                  <a:tcPr anchor="ctr">
                    <a:solidFill>
                      <a:srgbClr val="10253F"/>
                    </a:solidFill>
                  </a:tcPr>
                </a:tc>
                <a:tc>
                  <a:txBody>
                    <a:bodyPr/>
                    <a:lstStyle/>
                    <a:p>
                      <a:pPr algn="ctr"/>
                      <a:r>
                        <a:rPr lang="en-US" sz="1400" baseline="0" dirty="0">
                          <a:latin typeface="Franklin Gothic Book" panose="020B0503020102020204" pitchFamily="34" charset="0"/>
                        </a:rPr>
                        <a:t>Out-of-State</a:t>
                      </a:r>
                    </a:p>
                  </a:txBody>
                  <a:tcPr anchor="ctr">
                    <a:solidFill>
                      <a:srgbClr val="10253F"/>
                    </a:solidFill>
                  </a:tcPr>
                </a:tc>
                <a:extLst>
                  <a:ext uri="{0D108BD9-81ED-4DB2-BD59-A6C34878D82A}">
                    <a16:rowId xmlns:a16="http://schemas.microsoft.com/office/drawing/2014/main" val="10000"/>
                  </a:ext>
                </a:extLst>
              </a:tr>
              <a:tr h="399433">
                <a:tc>
                  <a:txBody>
                    <a:bodyPr/>
                    <a:lstStyle/>
                    <a:p>
                      <a:pPr lvl="1" algn="l"/>
                      <a:r>
                        <a:rPr lang="en-US" sz="1400" dirty="0">
                          <a:latin typeface="Franklin Gothic Book" panose="020B0503020102020204" pitchFamily="34" charset="0"/>
                        </a:rPr>
                        <a:t>Tuition</a:t>
                      </a:r>
                    </a:p>
                  </a:txBody>
                  <a:tcPr anchor="ctr"/>
                </a:tc>
                <a:tc>
                  <a:txBody>
                    <a:bodyPr/>
                    <a:lstStyle/>
                    <a:p>
                      <a:pPr algn="r"/>
                      <a:r>
                        <a:rPr lang="en-US" sz="1400" dirty="0">
                          <a:solidFill>
                            <a:schemeClr val="tx1"/>
                          </a:solidFill>
                          <a:latin typeface="Franklin Gothic Book" panose="020B0503020102020204" pitchFamily="34" charset="0"/>
                        </a:rPr>
                        <a:t>$15,030</a:t>
                      </a:r>
                    </a:p>
                  </a:txBody>
                  <a:tcPr anchor="ctr"/>
                </a:tc>
                <a:tc>
                  <a:txBody>
                    <a:bodyPr/>
                    <a:lstStyle/>
                    <a:p>
                      <a:pPr algn="r"/>
                      <a:r>
                        <a:rPr lang="en-US" sz="1400" dirty="0">
                          <a:solidFill>
                            <a:schemeClr val="tx1"/>
                          </a:solidFill>
                          <a:latin typeface="Franklin Gothic Book" panose="020B0503020102020204" pitchFamily="34" charset="0"/>
                        </a:rPr>
                        <a:t>$37,698</a:t>
                      </a:r>
                    </a:p>
                  </a:txBody>
                  <a:tcPr anchor="ctr"/>
                </a:tc>
                <a:extLst>
                  <a:ext uri="{0D108BD9-81ED-4DB2-BD59-A6C34878D82A}">
                    <a16:rowId xmlns:a16="http://schemas.microsoft.com/office/drawing/2014/main" val="10001"/>
                  </a:ext>
                </a:extLst>
              </a:tr>
              <a:tr h="340202">
                <a:tc>
                  <a:txBody>
                    <a:bodyPr/>
                    <a:lstStyle/>
                    <a:p>
                      <a:pPr lvl="1" algn="l"/>
                      <a:r>
                        <a:rPr lang="en-US" sz="1400" dirty="0">
                          <a:latin typeface="Franklin Gothic Book" panose="020B0503020102020204" pitchFamily="34" charset="0"/>
                        </a:rPr>
                        <a:t>Mandatory Fees</a:t>
                      </a:r>
                    </a:p>
                  </a:txBody>
                  <a:tcPr anchor="ctr">
                    <a:lnB w="12700" cap="flat" cmpd="sng" algn="ctr">
                      <a:solidFill>
                        <a:schemeClr val="tx1"/>
                      </a:solidFill>
                      <a:prstDash val="solid"/>
                      <a:round/>
                      <a:headEnd type="none" w="med" len="med"/>
                      <a:tailEnd type="none" w="med" len="med"/>
                    </a:lnB>
                  </a:tcPr>
                </a:tc>
                <a:tc>
                  <a:txBody>
                    <a:bodyPr/>
                    <a:lstStyle/>
                    <a:p>
                      <a:pPr algn="r"/>
                      <a:r>
                        <a:rPr lang="en-US" sz="1400" dirty="0">
                          <a:solidFill>
                            <a:schemeClr val="tx1"/>
                          </a:solidFill>
                          <a:latin typeface="Franklin Gothic Book" panose="020B0503020102020204" pitchFamily="34" charset="0"/>
                        </a:rPr>
                        <a:t>3,494</a:t>
                      </a:r>
                    </a:p>
                  </a:txBody>
                  <a:tcPr anchor="ctr">
                    <a:lnB w="12700" cap="flat" cmpd="sng" algn="ctr">
                      <a:solidFill>
                        <a:schemeClr val="tx1"/>
                      </a:solidFill>
                      <a:prstDash val="solid"/>
                      <a:round/>
                      <a:headEnd type="none" w="med" len="med"/>
                      <a:tailEnd type="none" w="med" len="med"/>
                    </a:lnB>
                  </a:tcPr>
                </a:tc>
                <a:tc>
                  <a:txBody>
                    <a:bodyPr/>
                    <a:lstStyle/>
                    <a:p>
                      <a:pPr algn="r"/>
                      <a:r>
                        <a:rPr lang="en-US" sz="1400" dirty="0">
                          <a:solidFill>
                            <a:schemeClr val="tx1"/>
                          </a:solidFill>
                          <a:latin typeface="Franklin Gothic Book" panose="020B0503020102020204" pitchFamily="34" charset="0"/>
                        </a:rPr>
                        <a:t>3,494</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81152">
                <a:tc>
                  <a:txBody>
                    <a:bodyPr/>
                    <a:lstStyle/>
                    <a:p>
                      <a:pPr algn="l"/>
                      <a:r>
                        <a:rPr lang="en-US" sz="1400" b="1" dirty="0">
                          <a:latin typeface="Franklin Gothic Book" panose="020B0503020102020204" pitchFamily="34" charset="0"/>
                        </a:rPr>
                        <a:t>Subtotal</a:t>
                      </a:r>
                    </a:p>
                  </a:txBody>
                  <a:tcPr anchor="ctr">
                    <a:lnT w="12700" cap="flat" cmpd="sng" algn="ctr">
                      <a:solidFill>
                        <a:schemeClr val="tx1"/>
                      </a:solidFill>
                      <a:prstDash val="solid"/>
                      <a:round/>
                      <a:headEnd type="none" w="med" len="med"/>
                      <a:tailEnd type="none" w="med" len="med"/>
                    </a:lnT>
                  </a:tcPr>
                </a:tc>
                <a:tc>
                  <a:txBody>
                    <a:bodyPr/>
                    <a:lstStyle/>
                    <a:p>
                      <a:pPr algn="r"/>
                      <a:r>
                        <a:rPr lang="en-US" sz="1400" b="1" dirty="0">
                          <a:solidFill>
                            <a:schemeClr val="tx1"/>
                          </a:solidFill>
                          <a:latin typeface="Franklin Gothic Book" panose="020B0503020102020204" pitchFamily="34" charset="0"/>
                        </a:rPr>
                        <a:t>$18,524</a:t>
                      </a:r>
                    </a:p>
                  </a:txBody>
                  <a:tcPr anchor="ctr">
                    <a:lnT w="12700" cap="flat" cmpd="sng" algn="ctr">
                      <a:solidFill>
                        <a:schemeClr val="tx1"/>
                      </a:solidFill>
                      <a:prstDash val="solid"/>
                      <a:round/>
                      <a:headEnd type="none" w="med" len="med"/>
                      <a:tailEnd type="none" w="med" len="med"/>
                    </a:lnT>
                  </a:tcPr>
                </a:tc>
                <a:tc>
                  <a:txBody>
                    <a:bodyPr/>
                    <a:lstStyle/>
                    <a:p>
                      <a:pPr algn="r"/>
                      <a:r>
                        <a:rPr lang="en-US" sz="1400" b="1" dirty="0">
                          <a:solidFill>
                            <a:schemeClr val="tx1"/>
                          </a:solidFill>
                          <a:latin typeface="Franklin Gothic Book" panose="020B0503020102020204" pitchFamily="34" charset="0"/>
                        </a:rPr>
                        <a:t>$41,192</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3"/>
                  </a:ext>
                </a:extLst>
              </a:tr>
              <a:tr h="302454">
                <a:tc>
                  <a:txBody>
                    <a:bodyPr/>
                    <a:lstStyle/>
                    <a:p>
                      <a:pPr lvl="1" algn="l"/>
                      <a:r>
                        <a:rPr lang="en-US" sz="1400" dirty="0">
                          <a:latin typeface="Franklin Gothic Book" panose="020B0503020102020204" pitchFamily="34" charset="0"/>
                        </a:rPr>
                        <a:t>Room &amp; Board</a:t>
                      </a:r>
                    </a:p>
                  </a:txBody>
                  <a:tcPr anchor="ctr">
                    <a:lnB w="12700" cap="flat" cmpd="sng" algn="ctr">
                      <a:solidFill>
                        <a:schemeClr val="tx1"/>
                      </a:solidFill>
                      <a:prstDash val="solid"/>
                      <a:round/>
                      <a:headEnd type="none" w="med" len="med"/>
                      <a:tailEnd type="none" w="med" len="med"/>
                    </a:lnB>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Franklin Gothic Book" panose="020B0503020102020204" pitchFamily="34" charset="0"/>
                        </a:rPr>
                        <a:t>13,258</a:t>
                      </a:r>
                    </a:p>
                  </a:txBody>
                  <a:tcPr anchor="ctr">
                    <a:lnB w="12700" cap="flat" cmpd="sng" algn="ctr">
                      <a:solidFill>
                        <a:schemeClr val="tx1"/>
                      </a:solidFill>
                      <a:prstDash val="solid"/>
                      <a:round/>
                      <a:headEnd type="none" w="med" len="med"/>
                      <a:tailEnd type="none" w="med" len="med"/>
                    </a:lnB>
                  </a:tcPr>
                </a:tc>
                <a:tc>
                  <a:txBody>
                    <a:bodyPr/>
                    <a:lstStyle/>
                    <a:p>
                      <a:pPr marL="0" marR="0" indent="0" algn="r" defTabSz="457200" rtl="0" eaLnBrk="1" fontAlgn="auto" latinLnBrk="0" hangingPunct="1">
                        <a:lnSpc>
                          <a:spcPct val="100000"/>
                        </a:lnSpc>
                        <a:spcBef>
                          <a:spcPts val="0"/>
                        </a:spcBef>
                        <a:spcAft>
                          <a:spcPts val="0"/>
                        </a:spcAft>
                        <a:buClrTx/>
                        <a:buSzTx/>
                        <a:buFontTx/>
                        <a:buNone/>
                        <a:tabLst/>
                        <a:defRPr/>
                      </a:pPr>
                      <a:r>
                        <a:rPr lang="en-US" sz="1400" dirty="0">
                          <a:solidFill>
                            <a:schemeClr val="tx1"/>
                          </a:solidFill>
                          <a:latin typeface="Franklin Gothic Book" panose="020B0503020102020204" pitchFamily="34" charset="0"/>
                        </a:rPr>
                        <a:t>13,258</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91768">
                <a:tc>
                  <a:txBody>
                    <a:bodyPr/>
                    <a:lstStyle/>
                    <a:p>
                      <a:pPr algn="l"/>
                      <a:r>
                        <a:rPr lang="en-US" sz="1400" b="1" dirty="0">
                          <a:latin typeface="Franklin Gothic Book" panose="020B0503020102020204" pitchFamily="34" charset="0"/>
                        </a:rPr>
                        <a:t>Direct Cost of Attendance*</a:t>
                      </a:r>
                    </a:p>
                  </a:txBody>
                  <a:tcPr anchor="ctr">
                    <a:lnT w="12700" cap="flat" cmpd="sng" algn="ctr">
                      <a:solidFill>
                        <a:schemeClr val="tx1"/>
                      </a:solidFill>
                      <a:prstDash val="solid"/>
                      <a:round/>
                      <a:headEnd type="none" w="med" len="med"/>
                      <a:tailEnd type="none" w="med" len="med"/>
                    </a:lnT>
                  </a:tcPr>
                </a:tc>
                <a:tc>
                  <a:txBody>
                    <a:bodyPr/>
                    <a:lstStyle/>
                    <a:p>
                      <a:pPr algn="r"/>
                      <a:r>
                        <a:rPr lang="en-US" sz="1400" b="1" dirty="0">
                          <a:solidFill>
                            <a:schemeClr val="tx1"/>
                          </a:solidFill>
                          <a:latin typeface="Franklin Gothic Book" panose="020B0503020102020204" pitchFamily="34" charset="0"/>
                        </a:rPr>
                        <a:t>$31,782</a:t>
                      </a:r>
                    </a:p>
                  </a:txBody>
                  <a:tcPr anchor="ctr">
                    <a:lnT w="12700" cap="flat" cmpd="sng" algn="ctr">
                      <a:solidFill>
                        <a:schemeClr val="tx1"/>
                      </a:solidFill>
                      <a:prstDash val="solid"/>
                      <a:round/>
                      <a:headEnd type="none" w="med" len="med"/>
                      <a:tailEnd type="none" w="med" len="med"/>
                    </a:lnT>
                  </a:tcPr>
                </a:tc>
                <a:tc>
                  <a:txBody>
                    <a:bodyPr/>
                    <a:lstStyle/>
                    <a:p>
                      <a:pPr algn="r"/>
                      <a:r>
                        <a:rPr lang="en-US" sz="1400" b="1" dirty="0">
                          <a:solidFill>
                            <a:schemeClr val="tx1"/>
                          </a:solidFill>
                          <a:latin typeface="Franklin Gothic Book" panose="020B0503020102020204" pitchFamily="34" charset="0"/>
                        </a:rPr>
                        <a:t>$54,450</a:t>
                      </a:r>
                    </a:p>
                  </a:txBody>
                  <a:tcPr anchor="ct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0005"/>
                  </a:ext>
                </a:extLst>
              </a:tr>
            </a:tbl>
          </a:graphicData>
        </a:graphic>
      </p:graphicFrame>
      <p:sp>
        <p:nvSpPr>
          <p:cNvPr id="3" name="Slide Number Placeholder 2">
            <a:extLst>
              <a:ext uri="{FF2B5EF4-FFF2-40B4-BE49-F238E27FC236}">
                <a16:creationId xmlns:a16="http://schemas.microsoft.com/office/drawing/2014/main" id="{E72A2E8C-0206-4688-96A8-F28CAC469BBA}"/>
              </a:ext>
            </a:extLst>
          </p:cNvPr>
          <p:cNvSpPr>
            <a:spLocks noGrp="1"/>
          </p:cNvSpPr>
          <p:nvPr>
            <p:ph type="sldNum" sz="quarter" idx="12"/>
          </p:nvPr>
        </p:nvSpPr>
        <p:spPr/>
        <p:txBody>
          <a:bodyPr/>
          <a:lstStyle/>
          <a:p>
            <a:fld id="{62716ED7-3343-4A43-8BD6-6F268AE424C5}" type="slidenum">
              <a:rPr lang="en-US" smtClean="0"/>
              <a:pPr/>
              <a:t>15</a:t>
            </a:fld>
            <a:endParaRPr lang="en-US" dirty="0"/>
          </a:p>
        </p:txBody>
      </p:sp>
    </p:spTree>
    <p:extLst>
      <p:ext uri="{BB962C8B-B14F-4D97-AF65-F5344CB8AC3E}">
        <p14:creationId xmlns:p14="http://schemas.microsoft.com/office/powerpoint/2010/main" val="3792331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solidFill>
                  <a:srgbClr val="10253F"/>
                </a:solidFill>
                <a:latin typeface="Franklin Gothic Demi Cond" panose="020B0706030402020204" pitchFamily="34" charset="0"/>
              </a:rPr>
              <a:t>Tuition and Fees vs Competitors</a:t>
            </a:r>
          </a:p>
        </p:txBody>
      </p:sp>
      <p:sp>
        <p:nvSpPr>
          <p:cNvPr id="3" name="TextBox 2"/>
          <p:cNvSpPr txBox="1"/>
          <p:nvPr/>
        </p:nvSpPr>
        <p:spPr>
          <a:xfrm>
            <a:off x="468213" y="914400"/>
            <a:ext cx="8218587" cy="830997"/>
          </a:xfrm>
          <a:prstGeom prst="rect">
            <a:avLst/>
          </a:prstGeom>
          <a:noFill/>
        </p:spPr>
        <p:txBody>
          <a:bodyPr wrap="square" rtlCol="0">
            <a:spAutoFit/>
          </a:bodyPr>
          <a:lstStyle>
            <a:defPPr>
              <a:defRPr lang="en-US"/>
            </a:defPPr>
            <a:lvl1pPr algn="ctr" defTabSz="457189">
              <a:defRPr sz="2400">
                <a:solidFill>
                  <a:srgbClr val="505360"/>
                </a:solidFill>
                <a:latin typeface="Franklin Gothic Book" panose="020B0503020102020204" pitchFamily="34" charset="0"/>
              </a:defRPr>
            </a:lvl1pPr>
          </a:lstStyle>
          <a:p>
            <a:r>
              <a:rPr lang="en-US" b="1" dirty="0"/>
              <a:t>For Connecticut residents, UConn offers the best value compared to leaving the state to attend a peer university</a:t>
            </a:r>
          </a:p>
        </p:txBody>
      </p:sp>
      <p:sp>
        <p:nvSpPr>
          <p:cNvPr id="15" name="TextBox 14"/>
          <p:cNvSpPr txBox="1"/>
          <p:nvPr/>
        </p:nvSpPr>
        <p:spPr>
          <a:xfrm>
            <a:off x="7547517" y="6096000"/>
            <a:ext cx="1600200" cy="215444"/>
          </a:xfrm>
          <a:prstGeom prst="rect">
            <a:avLst/>
          </a:prstGeom>
          <a:noFill/>
        </p:spPr>
        <p:txBody>
          <a:bodyPr wrap="square" rtlCol="0">
            <a:spAutoFit/>
          </a:bodyPr>
          <a:lstStyle/>
          <a:p>
            <a:r>
              <a:rPr lang="en-US" sz="800" dirty="0">
                <a:solidFill>
                  <a:schemeClr val="bg1">
                    <a:lumMod val="50000"/>
                  </a:schemeClr>
                </a:solidFill>
                <a:latin typeface="Franklin Gothic Book" panose="020B0503020102020204" pitchFamily="34" charset="0"/>
              </a:rPr>
              <a:t>FY22 Published Rates</a:t>
            </a:r>
          </a:p>
        </p:txBody>
      </p:sp>
      <p:graphicFrame>
        <p:nvGraphicFramePr>
          <p:cNvPr id="12" name="Chart 11"/>
          <p:cNvGraphicFramePr/>
          <p:nvPr>
            <p:extLst>
              <p:ext uri="{D42A27DB-BD31-4B8C-83A1-F6EECF244321}">
                <p14:modId xmlns:p14="http://schemas.microsoft.com/office/powerpoint/2010/main" val="211984267"/>
              </p:ext>
            </p:extLst>
          </p:nvPr>
        </p:nvGraphicFramePr>
        <p:xfrm>
          <a:off x="609600" y="1757065"/>
          <a:ext cx="7924800" cy="4338935"/>
        </p:xfrm>
        <a:graphic>
          <a:graphicData uri="http://schemas.openxmlformats.org/drawingml/2006/chart">
            <c:chart xmlns:c="http://schemas.openxmlformats.org/drawingml/2006/chart" xmlns:r="http://schemas.openxmlformats.org/officeDocument/2006/relationships" r:id="rId3"/>
          </a:graphicData>
        </a:graphic>
      </p:graphicFrame>
      <p:sp>
        <p:nvSpPr>
          <p:cNvPr id="2" name="Callout: Line 1">
            <a:extLst>
              <a:ext uri="{FF2B5EF4-FFF2-40B4-BE49-F238E27FC236}">
                <a16:creationId xmlns:a16="http://schemas.microsoft.com/office/drawing/2014/main" id="{86519AE6-8BFD-4BBC-8469-BC77BE3FDE5E}"/>
              </a:ext>
            </a:extLst>
          </p:cNvPr>
          <p:cNvSpPr/>
          <p:nvPr/>
        </p:nvSpPr>
        <p:spPr>
          <a:xfrm>
            <a:off x="6743700" y="5410200"/>
            <a:ext cx="1562100" cy="266688"/>
          </a:xfrm>
          <a:prstGeom prst="borderCallout1">
            <a:avLst>
              <a:gd name="adj1" fmla="val 66166"/>
              <a:gd name="adj2" fmla="val 219"/>
              <a:gd name="adj3" fmla="val 68729"/>
              <a:gd name="adj4" fmla="val -136838"/>
            </a:avLst>
          </a:prstGeom>
          <a:solidFill>
            <a:srgbClr val="1025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Franklin Gothic Book" panose="020B0503020102020204" pitchFamily="34" charset="0"/>
              </a:rPr>
              <a:t>UConn In-State Rate</a:t>
            </a:r>
          </a:p>
        </p:txBody>
      </p:sp>
      <p:sp>
        <p:nvSpPr>
          <p:cNvPr id="4" name="Slide Number Placeholder 3">
            <a:extLst>
              <a:ext uri="{FF2B5EF4-FFF2-40B4-BE49-F238E27FC236}">
                <a16:creationId xmlns:a16="http://schemas.microsoft.com/office/drawing/2014/main" id="{A842A30B-9B69-4EA6-A0AF-0763432F06F2}"/>
              </a:ext>
            </a:extLst>
          </p:cNvPr>
          <p:cNvSpPr>
            <a:spLocks noGrp="1"/>
          </p:cNvSpPr>
          <p:nvPr>
            <p:ph type="sldNum" sz="quarter" idx="12"/>
          </p:nvPr>
        </p:nvSpPr>
        <p:spPr/>
        <p:txBody>
          <a:bodyPr/>
          <a:lstStyle/>
          <a:p>
            <a:fld id="{62716ED7-3343-4A43-8BD6-6F268AE424C5}" type="slidenum">
              <a:rPr lang="en-US" smtClean="0"/>
              <a:pPr/>
              <a:t>16</a:t>
            </a:fld>
            <a:endParaRPr lang="en-US" dirty="0"/>
          </a:p>
        </p:txBody>
      </p:sp>
    </p:spTree>
    <p:extLst>
      <p:ext uri="{BB962C8B-B14F-4D97-AF65-F5344CB8AC3E}">
        <p14:creationId xmlns:p14="http://schemas.microsoft.com/office/powerpoint/2010/main" val="9043390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62000" y="921603"/>
            <a:ext cx="7620000" cy="830997"/>
          </a:xfrm>
          <a:prstGeom prst="rect">
            <a:avLst/>
          </a:prstGeom>
          <a:noFill/>
        </p:spPr>
        <p:txBody>
          <a:bodyPr wrap="square" rtlCol="0">
            <a:spAutoFit/>
          </a:bodyPr>
          <a:lstStyle/>
          <a:p>
            <a:pPr algn="ctr" defTabSz="457189"/>
            <a:r>
              <a:rPr lang="en-US" sz="2400" b="1" dirty="0">
                <a:solidFill>
                  <a:srgbClr val="505360"/>
                </a:solidFill>
                <a:latin typeface="Franklin Gothic Book" panose="020B0503020102020204" pitchFamily="34" charset="0"/>
              </a:rPr>
              <a:t>FY22 In-State tuition and fees at competitor public flagship institutions</a:t>
            </a:r>
          </a:p>
        </p:txBody>
      </p:sp>
      <p:sp>
        <p:nvSpPr>
          <p:cNvPr id="15" name="TextBox 14"/>
          <p:cNvSpPr txBox="1"/>
          <p:nvPr/>
        </p:nvSpPr>
        <p:spPr>
          <a:xfrm>
            <a:off x="444500" y="6119613"/>
            <a:ext cx="1600200" cy="215444"/>
          </a:xfrm>
          <a:prstGeom prst="rect">
            <a:avLst/>
          </a:prstGeom>
          <a:noFill/>
        </p:spPr>
        <p:txBody>
          <a:bodyPr wrap="square" rtlCol="0">
            <a:spAutoFit/>
          </a:bodyPr>
          <a:lstStyle/>
          <a:p>
            <a:r>
              <a:rPr lang="en-US" sz="800" dirty="0">
                <a:solidFill>
                  <a:schemeClr val="bg1">
                    <a:lumMod val="50000"/>
                  </a:schemeClr>
                </a:solidFill>
                <a:latin typeface="Calibri" panose="020F0502020204030204" pitchFamily="34" charset="0"/>
              </a:rPr>
              <a:t>FY22 Published Rates</a:t>
            </a:r>
          </a:p>
        </p:txBody>
      </p:sp>
      <p:sp>
        <p:nvSpPr>
          <p:cNvPr id="8" name="Title 5"/>
          <p:cNvSpPr>
            <a:spLocks noGrp="1"/>
          </p:cNvSpPr>
          <p:nvPr>
            <p:ph type="title"/>
          </p:nvPr>
        </p:nvSpPr>
        <p:spPr>
          <a:xfrm>
            <a:off x="457200" y="152400"/>
            <a:ext cx="8229600" cy="762000"/>
          </a:xfrm>
        </p:spPr>
        <p:txBody>
          <a:bodyPr/>
          <a:lstStyle/>
          <a:p>
            <a:r>
              <a:rPr lang="en-US" dirty="0">
                <a:solidFill>
                  <a:srgbClr val="10253F"/>
                </a:solidFill>
                <a:latin typeface="Franklin Gothic Demi Cond" panose="020B0706030402020204" pitchFamily="34" charset="0"/>
              </a:rPr>
              <a:t>Tuition and Fees vs Competitors</a:t>
            </a:r>
          </a:p>
        </p:txBody>
      </p:sp>
      <p:graphicFrame>
        <p:nvGraphicFramePr>
          <p:cNvPr id="7" name="Chart 6"/>
          <p:cNvGraphicFramePr/>
          <p:nvPr>
            <p:extLst>
              <p:ext uri="{D42A27DB-BD31-4B8C-83A1-F6EECF244321}">
                <p14:modId xmlns:p14="http://schemas.microsoft.com/office/powerpoint/2010/main" val="3110697274"/>
              </p:ext>
            </p:extLst>
          </p:nvPr>
        </p:nvGraphicFramePr>
        <p:xfrm>
          <a:off x="228600" y="1666315"/>
          <a:ext cx="8470900" cy="4453298"/>
        </p:xfrm>
        <a:graphic>
          <a:graphicData uri="http://schemas.openxmlformats.org/drawingml/2006/chart">
            <c:chart xmlns:c="http://schemas.openxmlformats.org/drawingml/2006/chart" xmlns:r="http://schemas.openxmlformats.org/officeDocument/2006/relationships" r:id="rId3"/>
          </a:graphicData>
        </a:graphic>
      </p:graphicFrame>
      <p:sp>
        <p:nvSpPr>
          <p:cNvPr id="2" name="Slide Number Placeholder 1">
            <a:extLst>
              <a:ext uri="{FF2B5EF4-FFF2-40B4-BE49-F238E27FC236}">
                <a16:creationId xmlns:a16="http://schemas.microsoft.com/office/drawing/2014/main" id="{B2DC6DC4-38D6-4EE5-8A91-F65EDDE55A2C}"/>
              </a:ext>
            </a:extLst>
          </p:cNvPr>
          <p:cNvSpPr>
            <a:spLocks noGrp="1"/>
          </p:cNvSpPr>
          <p:nvPr>
            <p:ph type="sldNum" sz="quarter" idx="12"/>
          </p:nvPr>
        </p:nvSpPr>
        <p:spPr/>
        <p:txBody>
          <a:bodyPr/>
          <a:lstStyle/>
          <a:p>
            <a:fld id="{62716ED7-3343-4A43-8BD6-6F268AE424C5}" type="slidenum">
              <a:rPr lang="en-US" smtClean="0"/>
              <a:pPr/>
              <a:t>17</a:t>
            </a:fld>
            <a:endParaRPr lang="en-US" dirty="0"/>
          </a:p>
        </p:txBody>
      </p:sp>
    </p:spTree>
    <p:extLst>
      <p:ext uri="{BB962C8B-B14F-4D97-AF65-F5344CB8AC3E}">
        <p14:creationId xmlns:p14="http://schemas.microsoft.com/office/powerpoint/2010/main" val="22653403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0253F"/>
                </a:solidFill>
                <a:latin typeface="Franklin Gothic Demi Cond" panose="020B0706030402020204" pitchFamily="34" charset="0"/>
                <a:cs typeface="Calibri" panose="020F0502020204030204" pitchFamily="34" charset="0"/>
              </a:rPr>
              <a:t>Financial Aid</a:t>
            </a:r>
          </a:p>
        </p:txBody>
      </p:sp>
      <p:graphicFrame>
        <p:nvGraphicFramePr>
          <p:cNvPr id="3" name="Table 2"/>
          <p:cNvGraphicFramePr>
            <a:graphicFrameLocks noGrp="1"/>
          </p:cNvGraphicFramePr>
          <p:nvPr>
            <p:extLst>
              <p:ext uri="{D42A27DB-BD31-4B8C-83A1-F6EECF244321}">
                <p14:modId xmlns:p14="http://schemas.microsoft.com/office/powerpoint/2010/main" val="2614198844"/>
              </p:ext>
            </p:extLst>
          </p:nvPr>
        </p:nvGraphicFramePr>
        <p:xfrm>
          <a:off x="480942" y="3472905"/>
          <a:ext cx="8135699" cy="2331720"/>
        </p:xfrm>
        <a:graphic>
          <a:graphicData uri="http://schemas.openxmlformats.org/drawingml/2006/table">
            <a:tbl>
              <a:tblPr firstRow="1" bandRow="1">
                <a:tableStyleId>{5C22544A-7EE6-4342-B048-85BDC9FD1C3A}</a:tableStyleId>
              </a:tblPr>
              <a:tblGrid>
                <a:gridCol w="2567049">
                  <a:extLst>
                    <a:ext uri="{9D8B030D-6E8A-4147-A177-3AD203B41FA5}">
                      <a16:colId xmlns:a16="http://schemas.microsoft.com/office/drawing/2014/main" val="20000"/>
                    </a:ext>
                  </a:extLst>
                </a:gridCol>
                <a:gridCol w="926202">
                  <a:extLst>
                    <a:ext uri="{9D8B030D-6E8A-4147-A177-3AD203B41FA5}">
                      <a16:colId xmlns:a16="http://schemas.microsoft.com/office/drawing/2014/main" val="20003"/>
                    </a:ext>
                  </a:extLst>
                </a:gridCol>
                <a:gridCol w="1100791">
                  <a:extLst>
                    <a:ext uri="{9D8B030D-6E8A-4147-A177-3AD203B41FA5}">
                      <a16:colId xmlns:a16="http://schemas.microsoft.com/office/drawing/2014/main" val="20004"/>
                    </a:ext>
                  </a:extLst>
                </a:gridCol>
                <a:gridCol w="1100791">
                  <a:extLst>
                    <a:ext uri="{9D8B030D-6E8A-4147-A177-3AD203B41FA5}">
                      <a16:colId xmlns:a16="http://schemas.microsoft.com/office/drawing/2014/main" val="3332962916"/>
                    </a:ext>
                  </a:extLst>
                </a:gridCol>
                <a:gridCol w="1185916">
                  <a:extLst>
                    <a:ext uri="{9D8B030D-6E8A-4147-A177-3AD203B41FA5}">
                      <a16:colId xmlns:a16="http://schemas.microsoft.com/office/drawing/2014/main" val="3847711019"/>
                    </a:ext>
                  </a:extLst>
                </a:gridCol>
                <a:gridCol w="1254950">
                  <a:extLst>
                    <a:ext uri="{9D8B030D-6E8A-4147-A177-3AD203B41FA5}">
                      <a16:colId xmlns:a16="http://schemas.microsoft.com/office/drawing/2014/main" val="20005"/>
                    </a:ext>
                  </a:extLst>
                </a:gridCol>
              </a:tblGrid>
              <a:tr h="493748">
                <a:tc>
                  <a:txBody>
                    <a:bodyPr/>
                    <a:lstStyle/>
                    <a:p>
                      <a:pPr algn="ctr"/>
                      <a:r>
                        <a:rPr lang="en-US" sz="1800" b="1" dirty="0">
                          <a:latin typeface="Franklin Gothic Book" panose="020B0503020102020204" pitchFamily="34" charset="0"/>
                        </a:rPr>
                        <a:t>Undergraduate &amp; </a:t>
                      </a:r>
                    </a:p>
                    <a:p>
                      <a:pPr algn="ctr"/>
                      <a:r>
                        <a:rPr lang="en-US" sz="1800" b="1" dirty="0">
                          <a:latin typeface="Franklin Gothic Book" panose="020B0503020102020204" pitchFamily="34" charset="0"/>
                        </a:rPr>
                        <a:t>Graduate Aid ($M)</a:t>
                      </a:r>
                    </a:p>
                  </a:txBody>
                  <a:tcPr marL="68580" marR="68580" marT="34290" marB="34290">
                    <a:solidFill>
                      <a:srgbClr val="00003A"/>
                    </a:solidFill>
                  </a:tcPr>
                </a:tc>
                <a:tc>
                  <a:txBody>
                    <a:bodyPr/>
                    <a:lstStyle/>
                    <a:p>
                      <a:pPr algn="ctr"/>
                      <a:r>
                        <a:rPr lang="en-US" sz="1800" b="1" dirty="0">
                          <a:solidFill>
                            <a:schemeClr val="bg1"/>
                          </a:solidFill>
                          <a:latin typeface="Franklin Gothic Book" panose="020B0503020102020204" pitchFamily="34" charset="0"/>
                        </a:rPr>
                        <a:t>FY19</a:t>
                      </a:r>
                    </a:p>
                  </a:txBody>
                  <a:tcPr marL="68580" marR="68580" marT="34290" marB="34290">
                    <a:solidFill>
                      <a:srgbClr val="00003A"/>
                    </a:solidFill>
                  </a:tcPr>
                </a:tc>
                <a:tc>
                  <a:txBody>
                    <a:bodyPr/>
                    <a:lstStyle/>
                    <a:p>
                      <a:pPr algn="ctr"/>
                      <a:r>
                        <a:rPr lang="en-US" sz="1800" b="1" dirty="0">
                          <a:solidFill>
                            <a:schemeClr val="bg1"/>
                          </a:solidFill>
                          <a:latin typeface="Franklin Gothic Book" panose="020B0503020102020204" pitchFamily="34" charset="0"/>
                        </a:rPr>
                        <a:t>FY20</a:t>
                      </a:r>
                    </a:p>
                  </a:txBody>
                  <a:tcPr marL="68580" marR="68580" marT="34290" marB="34290">
                    <a:solidFill>
                      <a:srgbClr val="00003A"/>
                    </a:solidFill>
                  </a:tcPr>
                </a:tc>
                <a:tc>
                  <a:txBody>
                    <a:bodyPr/>
                    <a:lstStyle/>
                    <a:p>
                      <a:pPr algn="ctr"/>
                      <a:r>
                        <a:rPr lang="en-US" sz="1800" b="1" dirty="0">
                          <a:solidFill>
                            <a:schemeClr val="bg1"/>
                          </a:solidFill>
                          <a:latin typeface="Franklin Gothic Book" panose="020B0503020102020204" pitchFamily="34" charset="0"/>
                        </a:rPr>
                        <a:t>FY21</a:t>
                      </a:r>
                    </a:p>
                  </a:txBody>
                  <a:tcPr marL="68580" marR="68580" marT="34290" marB="34290">
                    <a:solidFill>
                      <a:srgbClr val="00003A"/>
                    </a:solidFill>
                  </a:tcPr>
                </a:tc>
                <a:tc>
                  <a:txBody>
                    <a:bodyPr/>
                    <a:lstStyle/>
                    <a:p>
                      <a:pPr algn="ctr"/>
                      <a:r>
                        <a:rPr lang="en-US" sz="1800" b="1" dirty="0">
                          <a:solidFill>
                            <a:schemeClr val="bg1"/>
                          </a:solidFill>
                          <a:latin typeface="Franklin Gothic Book" panose="020B0503020102020204" pitchFamily="34" charset="0"/>
                        </a:rPr>
                        <a:t>FY22 Forecast</a:t>
                      </a:r>
                    </a:p>
                  </a:txBody>
                  <a:tcPr marL="68580" marR="68580" marT="34290" marB="34290">
                    <a:solidFill>
                      <a:srgbClr val="00003A"/>
                    </a:solidFill>
                  </a:tcPr>
                </a:tc>
                <a:tc>
                  <a:txBody>
                    <a:bodyPr/>
                    <a:lstStyle/>
                    <a:p>
                      <a:pPr algn="ctr"/>
                      <a:r>
                        <a:rPr lang="en-US" sz="1800" b="1" dirty="0">
                          <a:latin typeface="Franklin Gothic Book" panose="020B0503020102020204" pitchFamily="34" charset="0"/>
                        </a:rPr>
                        <a:t>FY19-FY22</a:t>
                      </a:r>
                    </a:p>
                    <a:p>
                      <a:pPr algn="ctr"/>
                      <a:r>
                        <a:rPr lang="en-US" sz="1800" b="1" dirty="0">
                          <a:latin typeface="Franklin Gothic Book" panose="020B0503020102020204" pitchFamily="34" charset="0"/>
                        </a:rPr>
                        <a:t>Change</a:t>
                      </a:r>
                    </a:p>
                  </a:txBody>
                  <a:tcPr marL="68580" marR="68580" marT="34290" marB="34290">
                    <a:solidFill>
                      <a:srgbClr val="00003A"/>
                    </a:solidFill>
                  </a:tcPr>
                </a:tc>
                <a:extLst>
                  <a:ext uri="{0D108BD9-81ED-4DB2-BD59-A6C34878D82A}">
                    <a16:rowId xmlns:a16="http://schemas.microsoft.com/office/drawing/2014/main" val="10000"/>
                  </a:ext>
                </a:extLst>
              </a:tr>
              <a:tr h="286061">
                <a:tc>
                  <a:txBody>
                    <a:bodyPr/>
                    <a:lstStyle/>
                    <a:p>
                      <a:r>
                        <a:rPr lang="en-US" sz="1800" dirty="0">
                          <a:solidFill>
                            <a:schemeClr val="tx1">
                              <a:lumMod val="75000"/>
                              <a:lumOff val="25000"/>
                            </a:schemeClr>
                          </a:solidFill>
                          <a:latin typeface="Franklin Gothic Book" panose="020B0503020102020204" pitchFamily="34" charset="0"/>
                        </a:rPr>
                        <a:t>University Supported*</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$129.2</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$142.8</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$150.2</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$162.8</a:t>
                      </a:r>
                    </a:p>
                  </a:txBody>
                  <a:tcPr marL="68580" marR="68580" marT="34290" marB="34290"/>
                </a:tc>
                <a:tc>
                  <a:txBody>
                    <a:bodyPr/>
                    <a:lstStyle/>
                    <a:p>
                      <a:pPr algn="r"/>
                      <a:r>
                        <a:rPr lang="en-US" sz="1800" b="0" dirty="0">
                          <a:solidFill>
                            <a:schemeClr val="tx1"/>
                          </a:solidFill>
                          <a:latin typeface="Franklin Gothic Book" panose="020B0503020102020204" pitchFamily="34" charset="0"/>
                        </a:rPr>
                        <a:t>$33.6</a:t>
                      </a:r>
                    </a:p>
                  </a:txBody>
                  <a:tcPr marL="68580" marR="68580" marT="34290" marB="34290"/>
                </a:tc>
                <a:extLst>
                  <a:ext uri="{0D108BD9-81ED-4DB2-BD59-A6C34878D82A}">
                    <a16:rowId xmlns:a16="http://schemas.microsoft.com/office/drawing/2014/main" val="10001"/>
                  </a:ext>
                </a:extLst>
              </a:tr>
              <a:tr h="286061">
                <a:tc>
                  <a:txBody>
                    <a:bodyPr/>
                    <a:lstStyle/>
                    <a:p>
                      <a:r>
                        <a:rPr lang="en-US" sz="1800" dirty="0">
                          <a:solidFill>
                            <a:schemeClr val="tx1">
                              <a:lumMod val="75000"/>
                              <a:lumOff val="25000"/>
                            </a:schemeClr>
                          </a:solidFill>
                          <a:latin typeface="Franklin Gothic Book" panose="020B0503020102020204" pitchFamily="34" charset="0"/>
                        </a:rPr>
                        <a:t>State</a:t>
                      </a:r>
                      <a:r>
                        <a:rPr lang="en-US" sz="1800" baseline="0" dirty="0">
                          <a:solidFill>
                            <a:schemeClr val="tx1">
                              <a:lumMod val="75000"/>
                              <a:lumOff val="25000"/>
                            </a:schemeClr>
                          </a:solidFill>
                          <a:latin typeface="Franklin Gothic Book" panose="020B0503020102020204" pitchFamily="34" charset="0"/>
                        </a:rPr>
                        <a:t> </a:t>
                      </a:r>
                      <a:r>
                        <a:rPr lang="en-US" sz="900" baseline="0" dirty="0">
                          <a:solidFill>
                            <a:schemeClr val="tx1">
                              <a:lumMod val="75000"/>
                              <a:lumOff val="25000"/>
                            </a:schemeClr>
                          </a:solidFill>
                          <a:latin typeface="Franklin Gothic Book" panose="020B0503020102020204" pitchFamily="34" charset="0"/>
                        </a:rPr>
                        <a:t>(includes R. Willis Scholarship) </a:t>
                      </a:r>
                      <a:endParaRPr lang="en-US" sz="900" dirty="0">
                        <a:solidFill>
                          <a:schemeClr val="tx1">
                            <a:lumMod val="75000"/>
                            <a:lumOff val="25000"/>
                          </a:schemeClr>
                        </a:solidFill>
                        <a:latin typeface="Franklin Gothic Book" panose="020B0503020102020204" pitchFamily="34" charset="0"/>
                      </a:endParaRP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9.0</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9.7</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10.7</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10.0</a:t>
                      </a:r>
                    </a:p>
                  </a:txBody>
                  <a:tcPr marL="68580" marR="68580" marT="34290" marB="34290"/>
                </a:tc>
                <a:tc>
                  <a:txBody>
                    <a:bodyPr/>
                    <a:lstStyle/>
                    <a:p>
                      <a:pPr algn="r"/>
                      <a:r>
                        <a:rPr lang="en-US" sz="1800" b="0" dirty="0">
                          <a:solidFill>
                            <a:schemeClr val="tx1"/>
                          </a:solidFill>
                          <a:latin typeface="Franklin Gothic Book" panose="020B0503020102020204" pitchFamily="34" charset="0"/>
                        </a:rPr>
                        <a:t>1.0</a:t>
                      </a:r>
                    </a:p>
                  </a:txBody>
                  <a:tcPr marL="68580" marR="68580" marT="34290" marB="34290"/>
                </a:tc>
                <a:extLst>
                  <a:ext uri="{0D108BD9-81ED-4DB2-BD59-A6C34878D82A}">
                    <a16:rowId xmlns:a16="http://schemas.microsoft.com/office/drawing/2014/main" val="10002"/>
                  </a:ext>
                </a:extLst>
              </a:tr>
              <a:tr h="286061">
                <a:tc>
                  <a:txBody>
                    <a:bodyPr/>
                    <a:lstStyle/>
                    <a:p>
                      <a:r>
                        <a:rPr lang="en-US" sz="1800" dirty="0">
                          <a:solidFill>
                            <a:schemeClr val="tx1">
                              <a:lumMod val="75000"/>
                              <a:lumOff val="25000"/>
                            </a:schemeClr>
                          </a:solidFill>
                          <a:latin typeface="Franklin Gothic Book" panose="020B0503020102020204" pitchFamily="34" charset="0"/>
                        </a:rPr>
                        <a:t>Federal (Pell/SEOG)</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35.3</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46.2</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51.4</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68.8</a:t>
                      </a:r>
                    </a:p>
                  </a:txBody>
                  <a:tcPr marL="68580" marR="68580" marT="34290" marB="34290"/>
                </a:tc>
                <a:tc>
                  <a:txBody>
                    <a:bodyPr/>
                    <a:lstStyle/>
                    <a:p>
                      <a:pPr algn="r"/>
                      <a:r>
                        <a:rPr lang="en-US" sz="1800" b="0" dirty="0">
                          <a:solidFill>
                            <a:schemeClr val="tx1"/>
                          </a:solidFill>
                          <a:latin typeface="Franklin Gothic Book" panose="020B0503020102020204" pitchFamily="34" charset="0"/>
                        </a:rPr>
                        <a:t>33.5</a:t>
                      </a:r>
                    </a:p>
                  </a:txBody>
                  <a:tcPr marL="68580" marR="68580" marT="34290" marB="34290"/>
                </a:tc>
                <a:extLst>
                  <a:ext uri="{0D108BD9-81ED-4DB2-BD59-A6C34878D82A}">
                    <a16:rowId xmlns:a16="http://schemas.microsoft.com/office/drawing/2014/main" val="10003"/>
                  </a:ext>
                </a:extLst>
              </a:tr>
              <a:tr h="286061">
                <a:tc>
                  <a:txBody>
                    <a:bodyPr/>
                    <a:lstStyle/>
                    <a:p>
                      <a:r>
                        <a:rPr lang="en-US" sz="1800" dirty="0">
                          <a:solidFill>
                            <a:schemeClr val="tx1">
                              <a:lumMod val="75000"/>
                              <a:lumOff val="25000"/>
                            </a:schemeClr>
                          </a:solidFill>
                          <a:latin typeface="Franklin Gothic Book" panose="020B0503020102020204" pitchFamily="34" charset="0"/>
                        </a:rPr>
                        <a:t>Other**</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14.8</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12.9</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17.5</a:t>
                      </a:r>
                    </a:p>
                  </a:txBody>
                  <a:tcPr marL="68580" marR="68580" marT="34290" marB="34290"/>
                </a:tc>
                <a:tc>
                  <a:txBody>
                    <a:bodyPr/>
                    <a:lstStyle/>
                    <a:p>
                      <a:pPr algn="r"/>
                      <a:r>
                        <a:rPr lang="en-US" sz="1800" b="0" dirty="0">
                          <a:solidFill>
                            <a:schemeClr val="tx1">
                              <a:lumMod val="75000"/>
                              <a:lumOff val="25000"/>
                            </a:schemeClr>
                          </a:solidFill>
                          <a:latin typeface="Franklin Gothic Book" panose="020B0503020102020204" pitchFamily="34" charset="0"/>
                        </a:rPr>
                        <a:t>19.8</a:t>
                      </a:r>
                    </a:p>
                  </a:txBody>
                  <a:tcPr marL="68580" marR="68580" marT="34290" marB="34290"/>
                </a:tc>
                <a:tc>
                  <a:txBody>
                    <a:bodyPr/>
                    <a:lstStyle/>
                    <a:p>
                      <a:pPr algn="r"/>
                      <a:r>
                        <a:rPr lang="en-US" sz="1800" b="0" dirty="0">
                          <a:solidFill>
                            <a:schemeClr val="tx1"/>
                          </a:solidFill>
                          <a:latin typeface="Franklin Gothic Book" panose="020B0503020102020204" pitchFamily="34" charset="0"/>
                        </a:rPr>
                        <a:t>5.0</a:t>
                      </a:r>
                    </a:p>
                  </a:txBody>
                  <a:tcPr marL="68580" marR="68580" marT="34290" marB="34290"/>
                </a:tc>
                <a:extLst>
                  <a:ext uri="{0D108BD9-81ED-4DB2-BD59-A6C34878D82A}">
                    <a16:rowId xmlns:a16="http://schemas.microsoft.com/office/drawing/2014/main" val="10004"/>
                  </a:ext>
                </a:extLst>
              </a:tr>
              <a:tr h="286061">
                <a:tc>
                  <a:txBody>
                    <a:bodyPr/>
                    <a:lstStyle/>
                    <a:p>
                      <a:pPr marL="0" algn="ctr" rtl="0" eaLnBrk="1" latinLnBrk="0" hangingPunct="1"/>
                      <a:r>
                        <a:rPr kumimoji="0" lang="en-US" sz="1800" b="1" kern="1200" dirty="0">
                          <a:solidFill>
                            <a:schemeClr val="lt1"/>
                          </a:solidFill>
                          <a:latin typeface="Franklin Gothic Book" panose="020B0503020102020204" pitchFamily="34" charset="0"/>
                          <a:ea typeface="+mn-ea"/>
                          <a:cs typeface="+mn-cs"/>
                        </a:rPr>
                        <a:t>Total Aid </a:t>
                      </a:r>
                    </a:p>
                  </a:txBody>
                  <a:tcPr marL="68580" marR="68580" marT="34290" marB="34290">
                    <a:solidFill>
                      <a:srgbClr val="00003A"/>
                    </a:solidFill>
                  </a:tcPr>
                </a:tc>
                <a:tc>
                  <a:txBody>
                    <a:bodyPr/>
                    <a:lstStyle/>
                    <a:p>
                      <a:pPr marL="0" algn="r" rtl="0" eaLnBrk="1" latinLnBrk="0" hangingPunct="1"/>
                      <a:r>
                        <a:rPr kumimoji="0" lang="en-US" sz="1800" b="1" kern="1200" dirty="0">
                          <a:solidFill>
                            <a:schemeClr val="bg1"/>
                          </a:solidFill>
                          <a:latin typeface="Franklin Gothic Book" panose="020B0503020102020204" pitchFamily="34" charset="0"/>
                          <a:ea typeface="+mn-ea"/>
                          <a:cs typeface="+mn-cs"/>
                        </a:rPr>
                        <a:t>$188.3</a:t>
                      </a:r>
                    </a:p>
                  </a:txBody>
                  <a:tcPr marL="68580" marR="68580" marT="34290" marB="34290">
                    <a:solidFill>
                      <a:srgbClr val="00003A"/>
                    </a:solidFill>
                  </a:tcPr>
                </a:tc>
                <a:tc>
                  <a:txBody>
                    <a:bodyPr/>
                    <a:lstStyle/>
                    <a:p>
                      <a:pPr marL="0" algn="r" rtl="0" eaLnBrk="1" latinLnBrk="0" hangingPunct="1"/>
                      <a:r>
                        <a:rPr kumimoji="0" lang="en-US" sz="1800" b="1" kern="1200" dirty="0">
                          <a:solidFill>
                            <a:schemeClr val="bg1"/>
                          </a:solidFill>
                          <a:latin typeface="Franklin Gothic Book" panose="020B0503020102020204" pitchFamily="34" charset="0"/>
                          <a:ea typeface="+mn-ea"/>
                          <a:cs typeface="+mn-cs"/>
                        </a:rPr>
                        <a:t>$211.7</a:t>
                      </a:r>
                    </a:p>
                  </a:txBody>
                  <a:tcPr marL="68580" marR="68580" marT="34290" marB="34290">
                    <a:solidFill>
                      <a:srgbClr val="00003A"/>
                    </a:solidFill>
                  </a:tcPr>
                </a:tc>
                <a:tc>
                  <a:txBody>
                    <a:bodyPr/>
                    <a:lstStyle/>
                    <a:p>
                      <a:pPr marL="0" algn="r" rtl="0" eaLnBrk="1" latinLnBrk="0" hangingPunct="1"/>
                      <a:r>
                        <a:rPr kumimoji="0" lang="en-US" sz="1800" b="1" kern="1200" dirty="0">
                          <a:solidFill>
                            <a:schemeClr val="bg1"/>
                          </a:solidFill>
                          <a:latin typeface="Franklin Gothic Book" panose="020B0503020102020204" pitchFamily="34" charset="0"/>
                          <a:ea typeface="+mn-ea"/>
                          <a:cs typeface="+mn-cs"/>
                        </a:rPr>
                        <a:t>$229.8</a:t>
                      </a:r>
                    </a:p>
                  </a:txBody>
                  <a:tcPr marL="68580" marR="68580" marT="34290" marB="34290">
                    <a:solidFill>
                      <a:srgbClr val="00003A"/>
                    </a:solidFill>
                  </a:tcPr>
                </a:tc>
                <a:tc>
                  <a:txBody>
                    <a:bodyPr/>
                    <a:lstStyle/>
                    <a:p>
                      <a:pPr marL="0" algn="r" rtl="0" eaLnBrk="1" latinLnBrk="0" hangingPunct="1"/>
                      <a:r>
                        <a:rPr kumimoji="0" lang="en-US" sz="1800" b="1" kern="1200" dirty="0">
                          <a:solidFill>
                            <a:schemeClr val="lt1"/>
                          </a:solidFill>
                          <a:latin typeface="Franklin Gothic Book" panose="020B0503020102020204" pitchFamily="34" charset="0"/>
                          <a:ea typeface="+mn-ea"/>
                          <a:cs typeface="+mn-cs"/>
                        </a:rPr>
                        <a:t>$261.4</a:t>
                      </a:r>
                    </a:p>
                  </a:txBody>
                  <a:tcPr marL="68580" marR="68580" marT="34290" marB="34290">
                    <a:solidFill>
                      <a:srgbClr val="00003A"/>
                    </a:solidFill>
                  </a:tcPr>
                </a:tc>
                <a:tc>
                  <a:txBody>
                    <a:bodyPr/>
                    <a:lstStyle/>
                    <a:p>
                      <a:pPr marL="0" algn="r" rtl="0" eaLnBrk="1" latinLnBrk="0" hangingPunct="1"/>
                      <a:r>
                        <a:rPr kumimoji="0" lang="en-US" sz="1800" b="1" kern="1200" dirty="0">
                          <a:solidFill>
                            <a:schemeClr val="bg1"/>
                          </a:solidFill>
                          <a:latin typeface="Franklin Gothic Book" panose="020B0503020102020204" pitchFamily="34" charset="0"/>
                          <a:ea typeface="+mn-ea"/>
                          <a:cs typeface="+mn-cs"/>
                        </a:rPr>
                        <a:t>$73.1</a:t>
                      </a:r>
                    </a:p>
                  </a:txBody>
                  <a:tcPr marL="68580" marR="68580" marT="34290" marB="34290">
                    <a:solidFill>
                      <a:srgbClr val="00003A"/>
                    </a:solidFill>
                  </a:tcPr>
                </a:tc>
                <a:extLst>
                  <a:ext uri="{0D108BD9-81ED-4DB2-BD59-A6C34878D82A}">
                    <a16:rowId xmlns:a16="http://schemas.microsoft.com/office/drawing/2014/main" val="10005"/>
                  </a:ext>
                </a:extLst>
              </a:tr>
            </a:tbl>
          </a:graphicData>
        </a:graphic>
      </p:graphicFrame>
      <p:sp>
        <p:nvSpPr>
          <p:cNvPr id="4" name="TextBox 3"/>
          <p:cNvSpPr txBox="1"/>
          <p:nvPr/>
        </p:nvSpPr>
        <p:spPr>
          <a:xfrm>
            <a:off x="515160" y="5866784"/>
            <a:ext cx="8113678" cy="423193"/>
          </a:xfrm>
          <a:prstGeom prst="rect">
            <a:avLst/>
          </a:prstGeom>
          <a:noFill/>
        </p:spPr>
        <p:txBody>
          <a:bodyPr wrap="square" rtlCol="0">
            <a:spAutoFit/>
          </a:bodyPr>
          <a:lstStyle/>
          <a:p>
            <a:pPr defTabSz="685800">
              <a:defRPr/>
            </a:pPr>
            <a:r>
              <a:rPr lang="en-US" sz="1100" dirty="0">
                <a:solidFill>
                  <a:srgbClr val="10253F"/>
                </a:solidFill>
                <a:latin typeface="Franklin Gothic Book" panose="020B0503020102020204" pitchFamily="34" charset="0"/>
              </a:rPr>
              <a:t>*</a:t>
            </a:r>
            <a:r>
              <a:rPr lang="en-US" sz="1050" dirty="0">
                <a:solidFill>
                  <a:srgbClr val="10253F"/>
                </a:solidFill>
                <a:latin typeface="Franklin Gothic Book" panose="020B0503020102020204" pitchFamily="34" charset="0"/>
                <a:cs typeface="Calibri" panose="020F0502020204030204" pitchFamily="34" charset="0"/>
              </a:rPr>
              <a:t>University Supported includes undergraduate and graduate aid funded by tuition, departmental revenue, and work study</a:t>
            </a:r>
            <a:endParaRPr lang="en-US" sz="1100" dirty="0">
              <a:solidFill>
                <a:srgbClr val="10253F"/>
              </a:solidFill>
              <a:latin typeface="Franklin Gothic Book" panose="020B0503020102020204" pitchFamily="34" charset="0"/>
              <a:cs typeface="Calibri" panose="020F0502020204030204" pitchFamily="34" charset="0"/>
            </a:endParaRPr>
          </a:p>
          <a:p>
            <a:pPr defTabSz="685800">
              <a:defRPr/>
            </a:pPr>
            <a:r>
              <a:rPr lang="en-US" sz="1050" dirty="0">
                <a:solidFill>
                  <a:srgbClr val="10253F"/>
                </a:solidFill>
                <a:latin typeface="Franklin Gothic Book" panose="020B0503020102020204" pitchFamily="34" charset="0"/>
                <a:cs typeface="Calibri" panose="020F0502020204030204" pitchFamily="34" charset="0"/>
              </a:rPr>
              <a:t>**Other funding comes from the private sources such as the Foundation and Endowments</a:t>
            </a:r>
            <a:endParaRPr lang="en-US" sz="900" dirty="0">
              <a:solidFill>
                <a:srgbClr val="10253F"/>
              </a:solidFill>
              <a:latin typeface="Franklin Gothic Book" panose="020B0503020102020204" pitchFamily="34" charset="0"/>
              <a:cs typeface="Calibri" panose="020F0502020204030204" pitchFamily="34" charset="0"/>
            </a:endParaRPr>
          </a:p>
        </p:txBody>
      </p:sp>
      <p:sp>
        <p:nvSpPr>
          <p:cNvPr id="5" name="TextBox 4"/>
          <p:cNvSpPr txBox="1"/>
          <p:nvPr/>
        </p:nvSpPr>
        <p:spPr>
          <a:xfrm>
            <a:off x="457200" y="915087"/>
            <a:ext cx="8218025" cy="1569660"/>
          </a:xfrm>
          <a:prstGeom prst="rect">
            <a:avLst/>
          </a:prstGeom>
          <a:noFill/>
        </p:spPr>
        <p:txBody>
          <a:bodyPr wrap="square" rtlCol="0">
            <a:spAutoFit/>
          </a:bodyPr>
          <a:lstStyle/>
          <a:p>
            <a:pPr algn="ctr" defTabSz="685800">
              <a:defRPr/>
            </a:pPr>
            <a:r>
              <a:rPr lang="en-US" sz="2400" b="1" dirty="0">
                <a:solidFill>
                  <a:srgbClr val="505360"/>
                </a:solidFill>
                <a:latin typeface="Franklin Gothic Book" panose="020B0503020102020204" pitchFamily="34" charset="0"/>
              </a:rPr>
              <a:t>UConn is doing its part to ensure access and affordability by increasing  financial aid support; the Federal relief acts provided $50.4M of relief funding from FY20-FY22 ($10.8M, $11.1M and $28.5M respectively)</a:t>
            </a:r>
            <a:endParaRPr lang="en-US" sz="2400" b="1" dirty="0">
              <a:solidFill>
                <a:srgbClr val="505360"/>
              </a:solidFill>
              <a:highlight>
                <a:srgbClr val="FFFF00"/>
              </a:highlight>
              <a:latin typeface="Franklin Gothic Book" panose="020B0503020102020204" pitchFamily="34" charset="0"/>
            </a:endParaRPr>
          </a:p>
        </p:txBody>
      </p:sp>
      <p:sp>
        <p:nvSpPr>
          <p:cNvPr id="6" name="Rectangle 5"/>
          <p:cNvSpPr/>
          <p:nvPr/>
        </p:nvSpPr>
        <p:spPr>
          <a:xfrm>
            <a:off x="515160" y="2455599"/>
            <a:ext cx="8458200" cy="1015663"/>
          </a:xfrm>
          <a:prstGeom prst="rect">
            <a:avLst/>
          </a:prstGeom>
        </p:spPr>
        <p:txBody>
          <a:bodyPr wrap="square">
            <a:spAutoFit/>
          </a:bodyPr>
          <a:lstStyle/>
          <a:p>
            <a:pPr marL="285750" indent="-285750" defTabSz="685800">
              <a:buClr>
                <a:schemeClr val="bg1">
                  <a:lumMod val="50000"/>
                </a:schemeClr>
              </a:buClr>
              <a:buFont typeface="Wingdings" panose="05000000000000000000" pitchFamily="2" charset="2"/>
              <a:buChar char="§"/>
              <a:defRPr/>
            </a:pPr>
            <a:r>
              <a:rPr lang="en-US" sz="2000" dirty="0">
                <a:solidFill>
                  <a:schemeClr val="bg1">
                    <a:lumMod val="50000"/>
                  </a:schemeClr>
                </a:solidFill>
                <a:latin typeface="Franklin Gothic Book" panose="020B0503020102020204" pitchFamily="34" charset="0"/>
              </a:rPr>
              <a:t>University Supported aid has increased 22% over the last 3 years</a:t>
            </a:r>
          </a:p>
          <a:p>
            <a:pPr marL="285750" indent="-285750" defTabSz="685800">
              <a:buClr>
                <a:schemeClr val="bg1">
                  <a:lumMod val="50000"/>
                </a:schemeClr>
              </a:buClr>
              <a:buFont typeface="Wingdings" panose="05000000000000000000" pitchFamily="2" charset="2"/>
              <a:buChar char="§"/>
              <a:defRPr/>
            </a:pPr>
            <a:r>
              <a:rPr lang="en-US" sz="2000" dirty="0">
                <a:solidFill>
                  <a:schemeClr val="bg1">
                    <a:lumMod val="50000"/>
                  </a:schemeClr>
                </a:solidFill>
                <a:latin typeface="Franklin Gothic Book" panose="020B0503020102020204" pitchFamily="34" charset="0"/>
              </a:rPr>
              <a:t>Approximately 78% of all undergraduates are receiving some form of financial aid</a:t>
            </a:r>
          </a:p>
        </p:txBody>
      </p:sp>
      <p:sp>
        <p:nvSpPr>
          <p:cNvPr id="7" name="Slide Number Placeholder 6">
            <a:extLst>
              <a:ext uri="{FF2B5EF4-FFF2-40B4-BE49-F238E27FC236}">
                <a16:creationId xmlns:a16="http://schemas.microsoft.com/office/drawing/2014/main" id="{9376235E-CC7D-4479-B4DE-E8B1F9F33036}"/>
              </a:ext>
            </a:extLst>
          </p:cNvPr>
          <p:cNvSpPr>
            <a:spLocks noGrp="1"/>
          </p:cNvSpPr>
          <p:nvPr>
            <p:ph type="sldNum" sz="quarter" idx="12"/>
          </p:nvPr>
        </p:nvSpPr>
        <p:spPr/>
        <p:txBody>
          <a:bodyPr/>
          <a:lstStyle/>
          <a:p>
            <a:fld id="{62716ED7-3343-4A43-8BD6-6F268AE424C5}" type="slidenum">
              <a:rPr lang="en-US" smtClean="0"/>
              <a:pPr/>
              <a:t>18</a:t>
            </a:fld>
            <a:endParaRPr lang="en-US" dirty="0"/>
          </a:p>
        </p:txBody>
      </p:sp>
    </p:spTree>
    <p:extLst>
      <p:ext uri="{BB962C8B-B14F-4D97-AF65-F5344CB8AC3E}">
        <p14:creationId xmlns:p14="http://schemas.microsoft.com/office/powerpoint/2010/main" val="2051662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82B9FBA-D5D9-4DC7-8C08-42E37A109A55}"/>
              </a:ext>
            </a:extLst>
          </p:cNvPr>
          <p:cNvSpPr>
            <a:spLocks noGrp="1"/>
          </p:cNvSpPr>
          <p:nvPr>
            <p:ph type="title"/>
          </p:nvPr>
        </p:nvSpPr>
        <p:spPr/>
        <p:txBody>
          <a:bodyPr>
            <a:normAutofit/>
          </a:bodyPr>
          <a:lstStyle/>
          <a:p>
            <a:r>
              <a:rPr lang="en-US" dirty="0">
                <a:latin typeface="Franklin Gothic Demi" panose="020B0703020102020204" pitchFamily="34" charset="0"/>
              </a:rPr>
              <a:t>Spring 2022 COVID-19 Status*</a:t>
            </a:r>
          </a:p>
        </p:txBody>
      </p:sp>
      <p:sp>
        <p:nvSpPr>
          <p:cNvPr id="8" name="TextBox 7">
            <a:extLst>
              <a:ext uri="{FF2B5EF4-FFF2-40B4-BE49-F238E27FC236}">
                <a16:creationId xmlns:a16="http://schemas.microsoft.com/office/drawing/2014/main" id="{1EE5BDBD-6FF4-4A2E-87E9-A5D9105DB00B}"/>
              </a:ext>
            </a:extLst>
          </p:cNvPr>
          <p:cNvSpPr txBox="1"/>
          <p:nvPr/>
        </p:nvSpPr>
        <p:spPr>
          <a:xfrm>
            <a:off x="0" y="914400"/>
            <a:ext cx="9144000" cy="830997"/>
          </a:xfrm>
          <a:prstGeom prst="rect">
            <a:avLst/>
          </a:prstGeom>
          <a:noFill/>
        </p:spPr>
        <p:txBody>
          <a:bodyPr wrap="square">
            <a:spAutoFit/>
          </a:bodyPr>
          <a:lstStyle/>
          <a:p>
            <a:pPr marL="0" marR="0" algn="ctr">
              <a:spcBef>
                <a:spcPts val="0"/>
              </a:spcBef>
              <a:spcAft>
                <a:spcPts val="0"/>
              </a:spcAft>
            </a:pPr>
            <a:r>
              <a:rPr lang="en-US" sz="2400" b="1" dirty="0">
                <a:solidFill>
                  <a:srgbClr val="505360"/>
                </a:solidFill>
                <a:effectLst/>
                <a:latin typeface="Franklin Gothic Book" panose="020B0503020102020204" pitchFamily="34" charset="0"/>
                <a:ea typeface="Calibri" panose="020F0502020204030204" pitchFamily="34" charset="0"/>
              </a:rPr>
              <a:t>Our work is not done</a:t>
            </a:r>
            <a:r>
              <a:rPr lang="en-US" sz="2400" b="1" dirty="0">
                <a:solidFill>
                  <a:srgbClr val="505360"/>
                </a:solidFill>
                <a:latin typeface="Franklin Gothic Book" panose="020B0503020102020204" pitchFamily="34" charset="0"/>
                <a:ea typeface="Calibri" panose="020F0502020204030204" pitchFamily="34" charset="0"/>
              </a:rPr>
              <a:t>; w</a:t>
            </a:r>
            <a:r>
              <a:rPr lang="en-US" sz="2400" b="1" dirty="0">
                <a:solidFill>
                  <a:srgbClr val="505360"/>
                </a:solidFill>
                <a:effectLst/>
                <a:latin typeface="Franklin Gothic Book" panose="020B0503020102020204" pitchFamily="34" charset="0"/>
                <a:ea typeface="Calibri" panose="020F0502020204030204" pitchFamily="34" charset="0"/>
              </a:rPr>
              <a:t>e still must take precautions and follow testing, social distancing, masking and hygiene protocols </a:t>
            </a:r>
          </a:p>
        </p:txBody>
      </p:sp>
      <p:pic>
        <p:nvPicPr>
          <p:cNvPr id="9" name="Picture 8">
            <a:extLst>
              <a:ext uri="{FF2B5EF4-FFF2-40B4-BE49-F238E27FC236}">
                <a16:creationId xmlns:a16="http://schemas.microsoft.com/office/drawing/2014/main" id="{303CEA63-E612-4BC6-8F75-72217407B499}"/>
              </a:ext>
            </a:extLst>
          </p:cNvPr>
          <p:cNvPicPr>
            <a:picLocks noChangeAspect="1"/>
          </p:cNvPicPr>
          <p:nvPr/>
        </p:nvPicPr>
        <p:blipFill>
          <a:blip r:embed="rId3"/>
          <a:stretch>
            <a:fillRect/>
          </a:stretch>
        </p:blipFill>
        <p:spPr>
          <a:xfrm>
            <a:off x="756842" y="1991074"/>
            <a:ext cx="1600200" cy="1437926"/>
          </a:xfrm>
          <a:prstGeom prst="rect">
            <a:avLst/>
          </a:prstGeom>
        </p:spPr>
      </p:pic>
      <p:pic>
        <p:nvPicPr>
          <p:cNvPr id="11" name="Picture 10">
            <a:extLst>
              <a:ext uri="{FF2B5EF4-FFF2-40B4-BE49-F238E27FC236}">
                <a16:creationId xmlns:a16="http://schemas.microsoft.com/office/drawing/2014/main" id="{08BD8720-9306-4EF6-9904-F89648DF4DCC}"/>
              </a:ext>
            </a:extLst>
          </p:cNvPr>
          <p:cNvPicPr>
            <a:picLocks noChangeAspect="1"/>
          </p:cNvPicPr>
          <p:nvPr/>
        </p:nvPicPr>
        <p:blipFill>
          <a:blip r:embed="rId4"/>
          <a:stretch>
            <a:fillRect/>
          </a:stretch>
        </p:blipFill>
        <p:spPr>
          <a:xfrm>
            <a:off x="2820940" y="2023437"/>
            <a:ext cx="1601740" cy="1437926"/>
          </a:xfrm>
          <a:prstGeom prst="rect">
            <a:avLst/>
          </a:prstGeom>
        </p:spPr>
      </p:pic>
      <p:pic>
        <p:nvPicPr>
          <p:cNvPr id="13" name="Picture 12">
            <a:extLst>
              <a:ext uri="{FF2B5EF4-FFF2-40B4-BE49-F238E27FC236}">
                <a16:creationId xmlns:a16="http://schemas.microsoft.com/office/drawing/2014/main" id="{EE5E62F7-7A07-4515-972B-17750F4A5A6A}"/>
              </a:ext>
            </a:extLst>
          </p:cNvPr>
          <p:cNvPicPr>
            <a:picLocks noChangeAspect="1"/>
          </p:cNvPicPr>
          <p:nvPr/>
        </p:nvPicPr>
        <p:blipFill>
          <a:blip r:embed="rId5"/>
          <a:stretch>
            <a:fillRect/>
          </a:stretch>
        </p:blipFill>
        <p:spPr>
          <a:xfrm>
            <a:off x="4863287" y="1988881"/>
            <a:ext cx="1601740" cy="1499895"/>
          </a:xfrm>
          <a:prstGeom prst="rect">
            <a:avLst/>
          </a:prstGeom>
        </p:spPr>
      </p:pic>
      <p:sp>
        <p:nvSpPr>
          <p:cNvPr id="14" name="TextBox 13">
            <a:extLst>
              <a:ext uri="{FF2B5EF4-FFF2-40B4-BE49-F238E27FC236}">
                <a16:creationId xmlns:a16="http://schemas.microsoft.com/office/drawing/2014/main" id="{05999C3C-1BCE-4E88-AE64-897D71A5D949}"/>
              </a:ext>
            </a:extLst>
          </p:cNvPr>
          <p:cNvSpPr txBox="1"/>
          <p:nvPr/>
        </p:nvSpPr>
        <p:spPr>
          <a:xfrm>
            <a:off x="421341" y="5904257"/>
            <a:ext cx="8001000" cy="577081"/>
          </a:xfrm>
          <a:prstGeom prst="rect">
            <a:avLst/>
          </a:prstGeom>
          <a:noFill/>
        </p:spPr>
        <p:txBody>
          <a:bodyPr wrap="square" rtlCol="0">
            <a:spAutoFit/>
          </a:bodyPr>
          <a:lstStyle/>
          <a:p>
            <a:r>
              <a:rPr lang="en-US" sz="1050" dirty="0">
                <a:latin typeface="Franklin Gothic Book" panose="020B0503020102020204" pitchFamily="34" charset="0"/>
              </a:rPr>
              <a:t>*Excludes UConn Health        </a:t>
            </a:r>
          </a:p>
          <a:p>
            <a:r>
              <a:rPr lang="en-US" sz="1050" dirty="0">
                <a:latin typeface="Franklin Gothic Book" panose="020B0503020102020204" pitchFamily="34" charset="0"/>
              </a:rPr>
              <a:t>**COVID statistics as of 11/3/21</a:t>
            </a:r>
          </a:p>
          <a:p>
            <a:endParaRPr lang="en-US" sz="1050" dirty="0">
              <a:latin typeface="Franklin Gothic Book" panose="020B0503020102020204" pitchFamily="34" charset="0"/>
            </a:endParaRPr>
          </a:p>
        </p:txBody>
      </p:sp>
      <p:sp>
        <p:nvSpPr>
          <p:cNvPr id="15" name="TextBox 14">
            <a:extLst>
              <a:ext uri="{FF2B5EF4-FFF2-40B4-BE49-F238E27FC236}">
                <a16:creationId xmlns:a16="http://schemas.microsoft.com/office/drawing/2014/main" id="{E66CB063-BB2F-4370-B3AC-8C666D9DAB57}"/>
              </a:ext>
            </a:extLst>
          </p:cNvPr>
          <p:cNvSpPr txBox="1"/>
          <p:nvPr/>
        </p:nvSpPr>
        <p:spPr>
          <a:xfrm>
            <a:off x="756842" y="1713090"/>
            <a:ext cx="1583200" cy="400110"/>
          </a:xfrm>
          <a:prstGeom prst="rect">
            <a:avLst/>
          </a:prstGeom>
          <a:noFill/>
        </p:spPr>
        <p:txBody>
          <a:bodyPr wrap="square" rtlCol="0">
            <a:spAutoFit/>
          </a:bodyPr>
          <a:lstStyle/>
          <a:p>
            <a:r>
              <a:rPr lang="en-US" sz="2000" dirty="0">
                <a:solidFill>
                  <a:schemeClr val="accent1"/>
                </a:solidFill>
                <a:latin typeface="Franklin Gothic Book" panose="020B0503020102020204" pitchFamily="34" charset="0"/>
              </a:rPr>
              <a:t>Vaccinations</a:t>
            </a:r>
          </a:p>
        </p:txBody>
      </p:sp>
      <p:sp>
        <p:nvSpPr>
          <p:cNvPr id="16" name="TextBox 15">
            <a:extLst>
              <a:ext uri="{FF2B5EF4-FFF2-40B4-BE49-F238E27FC236}">
                <a16:creationId xmlns:a16="http://schemas.microsoft.com/office/drawing/2014/main" id="{2DB1B5E4-BB7D-424A-BED4-21050CAAFB64}"/>
              </a:ext>
            </a:extLst>
          </p:cNvPr>
          <p:cNvSpPr txBox="1"/>
          <p:nvPr/>
        </p:nvSpPr>
        <p:spPr>
          <a:xfrm>
            <a:off x="2798035" y="1713090"/>
            <a:ext cx="1773965" cy="400110"/>
          </a:xfrm>
          <a:prstGeom prst="rect">
            <a:avLst/>
          </a:prstGeom>
          <a:noFill/>
        </p:spPr>
        <p:txBody>
          <a:bodyPr wrap="square" rtlCol="0">
            <a:spAutoFit/>
          </a:bodyPr>
          <a:lstStyle/>
          <a:p>
            <a:r>
              <a:rPr lang="en-US" sz="2000" dirty="0">
                <a:solidFill>
                  <a:schemeClr val="accent1"/>
                </a:solidFill>
                <a:latin typeface="Franklin Gothic Book" panose="020B0503020102020204" pitchFamily="34" charset="0"/>
              </a:rPr>
              <a:t>COVID Testing</a:t>
            </a:r>
          </a:p>
        </p:txBody>
      </p:sp>
      <p:sp>
        <p:nvSpPr>
          <p:cNvPr id="17" name="TextBox 16">
            <a:extLst>
              <a:ext uri="{FF2B5EF4-FFF2-40B4-BE49-F238E27FC236}">
                <a16:creationId xmlns:a16="http://schemas.microsoft.com/office/drawing/2014/main" id="{8FA05761-D1F9-4428-965A-2940D14BDCAF}"/>
              </a:ext>
            </a:extLst>
          </p:cNvPr>
          <p:cNvSpPr txBox="1"/>
          <p:nvPr/>
        </p:nvSpPr>
        <p:spPr>
          <a:xfrm>
            <a:off x="4537881" y="1689155"/>
            <a:ext cx="2309803" cy="400110"/>
          </a:xfrm>
          <a:prstGeom prst="rect">
            <a:avLst/>
          </a:prstGeom>
          <a:noFill/>
        </p:spPr>
        <p:txBody>
          <a:bodyPr wrap="square" rtlCol="0">
            <a:spAutoFit/>
          </a:bodyPr>
          <a:lstStyle/>
          <a:p>
            <a:r>
              <a:rPr lang="en-US" sz="2000" dirty="0">
                <a:solidFill>
                  <a:schemeClr val="accent1"/>
                </a:solidFill>
                <a:latin typeface="Franklin Gothic Book" panose="020B0503020102020204" pitchFamily="34" charset="0"/>
              </a:rPr>
              <a:t>Campus Guidelines</a:t>
            </a:r>
          </a:p>
        </p:txBody>
      </p:sp>
      <p:sp>
        <p:nvSpPr>
          <p:cNvPr id="18" name="TextBox 17">
            <a:extLst>
              <a:ext uri="{FF2B5EF4-FFF2-40B4-BE49-F238E27FC236}">
                <a16:creationId xmlns:a16="http://schemas.microsoft.com/office/drawing/2014/main" id="{977EEDD0-785F-4602-B214-24931335AA57}"/>
              </a:ext>
            </a:extLst>
          </p:cNvPr>
          <p:cNvSpPr txBox="1"/>
          <p:nvPr/>
        </p:nvSpPr>
        <p:spPr>
          <a:xfrm>
            <a:off x="569886" y="3521128"/>
            <a:ext cx="2020914" cy="2262158"/>
          </a:xfrm>
          <a:prstGeom prst="rect">
            <a:avLst/>
          </a:prstGeom>
          <a:noFill/>
        </p:spPr>
        <p:txBody>
          <a:bodyPr wrap="square" rtlCol="0">
            <a:spAutoFit/>
          </a:bodyPr>
          <a:lstStyle/>
          <a:p>
            <a:pPr marL="171450" indent="-171450">
              <a:buFont typeface="Arial" panose="020B0604020202020204" pitchFamily="34" charset="0"/>
              <a:buChar char="•"/>
            </a:pPr>
            <a:r>
              <a:rPr lang="en-US" sz="1350" dirty="0">
                <a:latin typeface="Franklin Gothic Book" panose="020B0503020102020204" pitchFamily="34" charset="0"/>
              </a:rPr>
              <a:t>All in-person students on campus are required to be vaccinated or granted an exemption</a:t>
            </a:r>
          </a:p>
          <a:p>
            <a:endParaRPr lang="en-US" sz="600" dirty="0">
              <a:latin typeface="Franklin Gothic Book" panose="020B0503020102020204" pitchFamily="34" charset="0"/>
            </a:endParaRPr>
          </a:p>
          <a:p>
            <a:pPr marL="171450" indent="-171450">
              <a:buFont typeface="Arial" panose="020B0604020202020204" pitchFamily="34" charset="0"/>
              <a:buChar char="•"/>
            </a:pPr>
            <a:r>
              <a:rPr lang="en-US" sz="1350" dirty="0">
                <a:latin typeface="Franklin Gothic Book" panose="020B0503020102020204" pitchFamily="34" charset="0"/>
              </a:rPr>
              <a:t>All employees must be vaccinated or be granted a deferral or medical/religious exemption</a:t>
            </a:r>
          </a:p>
        </p:txBody>
      </p:sp>
      <p:sp>
        <p:nvSpPr>
          <p:cNvPr id="20" name="TextBox 19">
            <a:extLst>
              <a:ext uri="{FF2B5EF4-FFF2-40B4-BE49-F238E27FC236}">
                <a16:creationId xmlns:a16="http://schemas.microsoft.com/office/drawing/2014/main" id="{2696FF7E-2334-418D-B00C-FA224A945E61}"/>
              </a:ext>
            </a:extLst>
          </p:cNvPr>
          <p:cNvSpPr txBox="1"/>
          <p:nvPr/>
        </p:nvSpPr>
        <p:spPr>
          <a:xfrm>
            <a:off x="2590800" y="3515142"/>
            <a:ext cx="2020914" cy="2677656"/>
          </a:xfrm>
          <a:prstGeom prst="rect">
            <a:avLst/>
          </a:prstGeom>
          <a:noFill/>
        </p:spPr>
        <p:txBody>
          <a:bodyPr wrap="square" rtlCol="0">
            <a:spAutoFit/>
          </a:bodyPr>
          <a:lstStyle/>
          <a:p>
            <a:pPr marL="171450" indent="-171450">
              <a:buFont typeface="Arial" panose="020B0604020202020204" pitchFamily="34" charset="0"/>
              <a:buChar char="•"/>
            </a:pPr>
            <a:r>
              <a:rPr lang="en-US" sz="1350" dirty="0">
                <a:latin typeface="Franklin Gothic Book" panose="020B0503020102020204" pitchFamily="34" charset="0"/>
              </a:rPr>
              <a:t>Random testing on the Storrs campus to identify cases and isolate them before they spread</a:t>
            </a:r>
          </a:p>
          <a:p>
            <a:endParaRPr lang="en-US" sz="600" dirty="0">
              <a:latin typeface="Franklin Gothic Book" panose="020B0503020102020204" pitchFamily="34" charset="0"/>
            </a:endParaRPr>
          </a:p>
          <a:p>
            <a:pPr marL="171450" indent="-171450">
              <a:buFont typeface="Arial" panose="020B0604020202020204" pitchFamily="34" charset="0"/>
              <a:buChar char="•"/>
            </a:pPr>
            <a:r>
              <a:rPr lang="en-US" sz="1350" dirty="0">
                <a:latin typeface="Franklin Gothic Book" panose="020B0503020102020204" pitchFamily="34" charset="0"/>
              </a:rPr>
              <a:t>Using pooled surveillance screening of both wastewater and saliva samples on the Storrs campus to identify areas of viral concentration</a:t>
            </a:r>
          </a:p>
        </p:txBody>
      </p:sp>
      <p:sp>
        <p:nvSpPr>
          <p:cNvPr id="21" name="TextBox 20">
            <a:extLst>
              <a:ext uri="{FF2B5EF4-FFF2-40B4-BE49-F238E27FC236}">
                <a16:creationId xmlns:a16="http://schemas.microsoft.com/office/drawing/2014/main" id="{868E248C-EDCC-4503-8738-753A9B994048}"/>
              </a:ext>
            </a:extLst>
          </p:cNvPr>
          <p:cNvSpPr txBox="1"/>
          <p:nvPr/>
        </p:nvSpPr>
        <p:spPr>
          <a:xfrm>
            <a:off x="4648200" y="3521134"/>
            <a:ext cx="2057400" cy="2469907"/>
          </a:xfrm>
          <a:prstGeom prst="rect">
            <a:avLst/>
          </a:prstGeom>
          <a:noFill/>
        </p:spPr>
        <p:txBody>
          <a:bodyPr wrap="square" rtlCol="0">
            <a:spAutoFit/>
          </a:bodyPr>
          <a:lstStyle/>
          <a:p>
            <a:pPr marL="171450" indent="-171450">
              <a:buFont typeface="Arial" panose="020B0604020202020204" pitchFamily="34" charset="0"/>
              <a:buChar char="•"/>
            </a:pPr>
            <a:r>
              <a:rPr lang="en-US" sz="1350" dirty="0">
                <a:latin typeface="Franklin Gothic Book" panose="020B0503020102020204" pitchFamily="34" charset="0"/>
              </a:rPr>
              <a:t>Student social distancing is not required since vaccinations are mandatory; unvaccinated students are requested to maintain 6 ft of space</a:t>
            </a:r>
          </a:p>
          <a:p>
            <a:endParaRPr lang="en-US" sz="600" dirty="0">
              <a:latin typeface="Franklin Gothic Book" panose="020B0503020102020204" pitchFamily="34" charset="0"/>
            </a:endParaRPr>
          </a:p>
          <a:p>
            <a:pPr marL="171450" indent="-171450">
              <a:buFont typeface="Arial" panose="020B0604020202020204" pitchFamily="34" charset="0"/>
              <a:buChar char="•"/>
            </a:pPr>
            <a:r>
              <a:rPr lang="en-US" sz="1350" dirty="0">
                <a:latin typeface="Franklin Gothic Book" panose="020B0503020102020204" pitchFamily="34" charset="0"/>
              </a:rPr>
              <a:t>Masking is not required outside, but is required indoors</a:t>
            </a:r>
          </a:p>
        </p:txBody>
      </p:sp>
      <p:sp>
        <p:nvSpPr>
          <p:cNvPr id="23" name="TextBox 22">
            <a:extLst>
              <a:ext uri="{FF2B5EF4-FFF2-40B4-BE49-F238E27FC236}">
                <a16:creationId xmlns:a16="http://schemas.microsoft.com/office/drawing/2014/main" id="{C1C4EF75-9305-4DE5-9165-A4177B7B4330}"/>
              </a:ext>
            </a:extLst>
          </p:cNvPr>
          <p:cNvSpPr txBox="1"/>
          <p:nvPr/>
        </p:nvSpPr>
        <p:spPr>
          <a:xfrm>
            <a:off x="6781800" y="2008763"/>
            <a:ext cx="2263723" cy="1877437"/>
          </a:xfrm>
          <a:prstGeom prst="rect">
            <a:avLst/>
          </a:prstGeom>
          <a:solidFill>
            <a:srgbClr val="131E4D"/>
          </a:solidFill>
        </p:spPr>
        <p:txBody>
          <a:bodyPr wrap="square" rtlCol="0">
            <a:spAutoFit/>
          </a:bodyPr>
          <a:lstStyle/>
          <a:p>
            <a:pPr algn="ctr"/>
            <a:r>
              <a:rPr lang="en-US" b="1" dirty="0">
                <a:solidFill>
                  <a:schemeClr val="bg1"/>
                </a:solidFill>
                <a:latin typeface="Franklin Gothic Book" panose="020B0503020102020204" pitchFamily="34" charset="0"/>
              </a:rPr>
              <a:t>Vaccination Status**</a:t>
            </a:r>
          </a:p>
          <a:p>
            <a:pPr marL="285750" indent="-285750">
              <a:buFont typeface="Arial" panose="020B0604020202020204" pitchFamily="34" charset="0"/>
              <a:buChar char="•"/>
            </a:pPr>
            <a:r>
              <a:rPr lang="en-US" sz="1400" dirty="0">
                <a:solidFill>
                  <a:schemeClr val="bg1"/>
                </a:solidFill>
                <a:latin typeface="Franklin Gothic Book" panose="020B0503020102020204" pitchFamily="34" charset="0"/>
              </a:rPr>
              <a:t>96% UConn employees are fully or partially vaccinated</a:t>
            </a:r>
          </a:p>
          <a:p>
            <a:pPr marL="285750" indent="-285750">
              <a:buFont typeface="Arial" panose="020B0604020202020204" pitchFamily="34" charset="0"/>
              <a:buChar char="•"/>
            </a:pPr>
            <a:r>
              <a:rPr lang="en-US" sz="1400" dirty="0">
                <a:solidFill>
                  <a:schemeClr val="bg1"/>
                </a:solidFill>
                <a:latin typeface="Franklin Gothic Book" panose="020B0503020102020204" pitchFamily="34" charset="0"/>
              </a:rPr>
              <a:t>On average 94% of all students on 6 campuses are fully or partially vaccinated</a:t>
            </a:r>
          </a:p>
        </p:txBody>
      </p:sp>
      <p:sp>
        <p:nvSpPr>
          <p:cNvPr id="24" name="TextBox 23">
            <a:extLst>
              <a:ext uri="{FF2B5EF4-FFF2-40B4-BE49-F238E27FC236}">
                <a16:creationId xmlns:a16="http://schemas.microsoft.com/office/drawing/2014/main" id="{1334D53E-FE30-4E3F-BAA3-3D353FA849E5}"/>
              </a:ext>
            </a:extLst>
          </p:cNvPr>
          <p:cNvSpPr txBox="1"/>
          <p:nvPr/>
        </p:nvSpPr>
        <p:spPr>
          <a:xfrm>
            <a:off x="6781800" y="4114800"/>
            <a:ext cx="2263722" cy="1938992"/>
          </a:xfrm>
          <a:prstGeom prst="rect">
            <a:avLst/>
          </a:prstGeom>
          <a:solidFill>
            <a:srgbClr val="131E4D"/>
          </a:solidFill>
        </p:spPr>
        <p:txBody>
          <a:bodyPr wrap="square" rtlCol="0">
            <a:spAutoFit/>
          </a:bodyPr>
          <a:lstStyle/>
          <a:p>
            <a:pPr algn="ctr"/>
            <a:r>
              <a:rPr lang="en-US" b="1" dirty="0">
                <a:solidFill>
                  <a:schemeClr val="bg1"/>
                </a:solidFill>
                <a:latin typeface="Franklin Gothic Book" panose="020B0503020102020204" pitchFamily="34" charset="0"/>
              </a:rPr>
              <a:t>COVID Information Center</a:t>
            </a:r>
          </a:p>
          <a:p>
            <a:pPr algn="ctr"/>
            <a:r>
              <a:rPr lang="en-US" sz="1400" dirty="0">
                <a:solidFill>
                  <a:schemeClr val="bg1"/>
                </a:solidFill>
                <a:latin typeface="Franklin Gothic Book" panose="020B0503020102020204" pitchFamily="34" charset="0"/>
              </a:rPr>
              <a:t>UConn has launched a COVID-19 Information Center to direct individuals to appropriate resources to address non-emergency questions and concerns</a:t>
            </a:r>
          </a:p>
        </p:txBody>
      </p:sp>
      <p:sp>
        <p:nvSpPr>
          <p:cNvPr id="2" name="Slide Number Placeholder 1">
            <a:extLst>
              <a:ext uri="{FF2B5EF4-FFF2-40B4-BE49-F238E27FC236}">
                <a16:creationId xmlns:a16="http://schemas.microsoft.com/office/drawing/2014/main" id="{85C26195-94CD-414B-BB7E-07D25C5C3276}"/>
              </a:ext>
            </a:extLst>
          </p:cNvPr>
          <p:cNvSpPr>
            <a:spLocks noGrp="1"/>
          </p:cNvSpPr>
          <p:nvPr>
            <p:ph type="sldNum" sz="quarter" idx="12"/>
          </p:nvPr>
        </p:nvSpPr>
        <p:spPr/>
        <p:txBody>
          <a:bodyPr/>
          <a:lstStyle/>
          <a:p>
            <a:fld id="{62716ED7-3343-4A43-8BD6-6F268AE424C5}" type="slidenum">
              <a:rPr lang="en-US" smtClean="0"/>
              <a:pPr/>
              <a:t>19</a:t>
            </a:fld>
            <a:endParaRPr lang="en-US" dirty="0"/>
          </a:p>
        </p:txBody>
      </p:sp>
    </p:spTree>
    <p:extLst>
      <p:ext uri="{BB962C8B-B14F-4D97-AF65-F5344CB8AC3E}">
        <p14:creationId xmlns:p14="http://schemas.microsoft.com/office/powerpoint/2010/main" val="5974352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52400"/>
            <a:ext cx="8153400" cy="762000"/>
          </a:xfrm>
        </p:spPr>
        <p:txBody>
          <a:bodyPr>
            <a:normAutofit/>
          </a:bodyPr>
          <a:lstStyle/>
          <a:p>
            <a:r>
              <a:rPr lang="en-US" dirty="0">
                <a:solidFill>
                  <a:srgbClr val="10253F"/>
                </a:solidFill>
                <a:latin typeface="Franklin Gothic Demi Cond" panose="020B0706030402020204" pitchFamily="34" charset="0"/>
              </a:rPr>
              <a:t>UConn</a:t>
            </a:r>
          </a:p>
        </p:txBody>
      </p:sp>
      <p:graphicFrame>
        <p:nvGraphicFramePr>
          <p:cNvPr id="5" name="Table 4"/>
          <p:cNvGraphicFramePr>
            <a:graphicFrameLocks noGrp="1"/>
          </p:cNvGraphicFramePr>
          <p:nvPr>
            <p:extLst>
              <p:ext uri="{D42A27DB-BD31-4B8C-83A1-F6EECF244321}">
                <p14:modId xmlns:p14="http://schemas.microsoft.com/office/powerpoint/2010/main" val="2800773408"/>
              </p:ext>
            </p:extLst>
          </p:nvPr>
        </p:nvGraphicFramePr>
        <p:xfrm>
          <a:off x="509546" y="1317438"/>
          <a:ext cx="8153400" cy="4665908"/>
        </p:xfrm>
        <a:graphic>
          <a:graphicData uri="http://schemas.openxmlformats.org/drawingml/2006/table">
            <a:tbl>
              <a:tblPr firstRow="1" bandRow="1">
                <a:tableStyleId>{5940675A-B579-460E-94D1-54222C63F5DA}</a:tableStyleId>
              </a:tblPr>
              <a:tblGrid>
                <a:gridCol w="6398016">
                  <a:extLst>
                    <a:ext uri="{9D8B030D-6E8A-4147-A177-3AD203B41FA5}">
                      <a16:colId xmlns:a16="http://schemas.microsoft.com/office/drawing/2014/main" val="2473630361"/>
                    </a:ext>
                  </a:extLst>
                </a:gridCol>
                <a:gridCol w="1755384">
                  <a:extLst>
                    <a:ext uri="{9D8B030D-6E8A-4147-A177-3AD203B41FA5}">
                      <a16:colId xmlns:a16="http://schemas.microsoft.com/office/drawing/2014/main" val="2743616143"/>
                    </a:ext>
                  </a:extLst>
                </a:gridCol>
              </a:tblGrid>
              <a:tr h="593894">
                <a:tc>
                  <a:txBody>
                    <a:bodyPr/>
                    <a:lstStyle/>
                    <a:p>
                      <a:pPr algn="ctr"/>
                      <a:r>
                        <a:rPr lang="en-US" sz="2400" b="1" dirty="0">
                          <a:solidFill>
                            <a:srgbClr val="10253F"/>
                          </a:solidFill>
                          <a:latin typeface="Franklin Gothic Book" panose="020B0503020102020204" pitchFamily="34" charset="0"/>
                          <a:cs typeface="Calibri" panose="020F0502020204030204" pitchFamily="34" charset="0"/>
                        </a:rPr>
                        <a:t>Table of Contents</a:t>
                      </a:r>
                    </a:p>
                  </a:txBody>
                  <a:tcPr/>
                </a:tc>
                <a:tc>
                  <a:txBody>
                    <a:bodyPr/>
                    <a:lstStyle/>
                    <a:p>
                      <a:pPr algn="ctr"/>
                      <a:r>
                        <a:rPr lang="en-US" sz="2400" b="1" dirty="0">
                          <a:solidFill>
                            <a:srgbClr val="10253F"/>
                          </a:solidFill>
                          <a:latin typeface="Franklin Gothic Book" panose="020B0503020102020204" pitchFamily="34" charset="0"/>
                          <a:cs typeface="Calibri" panose="020F0502020204030204" pitchFamily="34" charset="0"/>
                        </a:rPr>
                        <a:t>Page</a:t>
                      </a:r>
                    </a:p>
                  </a:txBody>
                  <a:tcPr/>
                </a:tc>
                <a:extLst>
                  <a:ext uri="{0D108BD9-81ED-4DB2-BD59-A6C34878D82A}">
                    <a16:rowId xmlns:a16="http://schemas.microsoft.com/office/drawing/2014/main" val="644584822"/>
                  </a:ext>
                </a:extLst>
              </a:tr>
              <a:tr h="118779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0253F"/>
                          </a:solidFill>
                          <a:latin typeface="Franklin Gothic Book" panose="020B0503020102020204" pitchFamily="34" charset="0"/>
                          <a:cs typeface="Calibri" panose="020F0502020204030204" pitchFamily="34" charset="0"/>
                        </a:rPr>
                        <a:t>Who We Are: </a:t>
                      </a:r>
                      <a:r>
                        <a:rPr lang="en-US" sz="2000" b="0" dirty="0">
                          <a:solidFill>
                            <a:srgbClr val="505360"/>
                          </a:solidFill>
                          <a:latin typeface="Franklin Gothic Book" panose="020B0503020102020204" pitchFamily="34" charset="0"/>
                          <a:cs typeface="Calibri" panose="020F0502020204030204" pitchFamily="34" charset="0"/>
                        </a:rPr>
                        <a:t>Economic</a:t>
                      </a:r>
                      <a:r>
                        <a:rPr lang="en-US" sz="2000" b="0" baseline="0" dirty="0">
                          <a:solidFill>
                            <a:srgbClr val="505360"/>
                          </a:solidFill>
                          <a:latin typeface="Franklin Gothic Book" panose="020B0503020102020204" pitchFamily="34" charset="0"/>
                          <a:cs typeface="Calibri" panose="020F0502020204030204" pitchFamily="34" charset="0"/>
                        </a:rPr>
                        <a:t> </a:t>
                      </a:r>
                      <a:r>
                        <a:rPr lang="en-US" sz="2000" b="0" dirty="0">
                          <a:solidFill>
                            <a:srgbClr val="505360"/>
                          </a:solidFill>
                          <a:latin typeface="Franklin Gothic Book" panose="020B0503020102020204" pitchFamily="34" charset="0"/>
                          <a:cs typeface="Calibri" panose="020F0502020204030204" pitchFamily="34" charset="0"/>
                        </a:rPr>
                        <a:t>Impact, Applications, Enrollment, Student Success</a:t>
                      </a:r>
                      <a:r>
                        <a:rPr lang="en-US" sz="2000" b="0" baseline="0" dirty="0">
                          <a:solidFill>
                            <a:srgbClr val="505360"/>
                          </a:solidFill>
                          <a:latin typeface="Franklin Gothic Book" panose="020B0503020102020204" pitchFamily="34" charset="0"/>
                          <a:cs typeface="Calibri" panose="020F0502020204030204" pitchFamily="34" charset="0"/>
                        </a:rPr>
                        <a:t>, Cost of Attendance, Financial Aid</a:t>
                      </a:r>
                      <a:endParaRPr lang="en-US" sz="2000" b="0" dirty="0">
                        <a:solidFill>
                          <a:srgbClr val="505360"/>
                        </a:solidFill>
                        <a:latin typeface="Franklin Gothic Book" panose="020B0503020102020204" pitchFamily="34" charset="0"/>
                        <a:cs typeface="Calibri" panose="020F0502020204030204" pitchFamily="34" charset="0"/>
                      </a:endParaRPr>
                    </a:p>
                  </a:txBody>
                  <a:tcPr/>
                </a:tc>
                <a:tc>
                  <a:txBody>
                    <a:bodyPr/>
                    <a:lstStyle/>
                    <a:p>
                      <a:pPr algn="ctr"/>
                      <a:r>
                        <a:rPr lang="en-US" sz="2400" dirty="0">
                          <a:solidFill>
                            <a:srgbClr val="10253F"/>
                          </a:solidFill>
                          <a:latin typeface="Franklin Gothic Book" panose="020B0503020102020204" pitchFamily="34" charset="0"/>
                          <a:cs typeface="Calibri" panose="020F0502020204030204" pitchFamily="34" charset="0"/>
                        </a:rPr>
                        <a:t>6 – 20</a:t>
                      </a:r>
                    </a:p>
                  </a:txBody>
                  <a:tcPr/>
                </a:tc>
                <a:extLst>
                  <a:ext uri="{0D108BD9-81ED-4DB2-BD59-A6C34878D82A}">
                    <a16:rowId xmlns:a16="http://schemas.microsoft.com/office/drawing/2014/main" val="2740601398"/>
                  </a:ext>
                </a:extLst>
              </a:tr>
              <a:tr h="923254">
                <a:tc>
                  <a:txBody>
                    <a:bodyPr/>
                    <a:lstStyle/>
                    <a:p>
                      <a:r>
                        <a:rPr lang="en-US" sz="2400" b="1" dirty="0">
                          <a:solidFill>
                            <a:srgbClr val="10253F"/>
                          </a:solidFill>
                          <a:latin typeface="Franklin Gothic Book" panose="020B0503020102020204" pitchFamily="34" charset="0"/>
                          <a:cs typeface="Calibri" panose="020F0502020204030204" pitchFamily="34" charset="0"/>
                        </a:rPr>
                        <a:t>Research &amp; Innovation: </a:t>
                      </a:r>
                      <a:r>
                        <a:rPr lang="en-US" sz="2000" dirty="0">
                          <a:solidFill>
                            <a:srgbClr val="505360"/>
                          </a:solidFill>
                          <a:latin typeface="Franklin Gothic Book" panose="020B0503020102020204" pitchFamily="34" charset="0"/>
                          <a:cs typeface="Calibri" panose="020F0502020204030204" pitchFamily="34" charset="0"/>
                        </a:rPr>
                        <a:t>Research </a:t>
                      </a:r>
                      <a:r>
                        <a:rPr kumimoji="0" lang="en-US" sz="2000" b="0" kern="1200" dirty="0">
                          <a:solidFill>
                            <a:srgbClr val="505360"/>
                          </a:solidFill>
                          <a:latin typeface="Franklin Gothic Book" panose="020B0503020102020204" pitchFamily="34" charset="0"/>
                          <a:ea typeface="+mn-ea"/>
                          <a:cs typeface="Calibri" panose="020F0502020204030204" pitchFamily="34" charset="0"/>
                        </a:rPr>
                        <a:t>Grants, Commercialization, and Industry Support</a:t>
                      </a:r>
                    </a:p>
                  </a:txBody>
                  <a:tcPr/>
                </a:tc>
                <a:tc>
                  <a:txBody>
                    <a:bodyPr/>
                    <a:lstStyle/>
                    <a:p>
                      <a:pPr algn="ctr"/>
                      <a:r>
                        <a:rPr lang="en-US" sz="2400" baseline="0" dirty="0">
                          <a:solidFill>
                            <a:srgbClr val="10253F"/>
                          </a:solidFill>
                          <a:latin typeface="Franklin Gothic Book" panose="020B0503020102020204" pitchFamily="34" charset="0"/>
                          <a:cs typeface="Calibri" panose="020F0502020204030204" pitchFamily="34" charset="0"/>
                        </a:rPr>
                        <a:t>21 – 33</a:t>
                      </a:r>
                      <a:endParaRPr lang="en-US" sz="2400" dirty="0">
                        <a:solidFill>
                          <a:srgbClr val="10253F"/>
                        </a:solidFill>
                        <a:latin typeface="Franklin Gothic Book" panose="020B0503020102020204" pitchFamily="34" charset="0"/>
                        <a:cs typeface="Calibri" panose="020F0502020204030204" pitchFamily="34" charset="0"/>
                      </a:endParaRPr>
                    </a:p>
                  </a:txBody>
                  <a:tcPr/>
                </a:tc>
                <a:extLst>
                  <a:ext uri="{0D108BD9-81ED-4DB2-BD59-A6C34878D82A}">
                    <a16:rowId xmlns:a16="http://schemas.microsoft.com/office/drawing/2014/main" val="3857885163"/>
                  </a:ext>
                </a:extLst>
              </a:tr>
              <a:tr h="4954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dirty="0">
                          <a:solidFill>
                            <a:srgbClr val="10253F"/>
                          </a:solidFill>
                          <a:latin typeface="Franklin Gothic Book" panose="020B0503020102020204" pitchFamily="34" charset="0"/>
                          <a:cs typeface="Calibri" panose="020F0502020204030204" pitchFamily="34" charset="0"/>
                        </a:rPr>
                        <a:t>Next</a:t>
                      </a:r>
                      <a:r>
                        <a:rPr lang="en-US" sz="2400" b="1" baseline="0" dirty="0">
                          <a:solidFill>
                            <a:srgbClr val="10253F"/>
                          </a:solidFill>
                          <a:latin typeface="Franklin Gothic Book" panose="020B0503020102020204" pitchFamily="34" charset="0"/>
                          <a:cs typeface="Calibri" panose="020F0502020204030204" pitchFamily="34" charset="0"/>
                        </a:rPr>
                        <a:t>GenCT</a:t>
                      </a:r>
                      <a:r>
                        <a:rPr lang="en-US" sz="2400" baseline="0" dirty="0">
                          <a:solidFill>
                            <a:srgbClr val="10253F"/>
                          </a:solidFill>
                          <a:latin typeface="Franklin Gothic Book" panose="020B0503020102020204" pitchFamily="34" charset="0"/>
                          <a:cs typeface="Calibri" panose="020F0502020204030204" pitchFamily="34" charset="0"/>
                        </a:rPr>
                        <a:t>: </a:t>
                      </a:r>
                      <a:r>
                        <a:rPr kumimoji="0" lang="en-US" sz="2000" b="0" kern="1200" dirty="0">
                          <a:solidFill>
                            <a:srgbClr val="505360"/>
                          </a:solidFill>
                          <a:latin typeface="Franklin Gothic Book" panose="020B0503020102020204" pitchFamily="34" charset="0"/>
                          <a:ea typeface="+mn-ea"/>
                          <a:cs typeface="Calibri" panose="020F0502020204030204" pitchFamily="34" charset="0"/>
                        </a:rPr>
                        <a:t>Progress, Student Growth</a:t>
                      </a:r>
                      <a:endParaRPr kumimoji="0" lang="en-US" sz="2400" b="0" kern="1200" dirty="0">
                        <a:solidFill>
                          <a:srgbClr val="505360"/>
                        </a:solidFill>
                        <a:latin typeface="Franklin Gothic Book" panose="020B0503020102020204" pitchFamily="34" charset="0"/>
                        <a:ea typeface="+mn-ea"/>
                        <a:cs typeface="Calibri" panose="020F0502020204030204" pitchFamily="34" charset="0"/>
                      </a:endParaRPr>
                    </a:p>
                  </a:txBody>
                  <a:tcPr/>
                </a:tc>
                <a:tc>
                  <a:txBody>
                    <a:bodyPr/>
                    <a:lstStyle/>
                    <a:p>
                      <a:pPr algn="ctr"/>
                      <a:r>
                        <a:rPr lang="en-US" sz="2400" baseline="0" dirty="0">
                          <a:solidFill>
                            <a:srgbClr val="10253F"/>
                          </a:solidFill>
                          <a:latin typeface="Franklin Gothic Book" panose="020B0503020102020204" pitchFamily="34" charset="0"/>
                          <a:cs typeface="Calibri" panose="020F0502020204030204" pitchFamily="34" charset="0"/>
                        </a:rPr>
                        <a:t>34 – 39</a:t>
                      </a:r>
                      <a:endParaRPr lang="en-US" sz="2400" dirty="0">
                        <a:solidFill>
                          <a:srgbClr val="10253F"/>
                        </a:solidFill>
                        <a:latin typeface="Franklin Gothic Book" panose="020B0503020102020204" pitchFamily="34" charset="0"/>
                        <a:cs typeface="Calibri" panose="020F0502020204030204" pitchFamily="34" charset="0"/>
                      </a:endParaRPr>
                    </a:p>
                  </a:txBody>
                  <a:tcPr/>
                </a:tc>
                <a:extLst>
                  <a:ext uri="{0D108BD9-81ED-4DB2-BD59-A6C34878D82A}">
                    <a16:rowId xmlns:a16="http://schemas.microsoft.com/office/drawing/2014/main" val="167781076"/>
                  </a:ext>
                </a:extLst>
              </a:tr>
              <a:tr h="923254">
                <a:tc>
                  <a:txBody>
                    <a:bodyPr/>
                    <a:lstStyle/>
                    <a:p>
                      <a:r>
                        <a:rPr lang="en-US" sz="2400" b="1" dirty="0">
                          <a:solidFill>
                            <a:srgbClr val="10253F"/>
                          </a:solidFill>
                          <a:latin typeface="Franklin Gothic Book" panose="020B0503020102020204" pitchFamily="34" charset="0"/>
                          <a:cs typeface="Calibri" panose="020F0502020204030204" pitchFamily="34" charset="0"/>
                        </a:rPr>
                        <a:t>Operating Budget: </a:t>
                      </a:r>
                      <a:r>
                        <a:rPr kumimoji="0" lang="en-US" sz="2000" b="0" kern="1200" dirty="0">
                          <a:solidFill>
                            <a:srgbClr val="505360"/>
                          </a:solidFill>
                          <a:latin typeface="Franklin Gothic Book" panose="020B0503020102020204" pitchFamily="34" charset="0"/>
                          <a:ea typeface="+mn-ea"/>
                          <a:cs typeface="Calibri" panose="020F0502020204030204" pitchFamily="34" charset="0"/>
                        </a:rPr>
                        <a:t>Revenue &amp; Expenses, State Support, Fringe Costs,</a:t>
                      </a:r>
                      <a:r>
                        <a:rPr kumimoji="0" lang="en-US" sz="2000" b="0" kern="1200" baseline="0" dirty="0">
                          <a:solidFill>
                            <a:srgbClr val="505360"/>
                          </a:solidFill>
                          <a:latin typeface="Franklin Gothic Book" panose="020B0503020102020204" pitchFamily="34" charset="0"/>
                          <a:ea typeface="+mn-ea"/>
                          <a:cs typeface="Calibri" panose="020F0502020204030204" pitchFamily="34" charset="0"/>
                        </a:rPr>
                        <a:t> </a:t>
                      </a:r>
                      <a:r>
                        <a:rPr kumimoji="0" lang="en-US" sz="2000" b="0" kern="1200" dirty="0">
                          <a:solidFill>
                            <a:srgbClr val="505360"/>
                          </a:solidFill>
                          <a:latin typeface="Franklin Gothic Book" panose="020B0503020102020204" pitchFamily="34" charset="0"/>
                          <a:ea typeface="+mn-ea"/>
                          <a:cs typeface="Calibri" panose="020F0502020204030204" pitchFamily="34" charset="0"/>
                        </a:rPr>
                        <a:t>Challenges</a:t>
                      </a:r>
                    </a:p>
                  </a:txBody>
                  <a:tcPr/>
                </a:tc>
                <a:tc>
                  <a:txBody>
                    <a:bodyPr/>
                    <a:lstStyle/>
                    <a:p>
                      <a:pPr algn="ctr"/>
                      <a:r>
                        <a:rPr lang="en-US" sz="2400" baseline="0" dirty="0">
                          <a:solidFill>
                            <a:srgbClr val="10253F"/>
                          </a:solidFill>
                          <a:latin typeface="Franklin Gothic Book" panose="020B0503020102020204" pitchFamily="34" charset="0"/>
                          <a:cs typeface="Calibri" panose="020F0502020204030204" pitchFamily="34" charset="0"/>
                        </a:rPr>
                        <a:t>40 </a:t>
                      </a:r>
                      <a:r>
                        <a:rPr lang="en-US" sz="2400" dirty="0">
                          <a:solidFill>
                            <a:srgbClr val="10253F"/>
                          </a:solidFill>
                          <a:latin typeface="Franklin Gothic Book" panose="020B0503020102020204" pitchFamily="34" charset="0"/>
                          <a:cs typeface="Calibri" panose="020F0502020204030204" pitchFamily="34" charset="0"/>
                        </a:rPr>
                        <a:t>– 51</a:t>
                      </a:r>
                    </a:p>
                  </a:txBody>
                  <a:tcPr/>
                </a:tc>
                <a:extLst>
                  <a:ext uri="{0D108BD9-81ED-4DB2-BD59-A6C34878D82A}">
                    <a16:rowId xmlns:a16="http://schemas.microsoft.com/office/drawing/2014/main" val="2075440715"/>
                  </a:ext>
                </a:extLst>
              </a:tr>
              <a:tr h="542255">
                <a:tc>
                  <a:txBody>
                    <a:bodyPr/>
                    <a:lstStyle/>
                    <a:p>
                      <a:r>
                        <a:rPr lang="en-US" sz="2400" b="1" dirty="0">
                          <a:solidFill>
                            <a:srgbClr val="10253F"/>
                          </a:solidFill>
                          <a:latin typeface="Franklin Gothic Book" panose="020B0503020102020204" pitchFamily="34" charset="0"/>
                          <a:cs typeface="Calibri" panose="020F0502020204030204" pitchFamily="34" charset="0"/>
                        </a:rPr>
                        <a:t>Capital Budget:</a:t>
                      </a:r>
                      <a:r>
                        <a:rPr lang="en-US" sz="2400" b="1" baseline="0" dirty="0">
                          <a:solidFill>
                            <a:srgbClr val="10253F"/>
                          </a:solidFill>
                          <a:latin typeface="Franklin Gothic Book" panose="020B0503020102020204" pitchFamily="34" charset="0"/>
                          <a:cs typeface="Calibri" panose="020F0502020204030204" pitchFamily="34" charset="0"/>
                        </a:rPr>
                        <a:t> </a:t>
                      </a:r>
                      <a:r>
                        <a:rPr kumimoji="0" lang="en-US" sz="2000" b="0" kern="1200" dirty="0">
                          <a:solidFill>
                            <a:srgbClr val="505360"/>
                          </a:solidFill>
                          <a:latin typeface="Franklin Gothic Book" panose="020B0503020102020204" pitchFamily="34" charset="0"/>
                          <a:ea typeface="+mn-ea"/>
                          <a:cs typeface="Calibri" panose="020F0502020204030204" pitchFamily="34" charset="0"/>
                        </a:rPr>
                        <a:t>Challenges, Budget Plan, Bond Status</a:t>
                      </a:r>
                    </a:p>
                  </a:txBody>
                  <a:tcPr/>
                </a:tc>
                <a:tc>
                  <a:txBody>
                    <a:bodyPr/>
                    <a:lstStyle/>
                    <a:p>
                      <a:pPr algn="ctr"/>
                      <a:r>
                        <a:rPr lang="en-US" sz="2400" dirty="0">
                          <a:solidFill>
                            <a:srgbClr val="10253F"/>
                          </a:solidFill>
                          <a:latin typeface="Franklin Gothic Book" panose="020B0503020102020204" pitchFamily="34" charset="0"/>
                          <a:cs typeface="Calibri" panose="020F0502020204030204" pitchFamily="34" charset="0"/>
                        </a:rPr>
                        <a:t>52 – 60</a:t>
                      </a:r>
                    </a:p>
                  </a:txBody>
                  <a:tcPr/>
                </a:tc>
                <a:extLst>
                  <a:ext uri="{0D108BD9-81ED-4DB2-BD59-A6C34878D82A}">
                    <a16:rowId xmlns:a16="http://schemas.microsoft.com/office/drawing/2014/main" val="2622732752"/>
                  </a:ext>
                </a:extLst>
              </a:tr>
            </a:tbl>
          </a:graphicData>
        </a:graphic>
      </p:graphicFrame>
      <p:sp>
        <p:nvSpPr>
          <p:cNvPr id="3" name="Slide Number Placeholder 2">
            <a:extLst>
              <a:ext uri="{FF2B5EF4-FFF2-40B4-BE49-F238E27FC236}">
                <a16:creationId xmlns:a16="http://schemas.microsoft.com/office/drawing/2014/main" id="{6CD95FA9-6F64-40E5-8712-461E330C2042}"/>
              </a:ext>
            </a:extLst>
          </p:cNvPr>
          <p:cNvSpPr>
            <a:spLocks noGrp="1"/>
          </p:cNvSpPr>
          <p:nvPr>
            <p:ph type="sldNum" sz="quarter" idx="12"/>
          </p:nvPr>
        </p:nvSpPr>
        <p:spPr/>
        <p:txBody>
          <a:bodyPr/>
          <a:lstStyle/>
          <a:p>
            <a:fld id="{A5A34B9A-2BBA-42C2-AAAF-9360EFEAF90C}" type="slidenum">
              <a:rPr lang="en-US" smtClean="0"/>
              <a:t>2</a:t>
            </a:fld>
            <a:endParaRPr lang="en-US" dirty="0"/>
          </a:p>
        </p:txBody>
      </p:sp>
    </p:spTree>
    <p:extLst>
      <p:ext uri="{BB962C8B-B14F-4D97-AF65-F5344CB8AC3E}">
        <p14:creationId xmlns:p14="http://schemas.microsoft.com/office/powerpoint/2010/main" val="37749817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2764"/>
            <a:ext cx="8229600" cy="762000"/>
          </a:xfrm>
        </p:spPr>
        <p:txBody>
          <a:bodyPr>
            <a:normAutofit/>
          </a:bodyPr>
          <a:lstStyle/>
          <a:p>
            <a:r>
              <a:rPr lang="en-US" dirty="0">
                <a:latin typeface="Franklin Gothic Demi Cond" panose="020B0706030402020204" pitchFamily="34" charset="0"/>
                <a:cs typeface="Calibri" panose="020F0502020204030204" pitchFamily="34" charset="0"/>
              </a:rPr>
              <a:t>COVID Federal Relief</a:t>
            </a:r>
          </a:p>
        </p:txBody>
      </p:sp>
      <p:pic>
        <p:nvPicPr>
          <p:cNvPr id="11" name="Picture 10">
            <a:extLst>
              <a:ext uri="{FF2B5EF4-FFF2-40B4-BE49-F238E27FC236}">
                <a16:creationId xmlns:a16="http://schemas.microsoft.com/office/drawing/2014/main" id="{060FFFE1-A8C8-4CC3-96F8-2F1E15F2C650}"/>
              </a:ext>
            </a:extLst>
          </p:cNvPr>
          <p:cNvPicPr>
            <a:picLocks noChangeAspect="1"/>
          </p:cNvPicPr>
          <p:nvPr/>
        </p:nvPicPr>
        <p:blipFill>
          <a:blip r:embed="rId3"/>
          <a:stretch>
            <a:fillRect/>
          </a:stretch>
        </p:blipFill>
        <p:spPr>
          <a:xfrm>
            <a:off x="1238262" y="2522428"/>
            <a:ext cx="6667475" cy="3267165"/>
          </a:xfrm>
          <a:prstGeom prst="rect">
            <a:avLst/>
          </a:prstGeom>
        </p:spPr>
      </p:pic>
      <p:pic>
        <p:nvPicPr>
          <p:cNvPr id="13" name="Picture 12">
            <a:extLst>
              <a:ext uri="{FF2B5EF4-FFF2-40B4-BE49-F238E27FC236}">
                <a16:creationId xmlns:a16="http://schemas.microsoft.com/office/drawing/2014/main" id="{7C0D1651-EBFF-4876-8619-EB94C68A2F91}"/>
              </a:ext>
            </a:extLst>
          </p:cNvPr>
          <p:cNvPicPr>
            <a:picLocks noChangeAspect="1"/>
          </p:cNvPicPr>
          <p:nvPr/>
        </p:nvPicPr>
        <p:blipFill>
          <a:blip r:embed="rId4"/>
          <a:stretch>
            <a:fillRect/>
          </a:stretch>
        </p:blipFill>
        <p:spPr>
          <a:xfrm>
            <a:off x="1524000" y="5901110"/>
            <a:ext cx="4800599" cy="298704"/>
          </a:xfrm>
          <a:prstGeom prst="rect">
            <a:avLst/>
          </a:prstGeom>
        </p:spPr>
      </p:pic>
      <p:sp>
        <p:nvSpPr>
          <p:cNvPr id="8" name="TextBox 7">
            <a:extLst>
              <a:ext uri="{FF2B5EF4-FFF2-40B4-BE49-F238E27FC236}">
                <a16:creationId xmlns:a16="http://schemas.microsoft.com/office/drawing/2014/main" id="{89116C96-5871-4766-8C21-E93D2CDEA174}"/>
              </a:ext>
            </a:extLst>
          </p:cNvPr>
          <p:cNvSpPr txBox="1"/>
          <p:nvPr/>
        </p:nvSpPr>
        <p:spPr>
          <a:xfrm>
            <a:off x="160506" y="999341"/>
            <a:ext cx="8991600" cy="1384995"/>
          </a:xfrm>
          <a:prstGeom prst="rect">
            <a:avLst/>
          </a:prstGeom>
          <a:noFill/>
        </p:spPr>
        <p:txBody>
          <a:bodyPr wrap="square" rtlCol="0">
            <a:spAutoFit/>
          </a:bodyPr>
          <a:lstStyle>
            <a:defPPr>
              <a:defRPr lang="en-US"/>
            </a:defPPr>
            <a:lvl1pPr>
              <a:defRPr sz="2000" b="1">
                <a:latin typeface="Calibri" panose="020F0502020204030204" pitchFamily="34" charset="0"/>
              </a:defRPr>
            </a:lvl1pPr>
          </a:lstStyle>
          <a:p>
            <a:pPr marL="0" marR="0" lvl="0" indent="0" defTabSz="457200" rtl="0" eaLnBrk="1" fontAlgn="auto" latinLnBrk="0" hangingPunct="1">
              <a:lnSpc>
                <a:spcPct val="100000"/>
              </a:lnSpc>
              <a:spcBef>
                <a:spcPts val="0"/>
              </a:spcBef>
              <a:spcAft>
                <a:spcPts val="0"/>
              </a:spcAft>
              <a:buClr>
                <a:prstClr val="white">
                  <a:lumMod val="75000"/>
                </a:prstClr>
              </a:buClr>
              <a:buSzTx/>
              <a:buFontTx/>
              <a:buNone/>
              <a:tabLst/>
              <a:defRPr/>
            </a:pPr>
            <a:r>
              <a:rPr lang="en-US" sz="2400" dirty="0">
                <a:solidFill>
                  <a:srgbClr val="505360"/>
                </a:solidFill>
                <a:latin typeface="Franklin Gothic Book" panose="020B0503020102020204" pitchFamily="34" charset="0"/>
                <a:cs typeface="Calibri" panose="020F0502020204030204" pitchFamily="34" charset="0"/>
              </a:rPr>
              <a:t>   UConn has received $176.9M in COVID relief funding to date.</a:t>
            </a:r>
          </a:p>
          <a:p>
            <a:pPr marL="0" marR="0" lvl="0" indent="0" defTabSz="457200" rtl="0" eaLnBrk="1" fontAlgn="auto" latinLnBrk="0" hangingPunct="1">
              <a:lnSpc>
                <a:spcPct val="100000"/>
              </a:lnSpc>
              <a:spcBef>
                <a:spcPts val="0"/>
              </a:spcBef>
              <a:spcAft>
                <a:spcPts val="0"/>
              </a:spcAft>
              <a:buClr>
                <a:prstClr val="white">
                  <a:lumMod val="75000"/>
                </a:prstClr>
              </a:buClr>
              <a:buSzTx/>
              <a:buFontTx/>
              <a:buNone/>
              <a:tabLst/>
              <a:defRPr/>
            </a:pPr>
            <a:r>
              <a:rPr lang="en-US" sz="600" dirty="0">
                <a:solidFill>
                  <a:srgbClr val="505360"/>
                </a:solidFill>
                <a:latin typeface="Franklin Gothic Book" panose="020B0503020102020204" pitchFamily="34" charset="0"/>
                <a:cs typeface="Calibri" panose="020F0502020204030204" pitchFamily="34" charset="0"/>
              </a:rPr>
              <a:t>  </a:t>
            </a:r>
            <a:endParaRPr lang="en-US" sz="500" dirty="0">
              <a:solidFill>
                <a:srgbClr val="505360"/>
              </a:solidFill>
              <a:latin typeface="Franklin Gothic Book" panose="020B0503020102020204" pitchFamily="34" charset="0"/>
              <a:cs typeface="Calibri" panose="020F0502020204030204" pitchFamily="34" charset="0"/>
            </a:endParaRPr>
          </a:p>
          <a:p>
            <a:pPr marL="800100" lvl="1" indent="-342900">
              <a:buClr>
                <a:prstClr val="white">
                  <a:lumMod val="75000"/>
                </a:prstClr>
              </a:buClr>
              <a:buFont typeface="Arial" panose="020B0604020202020204" pitchFamily="34" charset="0"/>
              <a:buChar char="•"/>
              <a:defRPr/>
            </a:pPr>
            <a:r>
              <a:rPr lang="en-US" b="1" dirty="0">
                <a:solidFill>
                  <a:srgbClr val="505360"/>
                </a:solidFill>
                <a:latin typeface="Franklin Gothic Book" panose="020B0503020102020204" pitchFamily="34" charset="0"/>
                <a:cs typeface="Calibri" panose="020F0502020204030204" pitchFamily="34" charset="0"/>
              </a:rPr>
              <a:t> $85.7M to help offset revenue losses, which helped reduce deficits in FY20,21,22</a:t>
            </a:r>
          </a:p>
          <a:p>
            <a:pPr marL="800100" lvl="1" indent="-342900">
              <a:buClr>
                <a:prstClr val="white">
                  <a:lumMod val="75000"/>
                </a:prstClr>
              </a:buClr>
              <a:buFont typeface="Arial" panose="020B0604020202020204" pitchFamily="34" charset="0"/>
              <a:buChar char="•"/>
              <a:defRPr/>
            </a:pPr>
            <a:r>
              <a:rPr lang="en-US" b="1" dirty="0">
                <a:solidFill>
                  <a:srgbClr val="505360"/>
                </a:solidFill>
                <a:latin typeface="Franklin Gothic Book" panose="020B0503020102020204" pitchFamily="34" charset="0"/>
                <a:cs typeface="Calibri" panose="020F0502020204030204" pitchFamily="34" charset="0"/>
              </a:rPr>
              <a:t> $50.4M in student aid</a:t>
            </a:r>
          </a:p>
          <a:p>
            <a:pPr marL="800100" lvl="1" indent="-342900">
              <a:buClr>
                <a:prstClr val="white">
                  <a:lumMod val="75000"/>
                </a:prstClr>
              </a:buClr>
              <a:buFont typeface="Arial" panose="020B0604020202020204" pitchFamily="34" charset="0"/>
              <a:buChar char="•"/>
              <a:defRPr/>
            </a:pPr>
            <a:r>
              <a:rPr lang="en-US" b="1" dirty="0">
                <a:solidFill>
                  <a:srgbClr val="505360"/>
                </a:solidFill>
                <a:latin typeface="Franklin Gothic Book" panose="020B0503020102020204" pitchFamily="34" charset="0"/>
                <a:cs typeface="Calibri" panose="020F0502020204030204" pitchFamily="34" charset="0"/>
              </a:rPr>
              <a:t> $40.8M in expense reimbursements</a:t>
            </a:r>
          </a:p>
        </p:txBody>
      </p:sp>
      <p:sp>
        <p:nvSpPr>
          <p:cNvPr id="3" name="Slide Number Placeholder 2">
            <a:extLst>
              <a:ext uri="{FF2B5EF4-FFF2-40B4-BE49-F238E27FC236}">
                <a16:creationId xmlns:a16="http://schemas.microsoft.com/office/drawing/2014/main" id="{D55FEC57-70B0-46BB-83FE-5F861D2E1C26}"/>
              </a:ext>
            </a:extLst>
          </p:cNvPr>
          <p:cNvSpPr>
            <a:spLocks noGrp="1"/>
          </p:cNvSpPr>
          <p:nvPr>
            <p:ph type="sldNum" sz="quarter" idx="12"/>
          </p:nvPr>
        </p:nvSpPr>
        <p:spPr/>
        <p:txBody>
          <a:bodyPr/>
          <a:lstStyle/>
          <a:p>
            <a:fld id="{62716ED7-3343-4A43-8BD6-6F268AE424C5}" type="slidenum">
              <a:rPr lang="en-US" smtClean="0"/>
              <a:pPr/>
              <a:t>20</a:t>
            </a:fld>
            <a:endParaRPr lang="en-US" dirty="0"/>
          </a:p>
        </p:txBody>
      </p:sp>
    </p:spTree>
    <p:extLst>
      <p:ext uri="{BB962C8B-B14F-4D97-AF65-F5344CB8AC3E}">
        <p14:creationId xmlns:p14="http://schemas.microsoft.com/office/powerpoint/2010/main" val="2630614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80" y="3200400"/>
            <a:ext cx="9144000" cy="685800"/>
          </a:xfrm>
        </p:spPr>
        <p:txBody>
          <a:bodyPr>
            <a:noAutofit/>
          </a:bodyPr>
          <a:lstStyle/>
          <a:p>
            <a:r>
              <a:rPr lang="en-US" sz="6000" b="1" dirty="0">
                <a:solidFill>
                  <a:srgbClr val="10253F"/>
                </a:solidFill>
                <a:latin typeface="Franklin Gothic Demi Cond" panose="020B0706030402020204" pitchFamily="34" charset="0"/>
              </a:rPr>
              <a:t>UConn</a:t>
            </a:r>
            <a:br>
              <a:rPr lang="en-US" b="1" dirty="0">
                <a:solidFill>
                  <a:srgbClr val="505360"/>
                </a:solidFill>
                <a:latin typeface="Franklin Gothic Book" panose="020B0503020102020204" pitchFamily="34" charset="0"/>
              </a:rPr>
            </a:br>
            <a:br>
              <a:rPr lang="en-US" b="1" dirty="0">
                <a:solidFill>
                  <a:srgbClr val="505360"/>
                </a:solidFill>
                <a:latin typeface="Franklin Gothic Book" panose="020B0503020102020204" pitchFamily="34" charset="0"/>
              </a:rPr>
            </a:br>
            <a:r>
              <a:rPr lang="en-US" b="1" dirty="0">
                <a:solidFill>
                  <a:srgbClr val="505360"/>
                </a:solidFill>
                <a:latin typeface="Franklin Gothic Book" panose="020B0503020102020204" pitchFamily="34" charset="0"/>
              </a:rPr>
              <a:t>Research &amp; Innovation</a:t>
            </a:r>
            <a:br>
              <a:rPr lang="en-US" b="1" dirty="0">
                <a:solidFill>
                  <a:srgbClr val="505360"/>
                </a:solidFill>
                <a:latin typeface="Franklin Gothic Book" panose="020B0503020102020204" pitchFamily="34" charset="0"/>
              </a:rPr>
            </a:br>
            <a:r>
              <a:rPr lang="en-US" b="1" spc="113" dirty="0">
                <a:solidFill>
                  <a:srgbClr val="505360"/>
                </a:solidFill>
                <a:latin typeface="Franklin Gothic Book" panose="020B0503020102020204" pitchFamily="34" charset="0"/>
                <a:ea typeface="Gotham Narrow Book" charset="0"/>
                <a:cs typeface="Gotham Narrow Book" charset="0"/>
              </a:rPr>
              <a:t>Economic Driver for Connecticut</a:t>
            </a:r>
            <a:br>
              <a:rPr lang="en-US" b="1" spc="113" dirty="0">
                <a:solidFill>
                  <a:prstClr val="black"/>
                </a:solidFill>
                <a:latin typeface="Franklin Gothic Book" panose="020B0503020102020204" pitchFamily="34" charset="0"/>
                <a:ea typeface="Gotham Narrow Book" charset="0"/>
                <a:cs typeface="Gotham Narrow Book" charset="0"/>
              </a:rPr>
            </a:br>
            <a:endParaRPr lang="en-US" b="1" dirty="0">
              <a:solidFill>
                <a:schemeClr val="tx1"/>
              </a:solidFill>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249CF9AB-36AD-4AE2-BF97-D804564A46E7}"/>
              </a:ext>
            </a:extLst>
          </p:cNvPr>
          <p:cNvSpPr>
            <a:spLocks noGrp="1"/>
          </p:cNvSpPr>
          <p:nvPr>
            <p:ph type="sldNum" sz="quarter" idx="12"/>
          </p:nvPr>
        </p:nvSpPr>
        <p:spPr/>
        <p:txBody>
          <a:bodyPr/>
          <a:lstStyle/>
          <a:p>
            <a:fld id="{B098AFC2-6C70-5741-9524-AA5F422D6150}" type="slidenum">
              <a:rPr lang="en-US" smtClean="0">
                <a:solidFill>
                  <a:srgbClr val="1F497D">
                    <a:lumMod val="50000"/>
                  </a:srgbClr>
                </a:solidFill>
              </a:rPr>
              <a:pPr/>
              <a:t>21</a:t>
            </a:fld>
            <a:endParaRPr lang="en-US" dirty="0">
              <a:solidFill>
                <a:srgbClr val="1F497D">
                  <a:lumMod val="50000"/>
                </a:srgbClr>
              </a:solidFill>
            </a:endParaRPr>
          </a:p>
        </p:txBody>
      </p:sp>
    </p:spTree>
    <p:extLst>
      <p:ext uri="{BB962C8B-B14F-4D97-AF65-F5344CB8AC3E}">
        <p14:creationId xmlns:p14="http://schemas.microsoft.com/office/powerpoint/2010/main" val="5884826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986131"/>
            <a:ext cx="8229600" cy="616638"/>
          </a:xfrm>
          <a:prstGeom prst="rect">
            <a:avLst/>
          </a:prstGeom>
        </p:spPr>
        <p:txBody>
          <a:bodyPr wrap="square" anchor="t">
            <a:noAutofit/>
          </a:bodyPr>
          <a:lstStyle/>
          <a:p>
            <a:pPr lvl="0" algn="ctr">
              <a:buClr>
                <a:schemeClr val="bg1">
                  <a:lumMod val="50000"/>
                </a:schemeClr>
              </a:buClr>
              <a:buSzPct val="80000"/>
            </a:pPr>
            <a:r>
              <a:rPr lang="en-US" sz="2400" b="1" dirty="0">
                <a:solidFill>
                  <a:srgbClr val="505360"/>
                </a:solidFill>
                <a:latin typeface="Franklin Gothic Book" panose="020B0503020102020204" pitchFamily="34" charset="0"/>
                <a:cs typeface="Calibri" panose="020F0502020204030204" pitchFamily="34" charset="0"/>
              </a:rPr>
              <a:t>UConn’s research operations make real and vital contributions to the State’s economy</a:t>
            </a:r>
          </a:p>
        </p:txBody>
      </p:sp>
      <p:sp>
        <p:nvSpPr>
          <p:cNvPr id="5" name="Title 3"/>
          <p:cNvSpPr txBox="1">
            <a:spLocks/>
          </p:cNvSpPr>
          <p:nvPr/>
        </p:nvSpPr>
        <p:spPr>
          <a:xfrm>
            <a:off x="0" y="160566"/>
            <a:ext cx="9144000" cy="625565"/>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600" spc="113" dirty="0">
                <a:solidFill>
                  <a:srgbClr val="10253F"/>
                </a:solidFill>
                <a:latin typeface="Franklin Gothic Demi Cond" panose="020B0706030402020204" pitchFamily="34" charset="0"/>
                <a:ea typeface="Gotham Narrow Book" charset="0"/>
                <a:cs typeface="Gotham Narrow Book" charset="0"/>
              </a:rPr>
              <a:t>UConn Research &amp; Innovation:</a:t>
            </a:r>
            <a:br>
              <a:rPr lang="en-US" sz="2400" spc="113" dirty="0">
                <a:solidFill>
                  <a:srgbClr val="10253F"/>
                </a:solidFill>
                <a:latin typeface="Franklin Gothic Demi Cond" panose="020B0706030402020204" pitchFamily="34" charset="0"/>
                <a:ea typeface="Gotham Narrow Book" charset="0"/>
                <a:cs typeface="Gotham Narrow Book" charset="0"/>
              </a:rPr>
            </a:br>
            <a:r>
              <a:rPr lang="en-US" sz="2400" spc="113" dirty="0">
                <a:solidFill>
                  <a:srgbClr val="10253F"/>
                </a:solidFill>
                <a:latin typeface="Franklin Gothic Demi Cond" panose="020B0706030402020204" pitchFamily="34" charset="0"/>
                <a:ea typeface="Gotham Narrow Book" charset="0"/>
                <a:cs typeface="Gotham Narrow Book" charset="0"/>
              </a:rPr>
              <a:t>Economic Driver for CT</a:t>
            </a:r>
          </a:p>
        </p:txBody>
      </p:sp>
      <p:sp>
        <p:nvSpPr>
          <p:cNvPr id="7" name="TextBox 6"/>
          <p:cNvSpPr txBox="1"/>
          <p:nvPr/>
        </p:nvSpPr>
        <p:spPr>
          <a:xfrm>
            <a:off x="5771047" y="3657600"/>
            <a:ext cx="2895600" cy="1785104"/>
          </a:xfrm>
          <a:prstGeom prst="rect">
            <a:avLst/>
          </a:prstGeom>
          <a:noFill/>
        </p:spPr>
        <p:txBody>
          <a:bodyPr wrap="square" rtlCol="0">
            <a:spAutoFit/>
          </a:bodyPr>
          <a:lstStyle/>
          <a:p>
            <a:pPr marL="285750" indent="-285750">
              <a:buClr>
                <a:schemeClr val="tx1">
                  <a:lumMod val="50000"/>
                  <a:lumOff val="50000"/>
                </a:schemeClr>
              </a:buClr>
              <a:buSzPct val="85000"/>
              <a:buFont typeface="Wingdings" panose="05000000000000000000" pitchFamily="2" charset="2"/>
              <a:buChar char="§"/>
            </a:pPr>
            <a:r>
              <a:rPr lang="en-US" dirty="0">
                <a:solidFill>
                  <a:srgbClr val="505360"/>
                </a:solidFill>
                <a:latin typeface="Franklin Gothic Book" panose="020B0503020102020204" pitchFamily="34" charset="0"/>
              </a:rPr>
              <a:t>Generally, every $1,000 of research expenditure results in $800 in value added to the state economy</a:t>
            </a:r>
          </a:p>
          <a:p>
            <a:pPr marL="285750" indent="-285750">
              <a:buClr>
                <a:schemeClr val="tx1">
                  <a:lumMod val="50000"/>
                  <a:lumOff val="50000"/>
                </a:schemeClr>
              </a:buClr>
              <a:buSzPct val="85000"/>
              <a:buFont typeface="Wingdings" panose="05000000000000000000" pitchFamily="2" charset="2"/>
              <a:buChar char="§"/>
            </a:pPr>
            <a:endParaRPr lang="en-US" sz="2000" dirty="0">
              <a:latin typeface="Calibri" panose="020F0502020204030204" pitchFamily="34" charset="0"/>
              <a:cs typeface="Calibri" panose="020F0502020204030204" pitchFamily="34" charset="0"/>
            </a:endParaRPr>
          </a:p>
        </p:txBody>
      </p:sp>
      <p:graphicFrame>
        <p:nvGraphicFramePr>
          <p:cNvPr id="9" name="Diagram 8"/>
          <p:cNvGraphicFramePr/>
          <p:nvPr>
            <p:extLst>
              <p:ext uri="{D42A27DB-BD31-4B8C-83A1-F6EECF244321}">
                <p14:modId xmlns:p14="http://schemas.microsoft.com/office/powerpoint/2010/main" val="2311649144"/>
              </p:ext>
            </p:extLst>
          </p:nvPr>
        </p:nvGraphicFramePr>
        <p:xfrm>
          <a:off x="-71186" y="276229"/>
          <a:ext cx="6477000" cy="4804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9" name="Oval 18">
            <a:extLst>
              <a:ext uri="{FF2B5EF4-FFF2-40B4-BE49-F238E27FC236}">
                <a16:creationId xmlns:a16="http://schemas.microsoft.com/office/drawing/2014/main" id="{BDC13DB4-F973-462C-9F2E-6E385E5C3F84}"/>
              </a:ext>
            </a:extLst>
          </p:cNvPr>
          <p:cNvSpPr/>
          <p:nvPr/>
        </p:nvSpPr>
        <p:spPr>
          <a:xfrm>
            <a:off x="2530073" y="3799394"/>
            <a:ext cx="336381" cy="352604"/>
          </a:xfrm>
          <a:prstGeom prst="ellipse">
            <a:avLst/>
          </a:prstGeom>
          <a:solidFill>
            <a:srgbClr val="5053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17" name="Oval 16">
            <a:extLst>
              <a:ext uri="{FF2B5EF4-FFF2-40B4-BE49-F238E27FC236}">
                <a16:creationId xmlns:a16="http://schemas.microsoft.com/office/drawing/2014/main" id="{768CC196-55C0-4761-BD38-3EDADF5F828A}"/>
              </a:ext>
            </a:extLst>
          </p:cNvPr>
          <p:cNvSpPr/>
          <p:nvPr/>
        </p:nvSpPr>
        <p:spPr>
          <a:xfrm>
            <a:off x="3728275" y="2205674"/>
            <a:ext cx="503316" cy="502860"/>
          </a:xfrm>
          <a:prstGeom prst="ellipse">
            <a:avLst/>
          </a:prstGeom>
          <a:solidFill>
            <a:srgbClr val="5053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sp>
        <p:nvSpPr>
          <p:cNvPr id="22" name="Oval 21">
            <a:extLst>
              <a:ext uri="{FF2B5EF4-FFF2-40B4-BE49-F238E27FC236}">
                <a16:creationId xmlns:a16="http://schemas.microsoft.com/office/drawing/2014/main" id="{A8E15599-D24C-4FCB-8EE9-DCEC1DEB7492}"/>
              </a:ext>
            </a:extLst>
          </p:cNvPr>
          <p:cNvSpPr/>
          <p:nvPr/>
        </p:nvSpPr>
        <p:spPr>
          <a:xfrm>
            <a:off x="4449644" y="3657600"/>
            <a:ext cx="372980" cy="347496"/>
          </a:xfrm>
          <a:prstGeom prst="ellipse">
            <a:avLst/>
          </a:prstGeom>
          <a:solidFill>
            <a:srgbClr val="5053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24" name="Oval 23">
            <a:extLst>
              <a:ext uri="{FF2B5EF4-FFF2-40B4-BE49-F238E27FC236}">
                <a16:creationId xmlns:a16="http://schemas.microsoft.com/office/drawing/2014/main" id="{F47CA974-F245-436A-86D6-FAB1BA9F0927}"/>
              </a:ext>
            </a:extLst>
          </p:cNvPr>
          <p:cNvSpPr/>
          <p:nvPr/>
        </p:nvSpPr>
        <p:spPr>
          <a:xfrm>
            <a:off x="4353394" y="4802789"/>
            <a:ext cx="282740" cy="284806"/>
          </a:xfrm>
          <a:prstGeom prst="ellipse">
            <a:avLst/>
          </a:prstGeom>
          <a:solidFill>
            <a:srgbClr val="50536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pic>
        <p:nvPicPr>
          <p:cNvPr id="1026" name="Picture 2" descr="Beaker, Bubbles, Chemistry, Reaction">
            <a:extLst>
              <a:ext uri="{FF2B5EF4-FFF2-40B4-BE49-F238E27FC236}">
                <a16:creationId xmlns:a16="http://schemas.microsoft.com/office/drawing/2014/main" id="{83EEB305-4349-4017-9B00-6CABB71F1629}"/>
              </a:ext>
            </a:extLst>
          </p:cNvPr>
          <p:cNvPicPr>
            <a:picLocks noChangeAspect="1" noChangeArrowheads="1"/>
          </p:cNvPicPr>
          <p:nvPr/>
        </p:nvPicPr>
        <p:blipFill>
          <a:blip r:embed="rId8" cstate="email">
            <a:alphaModFix amt="85000"/>
            <a:duotone>
              <a:prstClr val="black"/>
              <a:srgbClr val="505360">
                <a:tint val="45000"/>
                <a:satMod val="400000"/>
              </a:srgbClr>
            </a:duotone>
            <a:extLst>
              <a:ext uri="{BEBA8EAE-BF5A-486C-A8C5-ECC9F3942E4B}">
                <a14:imgProps xmlns:a14="http://schemas.microsoft.com/office/drawing/2010/main">
                  <a14:imgLayer r:embed="rId9">
                    <a14:imgEffect>
                      <a14:backgroundRemoval t="10000" b="97500" l="670" r="95645">
                        <a14:foregroundMark x1="61809" y1="58194" x2="38358" y2="75694"/>
                        <a14:foregroundMark x1="38358" y1="75694" x2="21608" y2="97222"/>
                        <a14:foregroundMark x1="21608" y1="97222" x2="55109" y2="88333"/>
                        <a14:foregroundMark x1="55109" y1="88333" x2="95812" y2="96944"/>
                        <a14:foregroundMark x1="94640" y1="97500" x2="670" y2="96944"/>
                      </a14:backgroundRemoval>
                    </a14:imgEffect>
                    <a14:imgEffect>
                      <a14:saturation sat="0"/>
                    </a14:imgEffect>
                  </a14:imgLayer>
                </a14:imgProps>
              </a:ext>
              <a:ext uri="{28A0092B-C50C-407E-A947-70E740481C1C}">
                <a14:useLocalDpi xmlns:a14="http://schemas.microsoft.com/office/drawing/2010/main"/>
              </a:ext>
            </a:extLst>
          </a:blip>
          <a:srcRect/>
          <a:stretch>
            <a:fillRect/>
          </a:stretch>
        </p:blipFill>
        <p:spPr bwMode="auto">
          <a:xfrm>
            <a:off x="3709354" y="4514942"/>
            <a:ext cx="1681414" cy="175260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3EEC9D3-C3CC-4006-BEE3-B892DF62D032}"/>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22</a:t>
            </a:fld>
            <a:endParaRPr lang="en-US" dirty="0">
              <a:solidFill>
                <a:srgbClr val="1F497D">
                  <a:lumMod val="50000"/>
                </a:srgbClr>
              </a:solidFill>
            </a:endParaRPr>
          </a:p>
        </p:txBody>
      </p:sp>
    </p:spTree>
    <p:extLst>
      <p:ext uri="{BB962C8B-B14F-4D97-AF65-F5344CB8AC3E}">
        <p14:creationId xmlns:p14="http://schemas.microsoft.com/office/powerpoint/2010/main" val="8245149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81000" y="906581"/>
            <a:ext cx="8227559" cy="1384995"/>
          </a:xfrm>
          <a:prstGeom prst="rect">
            <a:avLst/>
          </a:prstGeom>
        </p:spPr>
        <p:txBody>
          <a:bodyPr wrap="square" anchor="b">
            <a:spAutoFit/>
          </a:bodyPr>
          <a:lstStyle/>
          <a:p>
            <a:pPr algn="ctr" defTabSz="685800"/>
            <a:r>
              <a:rPr lang="en-US" sz="2400" b="1" dirty="0">
                <a:solidFill>
                  <a:srgbClr val="505360"/>
                </a:solidFill>
                <a:latin typeface="Franklin Gothic Book" panose="020B0503020102020204" pitchFamily="34" charset="0"/>
                <a:ea typeface="Gotham Narrow Book" charset="0"/>
                <a:cs typeface="Gotham Narrow Book" charset="0"/>
              </a:rPr>
              <a:t>University Initiated Pipeline for an Innovation Economy </a:t>
            </a:r>
          </a:p>
          <a:p>
            <a:pPr marL="342900" indent="-342900" defTabSz="685800">
              <a:buFont typeface="Wingdings" panose="05000000000000000000" pitchFamily="2" charset="2"/>
              <a:buChar char="§"/>
            </a:pPr>
            <a:r>
              <a:rPr lang="en-US" sz="2000" dirty="0">
                <a:solidFill>
                  <a:schemeClr val="bg1">
                    <a:lumMod val="50000"/>
                  </a:schemeClr>
                </a:solidFill>
                <a:latin typeface="Franklin Gothic Book" panose="020B0503020102020204" pitchFamily="34" charset="0"/>
                <a:ea typeface="Gotham Narrow Book" charset="0"/>
                <a:cs typeface="Gotham Narrow Book" charset="0"/>
              </a:rPr>
              <a:t>UConn generates new discoveries that move through translational stages towards commercialization, investment, new companies, and new jobs for Connecticut</a:t>
            </a:r>
          </a:p>
        </p:txBody>
      </p:sp>
      <p:sp>
        <p:nvSpPr>
          <p:cNvPr id="16" name="Title 3"/>
          <p:cNvSpPr txBox="1">
            <a:spLocks/>
          </p:cNvSpPr>
          <p:nvPr/>
        </p:nvSpPr>
        <p:spPr>
          <a:xfrm>
            <a:off x="1143000" y="160566"/>
            <a:ext cx="6857999" cy="625565"/>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600" spc="113" dirty="0">
                <a:solidFill>
                  <a:srgbClr val="10253F"/>
                </a:solidFill>
                <a:latin typeface="Franklin Gothic Demi Cond" panose="020B0706030402020204" pitchFamily="34" charset="0"/>
                <a:ea typeface="Gotham Narrow Book" charset="0"/>
                <a:cs typeface="Gotham Narrow Book" charset="0"/>
              </a:rPr>
              <a:t>UConn Research &amp; Innovation:</a:t>
            </a:r>
            <a:br>
              <a:rPr lang="en-US" sz="4000" spc="113" dirty="0">
                <a:solidFill>
                  <a:srgbClr val="10253F"/>
                </a:solidFill>
                <a:latin typeface="Franklin Gothic Demi Cond" panose="020B0706030402020204" pitchFamily="34" charset="0"/>
                <a:ea typeface="Gotham Narrow Book" charset="0"/>
                <a:cs typeface="Gotham Narrow Book" charset="0"/>
              </a:rPr>
            </a:br>
            <a:r>
              <a:rPr lang="en-US" sz="2400" spc="113" dirty="0">
                <a:solidFill>
                  <a:srgbClr val="10253F"/>
                </a:solidFill>
                <a:latin typeface="Franklin Gothic Demi Cond" panose="020B0706030402020204" pitchFamily="34" charset="0"/>
                <a:ea typeface="Gotham Narrow Book" charset="0"/>
                <a:cs typeface="Gotham Narrow Book" charset="0"/>
              </a:rPr>
              <a:t>Economic Driver for CT</a:t>
            </a:r>
          </a:p>
        </p:txBody>
      </p:sp>
      <p:pic>
        <p:nvPicPr>
          <p:cNvPr id="3" name="Picture 2">
            <a:extLst>
              <a:ext uri="{FF2B5EF4-FFF2-40B4-BE49-F238E27FC236}">
                <a16:creationId xmlns:a16="http://schemas.microsoft.com/office/drawing/2014/main" id="{F8D5EC18-AD21-4512-8C04-F7B7088BB55D}"/>
              </a:ext>
            </a:extLst>
          </p:cNvPr>
          <p:cNvPicPr>
            <a:picLocks noChangeAspect="1"/>
          </p:cNvPicPr>
          <p:nvPr/>
        </p:nvPicPr>
        <p:blipFill>
          <a:blip r:embed="rId3"/>
          <a:stretch>
            <a:fillRect/>
          </a:stretch>
        </p:blipFill>
        <p:spPr>
          <a:xfrm>
            <a:off x="870819" y="2364444"/>
            <a:ext cx="7402359" cy="3581400"/>
          </a:xfrm>
          <a:prstGeom prst="rect">
            <a:avLst/>
          </a:prstGeom>
        </p:spPr>
      </p:pic>
      <p:sp>
        <p:nvSpPr>
          <p:cNvPr id="2" name="Slide Number Placeholder 1">
            <a:extLst>
              <a:ext uri="{FF2B5EF4-FFF2-40B4-BE49-F238E27FC236}">
                <a16:creationId xmlns:a16="http://schemas.microsoft.com/office/drawing/2014/main" id="{AF301C10-23D5-4429-BE42-8707FDDF5A74}"/>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23</a:t>
            </a:fld>
            <a:endParaRPr lang="en-US" dirty="0">
              <a:solidFill>
                <a:srgbClr val="1F497D">
                  <a:lumMod val="50000"/>
                </a:srgbClr>
              </a:solidFill>
            </a:endParaRPr>
          </a:p>
        </p:txBody>
      </p:sp>
    </p:spTree>
    <p:extLst>
      <p:ext uri="{BB962C8B-B14F-4D97-AF65-F5344CB8AC3E}">
        <p14:creationId xmlns:p14="http://schemas.microsoft.com/office/powerpoint/2010/main" val="837140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898D798-1F28-4365-A4A5-132C32E4AFAA}"/>
              </a:ext>
            </a:extLst>
          </p:cNvPr>
          <p:cNvPicPr>
            <a:picLocks noChangeAspect="1"/>
          </p:cNvPicPr>
          <p:nvPr/>
        </p:nvPicPr>
        <p:blipFill>
          <a:blip r:embed="rId3"/>
          <a:stretch>
            <a:fillRect/>
          </a:stretch>
        </p:blipFill>
        <p:spPr>
          <a:xfrm>
            <a:off x="3352801" y="2286000"/>
            <a:ext cx="5257800" cy="3814772"/>
          </a:xfrm>
          <a:prstGeom prst="rect">
            <a:avLst/>
          </a:prstGeom>
          <a:solidFill>
            <a:schemeClr val="tx2">
              <a:lumMod val="75000"/>
            </a:schemeClr>
          </a:solidFill>
        </p:spPr>
      </p:pic>
      <p:sp>
        <p:nvSpPr>
          <p:cNvPr id="9" name="Title 3">
            <a:extLst>
              <a:ext uri="{FF2B5EF4-FFF2-40B4-BE49-F238E27FC236}">
                <a16:creationId xmlns:a16="http://schemas.microsoft.com/office/drawing/2014/main" id="{F1CBABD7-291B-49A7-9955-5345EA1EC25A}"/>
              </a:ext>
            </a:extLst>
          </p:cNvPr>
          <p:cNvSpPr txBox="1">
            <a:spLocks/>
          </p:cNvSpPr>
          <p:nvPr/>
        </p:nvSpPr>
        <p:spPr>
          <a:xfrm>
            <a:off x="1143000" y="160566"/>
            <a:ext cx="6857999" cy="625565"/>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600" spc="113" dirty="0">
                <a:solidFill>
                  <a:srgbClr val="10253F"/>
                </a:solidFill>
                <a:latin typeface="Franklin Gothic Demi Cond" panose="020B0706030402020204" pitchFamily="34" charset="0"/>
                <a:ea typeface="Gotham Narrow Book" charset="0"/>
                <a:cs typeface="Gotham Narrow Book" charset="0"/>
              </a:rPr>
              <a:t>UConn Research &amp; Innovation:</a:t>
            </a:r>
            <a:br>
              <a:rPr lang="en-US" sz="4000" spc="113" dirty="0">
                <a:solidFill>
                  <a:srgbClr val="10253F"/>
                </a:solidFill>
                <a:latin typeface="Franklin Gothic Demi Cond" panose="020B0706030402020204" pitchFamily="34" charset="0"/>
                <a:ea typeface="Gotham Narrow Book" charset="0"/>
                <a:cs typeface="Gotham Narrow Book" charset="0"/>
              </a:rPr>
            </a:br>
            <a:r>
              <a:rPr lang="en-US" sz="2400" spc="113" dirty="0">
                <a:solidFill>
                  <a:srgbClr val="10253F"/>
                </a:solidFill>
                <a:latin typeface="Franklin Gothic Demi Cond" panose="020B0706030402020204" pitchFamily="34" charset="0"/>
                <a:ea typeface="Gotham Narrow Book" charset="0"/>
                <a:cs typeface="Gotham Narrow Book" charset="0"/>
              </a:rPr>
              <a:t>Record High Research Awards in FY21</a:t>
            </a:r>
          </a:p>
        </p:txBody>
      </p:sp>
      <p:sp>
        <p:nvSpPr>
          <p:cNvPr id="11" name="Rectangle 10">
            <a:extLst>
              <a:ext uri="{FF2B5EF4-FFF2-40B4-BE49-F238E27FC236}">
                <a16:creationId xmlns:a16="http://schemas.microsoft.com/office/drawing/2014/main" id="{D2F44EFC-8BB3-4004-8F90-232128376A3A}"/>
              </a:ext>
            </a:extLst>
          </p:cNvPr>
          <p:cNvSpPr/>
          <p:nvPr/>
        </p:nvSpPr>
        <p:spPr>
          <a:xfrm>
            <a:off x="537882" y="990600"/>
            <a:ext cx="8072718" cy="616638"/>
          </a:xfrm>
          <a:prstGeom prst="rect">
            <a:avLst/>
          </a:prstGeom>
        </p:spPr>
        <p:txBody>
          <a:bodyPr wrap="square" anchor="t">
            <a:noAutofit/>
          </a:bodyPr>
          <a:lstStyle/>
          <a:p>
            <a:pPr algn="ctr" defTabSz="685800">
              <a:spcAft>
                <a:spcPts val="300"/>
              </a:spcAft>
            </a:pPr>
            <a:r>
              <a:rPr lang="en-US" sz="2400" b="1" dirty="0">
                <a:solidFill>
                  <a:srgbClr val="505360"/>
                </a:solidFill>
                <a:latin typeface="Franklin Gothic Book" panose="020B0503020102020204" pitchFamily="34" charset="0"/>
                <a:ea typeface="Gotham Narrow Book" charset="0"/>
                <a:cs typeface="Gotham Narrow Book" charset="0"/>
              </a:rPr>
              <a:t>Federal and industry grants fund groundbreaking basic and applied research to fuel new discoveries and the development of promising technologies</a:t>
            </a:r>
          </a:p>
        </p:txBody>
      </p:sp>
      <p:pic>
        <p:nvPicPr>
          <p:cNvPr id="3" name="Picture 2">
            <a:extLst>
              <a:ext uri="{FF2B5EF4-FFF2-40B4-BE49-F238E27FC236}">
                <a16:creationId xmlns:a16="http://schemas.microsoft.com/office/drawing/2014/main" id="{6E32989A-CDB5-40A6-930E-30A6EE9391DF}"/>
              </a:ext>
            </a:extLst>
          </p:cNvPr>
          <p:cNvPicPr>
            <a:picLocks noChangeAspect="1"/>
          </p:cNvPicPr>
          <p:nvPr/>
        </p:nvPicPr>
        <p:blipFill>
          <a:blip r:embed="rId4"/>
          <a:stretch>
            <a:fillRect/>
          </a:stretch>
        </p:blipFill>
        <p:spPr>
          <a:xfrm>
            <a:off x="152400" y="2285999"/>
            <a:ext cx="3162157" cy="4015107"/>
          </a:xfrm>
          <a:prstGeom prst="rect">
            <a:avLst/>
          </a:prstGeom>
        </p:spPr>
      </p:pic>
      <p:sp>
        <p:nvSpPr>
          <p:cNvPr id="2" name="Slide Number Placeholder 1">
            <a:extLst>
              <a:ext uri="{FF2B5EF4-FFF2-40B4-BE49-F238E27FC236}">
                <a16:creationId xmlns:a16="http://schemas.microsoft.com/office/drawing/2014/main" id="{A392DA33-AF84-4DBE-8B6A-66DED25CE453}"/>
              </a:ext>
            </a:extLst>
          </p:cNvPr>
          <p:cNvSpPr>
            <a:spLocks noGrp="1"/>
          </p:cNvSpPr>
          <p:nvPr>
            <p:ph type="sldNum" sz="quarter" idx="12"/>
          </p:nvPr>
        </p:nvSpPr>
        <p:spPr/>
        <p:txBody>
          <a:bodyPr/>
          <a:lstStyle/>
          <a:p>
            <a:fld id="{62716ED7-3343-4A43-8BD6-6F268AE424C5}" type="slidenum">
              <a:rPr lang="en-US" smtClean="0"/>
              <a:pPr/>
              <a:t>24</a:t>
            </a:fld>
            <a:endParaRPr lang="en-US" dirty="0"/>
          </a:p>
        </p:txBody>
      </p:sp>
    </p:spTree>
    <p:extLst>
      <p:ext uri="{BB962C8B-B14F-4D97-AF65-F5344CB8AC3E}">
        <p14:creationId xmlns:p14="http://schemas.microsoft.com/office/powerpoint/2010/main" val="880424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8596218-CB1C-4954-B521-D32BD4D60937}"/>
              </a:ext>
            </a:extLst>
          </p:cNvPr>
          <p:cNvSpPr txBox="1">
            <a:spLocks/>
          </p:cNvSpPr>
          <p:nvPr/>
        </p:nvSpPr>
        <p:spPr>
          <a:xfrm>
            <a:off x="1143000" y="160566"/>
            <a:ext cx="6857999" cy="625565"/>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600" spc="113" dirty="0">
                <a:solidFill>
                  <a:srgbClr val="10253F"/>
                </a:solidFill>
                <a:latin typeface="Franklin Gothic Demi Cond" panose="020B0706030402020204" pitchFamily="34" charset="0"/>
                <a:ea typeface="Gotham Narrow Book" charset="0"/>
                <a:cs typeface="Gotham Narrow Book" charset="0"/>
              </a:rPr>
              <a:t>UConn Research &amp; Innovation:</a:t>
            </a:r>
            <a:br>
              <a:rPr lang="en-US" sz="4000" spc="113" dirty="0">
                <a:solidFill>
                  <a:srgbClr val="10253F"/>
                </a:solidFill>
                <a:latin typeface="Franklin Gothic Demi Cond" panose="020B0706030402020204" pitchFamily="34" charset="0"/>
                <a:ea typeface="Gotham Narrow Book" charset="0"/>
                <a:cs typeface="Gotham Narrow Book" charset="0"/>
              </a:rPr>
            </a:br>
            <a:r>
              <a:rPr lang="en-US" sz="2400" spc="113" dirty="0">
                <a:solidFill>
                  <a:srgbClr val="10253F"/>
                </a:solidFill>
                <a:latin typeface="Franklin Gothic Demi Cond" panose="020B0706030402020204" pitchFamily="34" charset="0"/>
                <a:ea typeface="Gotham Narrow Book" charset="0"/>
                <a:cs typeface="Gotham Narrow Book" charset="0"/>
              </a:rPr>
              <a:t>New Awards by Campus</a:t>
            </a:r>
          </a:p>
        </p:txBody>
      </p:sp>
      <p:pic>
        <p:nvPicPr>
          <p:cNvPr id="6" name="Picture 5" descr="Chart, treemap chart&#10;&#10;Description automatically generated">
            <a:extLst>
              <a:ext uri="{FF2B5EF4-FFF2-40B4-BE49-F238E27FC236}">
                <a16:creationId xmlns:a16="http://schemas.microsoft.com/office/drawing/2014/main" id="{DD419631-1DD1-4E21-8D01-40FB043F10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050498"/>
            <a:ext cx="9080857" cy="5075496"/>
          </a:xfrm>
          <a:prstGeom prst="rect">
            <a:avLst/>
          </a:prstGeom>
        </p:spPr>
      </p:pic>
      <p:sp>
        <p:nvSpPr>
          <p:cNvPr id="2" name="Slide Number Placeholder 1">
            <a:extLst>
              <a:ext uri="{FF2B5EF4-FFF2-40B4-BE49-F238E27FC236}">
                <a16:creationId xmlns:a16="http://schemas.microsoft.com/office/drawing/2014/main" id="{E880476E-4269-46BD-94DC-E6689FFF237C}"/>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25</a:t>
            </a:fld>
            <a:endParaRPr lang="en-US" dirty="0">
              <a:solidFill>
                <a:srgbClr val="1F497D">
                  <a:lumMod val="50000"/>
                </a:srgbClr>
              </a:solidFill>
            </a:endParaRPr>
          </a:p>
        </p:txBody>
      </p:sp>
    </p:spTree>
    <p:extLst>
      <p:ext uri="{BB962C8B-B14F-4D97-AF65-F5344CB8AC3E}">
        <p14:creationId xmlns:p14="http://schemas.microsoft.com/office/powerpoint/2010/main" val="22454151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57201" y="5570876"/>
            <a:ext cx="8229600" cy="1200329"/>
          </a:xfrm>
          <a:prstGeom prst="rect">
            <a:avLst/>
          </a:prstGeom>
          <a:noFill/>
          <a:ln>
            <a:noFill/>
          </a:ln>
        </p:spPr>
        <p:txBody>
          <a:bodyPr wrap="square" rtlCol="0">
            <a:spAutoFit/>
          </a:bodyPr>
          <a:lstStyle/>
          <a:p>
            <a:r>
              <a:rPr lang="en-US" dirty="0">
                <a:solidFill>
                  <a:schemeClr val="tx2">
                    <a:lumMod val="50000"/>
                  </a:schemeClr>
                </a:solidFill>
                <a:latin typeface="Franklin Gothic Book" panose="020B0503020102020204" pitchFamily="34" charset="0"/>
                <a:ea typeface="Gotham Book" charset="0"/>
                <a:cs typeface="Gotham Book" charset="0"/>
              </a:rPr>
              <a:t>Research &amp; Innovation success leads to technology commercialization, </a:t>
            </a:r>
            <a:br>
              <a:rPr lang="en-US" dirty="0">
                <a:solidFill>
                  <a:schemeClr val="tx2">
                    <a:lumMod val="50000"/>
                  </a:schemeClr>
                </a:solidFill>
                <a:latin typeface="Franklin Gothic Book" panose="020B0503020102020204" pitchFamily="34" charset="0"/>
                <a:ea typeface="Gotham Book" charset="0"/>
                <a:cs typeface="Gotham Book" charset="0"/>
              </a:rPr>
            </a:br>
            <a:r>
              <a:rPr lang="en-US" dirty="0">
                <a:solidFill>
                  <a:schemeClr val="tx2">
                    <a:lumMod val="50000"/>
                  </a:schemeClr>
                </a:solidFill>
                <a:latin typeface="Franklin Gothic Book" panose="020B0503020102020204" pitchFamily="34" charset="0"/>
                <a:ea typeface="Gotham Book" charset="0"/>
                <a:cs typeface="Gotham Book" charset="0"/>
              </a:rPr>
              <a:t>creates new companies, new jobs, and positions Connecticut for economic growth</a:t>
            </a:r>
          </a:p>
          <a:p>
            <a:r>
              <a:rPr lang="en-US" i="1" dirty="0">
                <a:solidFill>
                  <a:schemeClr val="tx2">
                    <a:lumMod val="50000"/>
                  </a:schemeClr>
                </a:solidFill>
                <a:latin typeface="Franklin Gothic Book" panose="020B0503020102020204" pitchFamily="34" charset="0"/>
                <a:ea typeface="Gotham Book" charset="0"/>
                <a:cs typeface="Gotham Book" charset="0"/>
              </a:rPr>
              <a:t>					</a:t>
            </a:r>
            <a:endParaRPr lang="en-US" dirty="0">
              <a:solidFill>
                <a:schemeClr val="tx2">
                  <a:lumMod val="50000"/>
                </a:schemeClr>
              </a:solidFill>
              <a:latin typeface="Franklin Gothic Book" panose="020B0503020102020204" pitchFamily="34" charset="0"/>
              <a:ea typeface="Gotham Narrow" charset="0"/>
              <a:cs typeface="Gotham Narrow" charset="0"/>
            </a:endParaRPr>
          </a:p>
          <a:p>
            <a:endParaRPr lang="en-US" dirty="0">
              <a:solidFill>
                <a:schemeClr val="tx2">
                  <a:lumMod val="50000"/>
                </a:schemeClr>
              </a:solidFill>
              <a:latin typeface="Franklin Gothic Book" panose="020B0503020102020204" pitchFamily="34" charset="0"/>
            </a:endParaRPr>
          </a:p>
        </p:txBody>
      </p:sp>
      <p:graphicFrame>
        <p:nvGraphicFramePr>
          <p:cNvPr id="5" name="Diagram 4"/>
          <p:cNvGraphicFramePr/>
          <p:nvPr>
            <p:extLst>
              <p:ext uri="{D42A27DB-BD31-4B8C-83A1-F6EECF244321}">
                <p14:modId xmlns:p14="http://schemas.microsoft.com/office/powerpoint/2010/main" val="3308850198"/>
              </p:ext>
            </p:extLst>
          </p:nvPr>
        </p:nvGraphicFramePr>
        <p:xfrm>
          <a:off x="712439" y="4131210"/>
          <a:ext cx="7780040" cy="1439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3"/>
          <p:cNvSpPr txBox="1">
            <a:spLocks/>
          </p:cNvSpPr>
          <p:nvPr/>
        </p:nvSpPr>
        <p:spPr>
          <a:xfrm>
            <a:off x="1173460" y="112047"/>
            <a:ext cx="6857999" cy="625568"/>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600" spc="113" dirty="0">
                <a:solidFill>
                  <a:srgbClr val="10253F"/>
                </a:solidFill>
                <a:latin typeface="Franklin Gothic Demi Cond" panose="020B0706030402020204" pitchFamily="34" charset="0"/>
                <a:ea typeface="Gotham Narrow Book" charset="0"/>
                <a:cs typeface="Gotham Narrow Book" charset="0"/>
              </a:rPr>
              <a:t>UConn Research &amp; Innovation:</a:t>
            </a:r>
            <a:br>
              <a:rPr lang="en-US" sz="4000" spc="113" dirty="0">
                <a:solidFill>
                  <a:srgbClr val="10253F"/>
                </a:solidFill>
                <a:latin typeface="Franklin Gothic Demi Cond" panose="020B0706030402020204" pitchFamily="34" charset="0"/>
                <a:ea typeface="Gotham Narrow Book" charset="0"/>
                <a:cs typeface="Gotham Narrow Book" charset="0"/>
              </a:rPr>
            </a:br>
            <a:r>
              <a:rPr lang="en-US" sz="2400" spc="113" dirty="0">
                <a:solidFill>
                  <a:srgbClr val="10253F"/>
                </a:solidFill>
                <a:latin typeface="Franklin Gothic Demi Cond" panose="020B0706030402020204" pitchFamily="34" charset="0"/>
                <a:ea typeface="Gotham Narrow Book" charset="0"/>
                <a:cs typeface="Gotham Narrow Book" charset="0"/>
              </a:rPr>
              <a:t>Commercialization &amp; Company Creation</a:t>
            </a:r>
          </a:p>
        </p:txBody>
      </p:sp>
      <p:sp>
        <p:nvSpPr>
          <p:cNvPr id="7" name="Rectangle 6"/>
          <p:cNvSpPr/>
          <p:nvPr/>
        </p:nvSpPr>
        <p:spPr>
          <a:xfrm>
            <a:off x="712439" y="990600"/>
            <a:ext cx="4164361" cy="3939719"/>
          </a:xfrm>
          <a:prstGeom prst="rect">
            <a:avLst/>
          </a:prstGeom>
        </p:spPr>
        <p:txBody>
          <a:bodyPr wrap="square" anchor="t">
            <a:noAutofit/>
          </a:bodyPr>
          <a:lstStyle/>
          <a:p>
            <a:pPr algn="ctr" defTabSz="685800">
              <a:spcAft>
                <a:spcPts val="300"/>
              </a:spcAft>
            </a:pPr>
            <a:r>
              <a:rPr lang="en-US" sz="2000" b="1" dirty="0">
                <a:solidFill>
                  <a:srgbClr val="505360"/>
                </a:solidFill>
                <a:latin typeface="Franklin Gothic Book" panose="020B0503020102020204" pitchFamily="34" charset="0"/>
                <a:ea typeface="Gotham Narrow Book" charset="0"/>
                <a:cs typeface="Gotham Narrow Book" charset="0"/>
              </a:rPr>
              <a:t>FY21 Technology Commercialization </a:t>
            </a:r>
          </a:p>
          <a:p>
            <a:pPr algn="ctr" defTabSz="685800">
              <a:spcAft>
                <a:spcPts val="300"/>
              </a:spcAft>
            </a:pPr>
            <a:r>
              <a:rPr lang="en-US" sz="2000" b="1" dirty="0">
                <a:solidFill>
                  <a:srgbClr val="505360"/>
                </a:solidFill>
                <a:latin typeface="Franklin Gothic Book" panose="020B0503020102020204" pitchFamily="34" charset="0"/>
                <a:ea typeface="Gotham Narrow Book" charset="0"/>
                <a:cs typeface="Gotham Narrow Book" charset="0"/>
              </a:rPr>
              <a:t>Activity:</a:t>
            </a:r>
          </a:p>
          <a:p>
            <a:pPr marL="257175" indent="-257175" defTabSz="685800">
              <a:buClr>
                <a:prstClr val="white">
                  <a:lumMod val="50000"/>
                </a:prstClr>
              </a:buClr>
              <a:buSzPct val="85000"/>
              <a:buFont typeface="Wingdings" panose="05000000000000000000" pitchFamily="2" charset="2"/>
              <a:buChar char="§"/>
            </a:pPr>
            <a:r>
              <a:rPr lang="en-US" b="1" dirty="0">
                <a:solidFill>
                  <a:schemeClr val="tx2">
                    <a:lumMod val="50000"/>
                  </a:schemeClr>
                </a:solidFill>
                <a:latin typeface="Franklin Gothic Book" panose="020B0503020102020204" pitchFamily="34" charset="0"/>
                <a:ea typeface="Gotham Narrow Book" charset="0"/>
                <a:cs typeface="Gotham Narrow Book" charset="0"/>
              </a:rPr>
              <a:t>91</a:t>
            </a:r>
            <a:r>
              <a:rPr lang="en-US" dirty="0">
                <a:solidFill>
                  <a:schemeClr val="tx2">
                    <a:lumMod val="50000"/>
                  </a:schemeClr>
                </a:solidFill>
                <a:latin typeface="Franklin Gothic Book" panose="020B0503020102020204" pitchFamily="34" charset="0"/>
                <a:ea typeface="Gotham Narrow Book" charset="0"/>
                <a:cs typeface="Gotham Narrow Book" charset="0"/>
              </a:rPr>
              <a:t> invention disclosures received</a:t>
            </a:r>
          </a:p>
          <a:p>
            <a:pPr marL="257175" indent="-257175" defTabSz="685800">
              <a:buClr>
                <a:prstClr val="white">
                  <a:lumMod val="50000"/>
                </a:prstClr>
              </a:buClr>
              <a:buSzPct val="85000"/>
              <a:buFont typeface="Wingdings" panose="05000000000000000000" pitchFamily="2" charset="2"/>
              <a:buChar char="§"/>
            </a:pPr>
            <a:r>
              <a:rPr lang="en-US" b="1" dirty="0">
                <a:solidFill>
                  <a:schemeClr val="tx2">
                    <a:lumMod val="50000"/>
                  </a:schemeClr>
                </a:solidFill>
                <a:latin typeface="Franklin Gothic Book" panose="020B0503020102020204" pitchFamily="34" charset="0"/>
                <a:ea typeface="Gotham Narrow Book" charset="0"/>
                <a:cs typeface="Gotham Narrow Book" charset="0"/>
              </a:rPr>
              <a:t>102</a:t>
            </a:r>
            <a:r>
              <a:rPr lang="en-US" dirty="0">
                <a:solidFill>
                  <a:schemeClr val="tx2">
                    <a:lumMod val="50000"/>
                  </a:schemeClr>
                </a:solidFill>
                <a:latin typeface="Franklin Gothic Book" panose="020B0503020102020204" pitchFamily="34" charset="0"/>
                <a:ea typeface="Gotham Narrow Book" charset="0"/>
                <a:cs typeface="Gotham Narrow Book" charset="0"/>
              </a:rPr>
              <a:t> U.S. patent applications filed</a:t>
            </a:r>
          </a:p>
          <a:p>
            <a:pPr marL="257175" indent="-257175" defTabSz="685800">
              <a:buClr>
                <a:prstClr val="white">
                  <a:lumMod val="50000"/>
                </a:prstClr>
              </a:buClr>
              <a:buSzPct val="85000"/>
              <a:buFont typeface="Wingdings" panose="05000000000000000000" pitchFamily="2" charset="2"/>
              <a:buChar char="§"/>
            </a:pPr>
            <a:r>
              <a:rPr lang="en-US" b="1" dirty="0">
                <a:solidFill>
                  <a:schemeClr val="tx2">
                    <a:lumMod val="50000"/>
                  </a:schemeClr>
                </a:solidFill>
                <a:latin typeface="Franklin Gothic Book" panose="020B0503020102020204" pitchFamily="34" charset="0"/>
                <a:ea typeface="Gotham Narrow Book" charset="0"/>
                <a:cs typeface="Gotham Narrow Book" charset="0"/>
              </a:rPr>
              <a:t>28</a:t>
            </a:r>
            <a:r>
              <a:rPr lang="en-US" dirty="0">
                <a:solidFill>
                  <a:schemeClr val="tx2">
                    <a:lumMod val="50000"/>
                  </a:schemeClr>
                </a:solidFill>
                <a:latin typeface="Franklin Gothic Book" panose="020B0503020102020204" pitchFamily="34" charset="0"/>
                <a:ea typeface="Gotham Narrow Book" charset="0"/>
                <a:cs typeface="Gotham Narrow Book" charset="0"/>
              </a:rPr>
              <a:t> patents issued</a:t>
            </a:r>
          </a:p>
          <a:p>
            <a:pPr marL="257175" indent="-257175" defTabSz="685800">
              <a:buClr>
                <a:prstClr val="white">
                  <a:lumMod val="50000"/>
                </a:prstClr>
              </a:buClr>
              <a:buSzPct val="85000"/>
              <a:buFont typeface="Wingdings" panose="05000000000000000000" pitchFamily="2" charset="2"/>
              <a:buChar char="§"/>
            </a:pPr>
            <a:r>
              <a:rPr lang="en-US" b="1" dirty="0">
                <a:solidFill>
                  <a:schemeClr val="tx2">
                    <a:lumMod val="50000"/>
                  </a:schemeClr>
                </a:solidFill>
                <a:latin typeface="Franklin Gothic Book" panose="020B0503020102020204" pitchFamily="34" charset="0"/>
                <a:ea typeface="Gotham Narrow Book" charset="0"/>
                <a:cs typeface="Gotham Narrow Book" charset="0"/>
              </a:rPr>
              <a:t>10</a:t>
            </a:r>
            <a:r>
              <a:rPr lang="en-US" dirty="0">
                <a:solidFill>
                  <a:schemeClr val="tx2">
                    <a:lumMod val="50000"/>
                  </a:schemeClr>
                </a:solidFill>
                <a:latin typeface="Franklin Gothic Book" panose="020B0503020102020204" pitchFamily="34" charset="0"/>
                <a:ea typeface="Gotham Narrow Book" charset="0"/>
                <a:cs typeface="Gotham Narrow Book" charset="0"/>
              </a:rPr>
              <a:t> licenses &amp; options executed</a:t>
            </a:r>
          </a:p>
          <a:p>
            <a:pPr marL="257175" indent="-257175" defTabSz="685800">
              <a:buClr>
                <a:prstClr val="white">
                  <a:lumMod val="50000"/>
                </a:prstClr>
              </a:buClr>
              <a:buSzPct val="85000"/>
              <a:buFont typeface="Wingdings" panose="05000000000000000000" pitchFamily="2" charset="2"/>
              <a:buChar char="§"/>
            </a:pPr>
            <a:r>
              <a:rPr lang="en-US" b="1" dirty="0">
                <a:solidFill>
                  <a:schemeClr val="tx2">
                    <a:lumMod val="50000"/>
                  </a:schemeClr>
                </a:solidFill>
                <a:latin typeface="Franklin Gothic Book" panose="020B0503020102020204" pitchFamily="34" charset="0"/>
                <a:ea typeface="Gotham Narrow Book" charset="0"/>
                <a:cs typeface="Gotham Narrow Book" charset="0"/>
              </a:rPr>
              <a:t>$1.2M </a:t>
            </a:r>
            <a:r>
              <a:rPr lang="en-US" dirty="0">
                <a:solidFill>
                  <a:schemeClr val="tx2">
                    <a:lumMod val="50000"/>
                  </a:schemeClr>
                </a:solidFill>
                <a:latin typeface="Franklin Gothic Book" panose="020B0503020102020204" pitchFamily="34" charset="0"/>
                <a:ea typeface="Gotham Narrow Book" charset="0"/>
                <a:cs typeface="Gotham Narrow Book" charset="0"/>
              </a:rPr>
              <a:t>licensing revenue</a:t>
            </a:r>
          </a:p>
          <a:p>
            <a:pPr marL="257175" indent="-257175" defTabSz="685800">
              <a:buClr>
                <a:prstClr val="white">
                  <a:lumMod val="50000"/>
                </a:prstClr>
              </a:buClr>
              <a:buSzPct val="85000"/>
              <a:buFont typeface="Wingdings" panose="05000000000000000000" pitchFamily="2" charset="2"/>
              <a:buChar char="§"/>
            </a:pPr>
            <a:r>
              <a:rPr lang="en-US" b="1" dirty="0">
                <a:solidFill>
                  <a:schemeClr val="tx2">
                    <a:lumMod val="50000"/>
                  </a:schemeClr>
                </a:solidFill>
                <a:latin typeface="Franklin Gothic Book" panose="020B0503020102020204" pitchFamily="34" charset="0"/>
                <a:ea typeface="Gotham Narrow Book" charset="0"/>
                <a:cs typeface="Gotham Narrow Book" charset="0"/>
              </a:rPr>
              <a:t>5 </a:t>
            </a:r>
            <a:r>
              <a:rPr lang="en-US" dirty="0">
                <a:solidFill>
                  <a:schemeClr val="tx2">
                    <a:lumMod val="50000"/>
                  </a:schemeClr>
                </a:solidFill>
                <a:latin typeface="Franklin Gothic Book" panose="020B0503020102020204" pitchFamily="34" charset="0"/>
                <a:ea typeface="Gotham Narrow Book" charset="0"/>
                <a:cs typeface="Gotham Narrow Book" charset="0"/>
              </a:rPr>
              <a:t>startups formed by faculty, </a:t>
            </a:r>
            <a:r>
              <a:rPr lang="en-US" b="1" dirty="0">
                <a:solidFill>
                  <a:schemeClr val="tx2">
                    <a:lumMod val="50000"/>
                  </a:schemeClr>
                </a:solidFill>
                <a:latin typeface="Franklin Gothic Book" panose="020B0503020102020204" pitchFamily="34" charset="0"/>
                <a:ea typeface="Gotham Narrow Book" charset="0"/>
                <a:cs typeface="Gotham Narrow Book" charset="0"/>
              </a:rPr>
              <a:t>2</a:t>
            </a:r>
            <a:r>
              <a:rPr lang="en-US" dirty="0">
                <a:solidFill>
                  <a:schemeClr val="tx2">
                    <a:lumMod val="50000"/>
                  </a:schemeClr>
                </a:solidFill>
                <a:latin typeface="Franklin Gothic Book" panose="020B0503020102020204" pitchFamily="34" charset="0"/>
                <a:ea typeface="Gotham Narrow Book" charset="0"/>
                <a:cs typeface="Gotham Narrow Book" charset="0"/>
              </a:rPr>
              <a:t> student startups supported by UConn Research</a:t>
            </a:r>
            <a:endParaRPr lang="en-US" baseline="30000" dirty="0">
              <a:solidFill>
                <a:schemeClr val="tx2">
                  <a:lumMod val="50000"/>
                </a:schemeClr>
              </a:solidFill>
              <a:latin typeface="Franklin Gothic Book" panose="020B0503020102020204" pitchFamily="34" charset="0"/>
              <a:ea typeface="Gotham Narrow Book" charset="0"/>
              <a:cs typeface="Gotham Narrow Book" charset="0"/>
            </a:endParaRPr>
          </a:p>
          <a:p>
            <a:pPr defTabSz="685800">
              <a:spcAft>
                <a:spcPts val="300"/>
              </a:spcAft>
              <a:buClr>
                <a:prstClr val="white">
                  <a:lumMod val="50000"/>
                </a:prstClr>
              </a:buClr>
              <a:buSzPct val="85000"/>
            </a:pPr>
            <a:endParaRPr lang="en-US" baseline="30000" dirty="0">
              <a:solidFill>
                <a:srgbClr val="505360"/>
              </a:solidFill>
              <a:latin typeface="Franklin Gothic Book" panose="020B0503020102020204" pitchFamily="34" charset="0"/>
              <a:ea typeface="Gotham Narrow Book" charset="0"/>
              <a:cs typeface="Gotham Narrow Book" charset="0"/>
            </a:endParaRPr>
          </a:p>
        </p:txBody>
      </p:sp>
      <p:sp>
        <p:nvSpPr>
          <p:cNvPr id="3" name="Rectangle 2"/>
          <p:cNvSpPr/>
          <p:nvPr/>
        </p:nvSpPr>
        <p:spPr>
          <a:xfrm>
            <a:off x="4941538" y="991105"/>
            <a:ext cx="3669062" cy="2893100"/>
          </a:xfrm>
          <a:prstGeom prst="rect">
            <a:avLst/>
          </a:prstGeom>
        </p:spPr>
        <p:txBody>
          <a:bodyPr wrap="square">
            <a:spAutoFit/>
          </a:bodyPr>
          <a:lstStyle/>
          <a:p>
            <a:r>
              <a:rPr lang="en-US" sz="2000" b="1" dirty="0">
                <a:solidFill>
                  <a:srgbClr val="505360"/>
                </a:solidFill>
                <a:latin typeface="Franklin Gothic Book" panose="020B0503020102020204" pitchFamily="34" charset="0"/>
                <a:ea typeface="Calibri" panose="020F0502020204030204" pitchFamily="34" charset="0"/>
              </a:rPr>
              <a:t>Recent Success and Rankings: </a:t>
            </a:r>
          </a:p>
          <a:p>
            <a:endParaRPr lang="en-US" b="1" dirty="0">
              <a:solidFill>
                <a:srgbClr val="505360"/>
              </a:solidFill>
              <a:latin typeface="Franklin Gothic Book" panose="020B0503020102020204" pitchFamily="34" charset="0"/>
              <a:ea typeface="Calibri" panose="020F0502020204030204" pitchFamily="34" charset="0"/>
            </a:endParaRPr>
          </a:p>
          <a:p>
            <a:pPr marL="285750" marR="0" lvl="0" indent="-285750">
              <a:spcBef>
                <a:spcPts val="0"/>
              </a:spcBef>
              <a:spcAft>
                <a:spcPts val="0"/>
              </a:spcAft>
              <a:buClr>
                <a:srgbClr val="888A93"/>
              </a:buClr>
              <a:buFont typeface="Wingdings" panose="05000000000000000000" pitchFamily="2" charset="2"/>
              <a:buChar char="§"/>
              <a:tabLst>
                <a:tab pos="457200" algn="l"/>
              </a:tabLst>
            </a:pPr>
            <a:r>
              <a:rPr lang="en-US" dirty="0">
                <a:solidFill>
                  <a:schemeClr val="tx2">
                    <a:lumMod val="50000"/>
                  </a:schemeClr>
                </a:solidFill>
                <a:latin typeface="Franklin Gothic Book" panose="020B0503020102020204" pitchFamily="34" charset="0"/>
                <a:ea typeface="Calibri" panose="020F0502020204030204" pitchFamily="34" charset="0"/>
                <a:cs typeface="Times New Roman" panose="02020603050405020304" pitchFamily="18" charset="0"/>
              </a:rPr>
              <a:t>TIP was the 2021 winner International Business Innovation Association (</a:t>
            </a:r>
            <a:r>
              <a:rPr lang="en-US" dirty="0" err="1">
                <a:solidFill>
                  <a:schemeClr val="tx2">
                    <a:lumMod val="50000"/>
                  </a:schemeClr>
                </a:solidFill>
                <a:latin typeface="Franklin Gothic Book" panose="020B0503020102020204" pitchFamily="34" charset="0"/>
                <a:ea typeface="Calibri" panose="020F0502020204030204" pitchFamily="34" charset="0"/>
                <a:cs typeface="Times New Roman" panose="02020603050405020304" pitchFamily="18" charset="0"/>
              </a:rPr>
              <a:t>InBIA</a:t>
            </a:r>
            <a:r>
              <a:rPr lang="en-US" dirty="0">
                <a:solidFill>
                  <a:schemeClr val="tx2">
                    <a:lumMod val="50000"/>
                  </a:schemeClr>
                </a:solidFill>
                <a:latin typeface="Franklin Gothic Book" panose="020B0503020102020204" pitchFamily="34" charset="0"/>
                <a:ea typeface="Calibri" panose="020F0502020204030204" pitchFamily="34" charset="0"/>
                <a:cs typeface="Times New Roman" panose="02020603050405020304" pitchFamily="18" charset="0"/>
              </a:rPr>
              <a:t>) Randall M. Whaley Award</a:t>
            </a:r>
          </a:p>
          <a:p>
            <a:pPr marL="285750" marR="0" lvl="0" indent="-285750">
              <a:spcBef>
                <a:spcPts val="0"/>
              </a:spcBef>
              <a:spcAft>
                <a:spcPts val="0"/>
              </a:spcAft>
              <a:buClr>
                <a:srgbClr val="888A93"/>
              </a:buClr>
              <a:buFont typeface="Wingdings" panose="05000000000000000000" pitchFamily="2" charset="2"/>
              <a:buChar char="§"/>
              <a:tabLst>
                <a:tab pos="457200" algn="l"/>
              </a:tabLst>
            </a:pPr>
            <a:endParaRPr lang="en-US" dirty="0">
              <a:solidFill>
                <a:schemeClr val="tx2">
                  <a:lumMod val="50000"/>
                </a:schemeClr>
              </a:solidFill>
              <a:latin typeface="Franklin Gothic Book" panose="020B0503020102020204" pitchFamily="34" charset="0"/>
              <a:ea typeface="Calibri" panose="020F0502020204030204" pitchFamily="34" charset="0"/>
              <a:cs typeface="Times New Roman" panose="02020603050405020304" pitchFamily="18" charset="0"/>
            </a:endParaRPr>
          </a:p>
          <a:p>
            <a:pPr marL="285750" marR="0" lvl="0" indent="-285750">
              <a:spcBef>
                <a:spcPts val="0"/>
              </a:spcBef>
              <a:spcAft>
                <a:spcPts val="0"/>
              </a:spcAft>
              <a:buClr>
                <a:srgbClr val="888A93"/>
              </a:buClr>
              <a:buFont typeface="Wingdings" panose="05000000000000000000" pitchFamily="2" charset="2"/>
              <a:buChar char="§"/>
              <a:tabLst>
                <a:tab pos="457200" algn="l"/>
              </a:tabLst>
            </a:pPr>
            <a:r>
              <a:rPr lang="en-US" dirty="0">
                <a:solidFill>
                  <a:schemeClr val="tx2">
                    <a:lumMod val="50000"/>
                  </a:schemeClr>
                </a:solidFill>
                <a:latin typeface="Franklin Gothic Book" panose="020B0503020102020204" pitchFamily="34" charset="0"/>
                <a:ea typeface="Calibri" panose="020F0502020204030204" pitchFamily="34" charset="0"/>
                <a:cs typeface="Times New Roman" panose="02020603050405020304" pitchFamily="18" charset="0"/>
              </a:rPr>
              <a:t>141 companies have participated since 2003 with $956 million raised</a:t>
            </a:r>
          </a:p>
        </p:txBody>
      </p:sp>
      <p:sp>
        <p:nvSpPr>
          <p:cNvPr id="4" name="Slide Number Placeholder 3">
            <a:extLst>
              <a:ext uri="{FF2B5EF4-FFF2-40B4-BE49-F238E27FC236}">
                <a16:creationId xmlns:a16="http://schemas.microsoft.com/office/drawing/2014/main" id="{86B86D20-B235-4715-A00F-A7C9FB62340D}"/>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26</a:t>
            </a:fld>
            <a:endParaRPr lang="en-US" dirty="0">
              <a:solidFill>
                <a:srgbClr val="1F497D">
                  <a:lumMod val="50000"/>
                </a:srgbClr>
              </a:solidFill>
            </a:endParaRPr>
          </a:p>
        </p:txBody>
      </p:sp>
    </p:spTree>
    <p:extLst>
      <p:ext uri="{BB962C8B-B14F-4D97-AF65-F5344CB8AC3E}">
        <p14:creationId xmlns:p14="http://schemas.microsoft.com/office/powerpoint/2010/main" val="14099224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3"/>
          <p:cNvSpPr txBox="1">
            <a:spLocks/>
          </p:cNvSpPr>
          <p:nvPr/>
        </p:nvSpPr>
        <p:spPr>
          <a:xfrm>
            <a:off x="533400" y="152400"/>
            <a:ext cx="8153400" cy="628650"/>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600" spc="113" dirty="0">
                <a:solidFill>
                  <a:srgbClr val="10253F"/>
                </a:solidFill>
                <a:latin typeface="Franklin Gothic Demi Cond" panose="020B0706030402020204" pitchFamily="34" charset="0"/>
                <a:ea typeface="Gotham Narrow Book" charset="0"/>
                <a:cs typeface="Gotham Narrow Book" charset="0"/>
              </a:rPr>
              <a:t>UConn Research &amp; Innovation: </a:t>
            </a:r>
          </a:p>
          <a:p>
            <a:pPr algn="ctr" defTabSz="685800"/>
            <a:r>
              <a:rPr lang="en-US" sz="2400" spc="113" dirty="0">
                <a:solidFill>
                  <a:srgbClr val="10253F"/>
                </a:solidFill>
                <a:latin typeface="Franklin Gothic Demi Cond" panose="020B0706030402020204" pitchFamily="34" charset="0"/>
                <a:ea typeface="Gotham Narrow Book" charset="0"/>
                <a:cs typeface="Gotham Narrow Book" charset="0"/>
              </a:rPr>
              <a:t>Technology Incubation Program (TIP)</a:t>
            </a:r>
            <a:endParaRPr lang="en-US" sz="1600" spc="113" dirty="0">
              <a:solidFill>
                <a:srgbClr val="10253F"/>
              </a:solidFill>
              <a:latin typeface="Franklin Gothic Demi Cond" panose="020B0706030402020204" pitchFamily="34" charset="0"/>
              <a:ea typeface="Gotham Narrow Book" charset="0"/>
              <a:cs typeface="Gotham Narrow Book" charset="0"/>
            </a:endParaRPr>
          </a:p>
        </p:txBody>
      </p:sp>
      <p:sp>
        <p:nvSpPr>
          <p:cNvPr id="7" name="Rectangle 6"/>
          <p:cNvSpPr/>
          <p:nvPr/>
        </p:nvSpPr>
        <p:spPr>
          <a:xfrm>
            <a:off x="231775" y="990600"/>
            <a:ext cx="8531225" cy="683070"/>
          </a:xfrm>
          <a:prstGeom prst="rect">
            <a:avLst/>
          </a:prstGeom>
        </p:spPr>
        <p:txBody>
          <a:bodyPr wrap="square" lIns="0" tIns="0" rIns="0" bIns="0">
            <a:noAutofit/>
          </a:bodyPr>
          <a:lstStyle/>
          <a:p>
            <a:pPr algn="ctr" defTabSz="685800"/>
            <a:r>
              <a:rPr lang="en-US" sz="2400" b="1" dirty="0">
                <a:solidFill>
                  <a:srgbClr val="505360"/>
                </a:solidFill>
                <a:latin typeface="Franklin Gothic Book" panose="020B0503020102020204" pitchFamily="34" charset="0"/>
                <a:ea typeface="Gotham Book" charset="0"/>
                <a:cs typeface="Gotham Book" charset="0"/>
              </a:rPr>
              <a:t>Moving technology from the lab to the market at UConn and UConn Health</a:t>
            </a:r>
          </a:p>
        </p:txBody>
      </p:sp>
      <p:graphicFrame>
        <p:nvGraphicFramePr>
          <p:cNvPr id="10" name="Table 9"/>
          <p:cNvGraphicFramePr>
            <a:graphicFrameLocks noGrp="1"/>
          </p:cNvGraphicFramePr>
          <p:nvPr>
            <p:extLst>
              <p:ext uri="{D42A27DB-BD31-4B8C-83A1-F6EECF244321}">
                <p14:modId xmlns:p14="http://schemas.microsoft.com/office/powerpoint/2010/main" val="2464956080"/>
              </p:ext>
            </p:extLst>
          </p:nvPr>
        </p:nvGraphicFramePr>
        <p:xfrm>
          <a:off x="152400" y="2074137"/>
          <a:ext cx="8781208" cy="4256042"/>
        </p:xfrm>
        <a:graphic>
          <a:graphicData uri="http://schemas.openxmlformats.org/drawingml/2006/table">
            <a:tbl>
              <a:tblPr firstRow="1" bandRow="1">
                <a:tableStyleId>{5C22544A-7EE6-4342-B048-85BDC9FD1C3A}</a:tableStyleId>
              </a:tblPr>
              <a:tblGrid>
                <a:gridCol w="3526120">
                  <a:extLst>
                    <a:ext uri="{9D8B030D-6E8A-4147-A177-3AD203B41FA5}">
                      <a16:colId xmlns:a16="http://schemas.microsoft.com/office/drawing/2014/main" val="302269328"/>
                    </a:ext>
                  </a:extLst>
                </a:gridCol>
                <a:gridCol w="1371269">
                  <a:extLst>
                    <a:ext uri="{9D8B030D-6E8A-4147-A177-3AD203B41FA5}">
                      <a16:colId xmlns:a16="http://schemas.microsoft.com/office/drawing/2014/main" val="4249050414"/>
                    </a:ext>
                  </a:extLst>
                </a:gridCol>
                <a:gridCol w="1371269">
                  <a:extLst>
                    <a:ext uri="{9D8B030D-6E8A-4147-A177-3AD203B41FA5}">
                      <a16:colId xmlns:a16="http://schemas.microsoft.com/office/drawing/2014/main" val="1522136154"/>
                    </a:ext>
                  </a:extLst>
                </a:gridCol>
                <a:gridCol w="1256275">
                  <a:extLst>
                    <a:ext uri="{9D8B030D-6E8A-4147-A177-3AD203B41FA5}">
                      <a16:colId xmlns:a16="http://schemas.microsoft.com/office/drawing/2014/main" val="1049119725"/>
                    </a:ext>
                  </a:extLst>
                </a:gridCol>
                <a:gridCol w="1256275">
                  <a:extLst>
                    <a:ext uri="{9D8B030D-6E8A-4147-A177-3AD203B41FA5}">
                      <a16:colId xmlns:a16="http://schemas.microsoft.com/office/drawing/2014/main" val="3766258942"/>
                    </a:ext>
                  </a:extLst>
                </a:gridCol>
              </a:tblGrid>
              <a:tr h="246570">
                <a:tc>
                  <a:txBody>
                    <a:bodyPr/>
                    <a:lstStyle/>
                    <a:p>
                      <a:pPr algn="ctr"/>
                      <a:endParaRPr lang="en-US" dirty="0">
                        <a:latin typeface="Franklin Gothic Book" panose="020B0503020102020204" pitchFamily="34" charset="0"/>
                      </a:endParaRPr>
                    </a:p>
                  </a:txBody>
                  <a:tcPr>
                    <a:solidFill>
                      <a:srgbClr val="10253F"/>
                    </a:solidFill>
                  </a:tcPr>
                </a:tc>
                <a:tc>
                  <a:txBody>
                    <a:bodyPr/>
                    <a:lstStyle/>
                    <a:p>
                      <a:pPr algn="ctr"/>
                      <a:r>
                        <a:rPr lang="en-US" sz="1600" baseline="0" dirty="0">
                          <a:latin typeface="Franklin Gothic Book" panose="020B0503020102020204" pitchFamily="34" charset="0"/>
                        </a:rPr>
                        <a:t>TIP UConn and UConn Health Total FY21</a:t>
                      </a:r>
                      <a:endParaRPr lang="en-US" sz="1600" dirty="0">
                        <a:latin typeface="Franklin Gothic Book" panose="020B0503020102020204" pitchFamily="34" charset="0"/>
                      </a:endParaRPr>
                    </a:p>
                  </a:txBody>
                  <a:tcPr>
                    <a:solidFill>
                      <a:srgbClr val="10253F"/>
                    </a:solidFill>
                  </a:tcPr>
                </a:tc>
                <a:tc>
                  <a:txBody>
                    <a:bodyPr/>
                    <a:lstStyle/>
                    <a:p>
                      <a:pPr algn="ctr"/>
                      <a:r>
                        <a:rPr lang="en-US" sz="1600" dirty="0">
                          <a:latin typeface="Franklin Gothic Book" panose="020B0503020102020204" pitchFamily="34" charset="0"/>
                        </a:rPr>
                        <a:t>TIP UConn</a:t>
                      </a:r>
                      <a:r>
                        <a:rPr lang="en-US" sz="1600" baseline="0" dirty="0">
                          <a:latin typeface="Franklin Gothic Book" panose="020B0503020102020204" pitchFamily="34" charset="0"/>
                        </a:rPr>
                        <a:t> Health</a:t>
                      </a:r>
                      <a:endParaRPr lang="en-US" sz="1600" dirty="0">
                        <a:latin typeface="Franklin Gothic Book" panose="020B0503020102020204" pitchFamily="34" charset="0"/>
                      </a:endParaRPr>
                    </a:p>
                    <a:p>
                      <a:pPr algn="ctr"/>
                      <a:r>
                        <a:rPr lang="en-US" sz="1600" dirty="0">
                          <a:latin typeface="Franklin Gothic Book" panose="020B0503020102020204" pitchFamily="34" charset="0"/>
                        </a:rPr>
                        <a:t>Total FY21</a:t>
                      </a:r>
                    </a:p>
                  </a:txBody>
                  <a:tcPr>
                    <a:solidFill>
                      <a:srgbClr val="10253F"/>
                    </a:solidFill>
                  </a:tcPr>
                </a:tc>
                <a:tc>
                  <a:txBody>
                    <a:bodyPr/>
                    <a:lstStyle/>
                    <a:p>
                      <a:pPr algn="ctr"/>
                      <a:r>
                        <a:rPr lang="en-US" sz="1600" dirty="0">
                          <a:latin typeface="Franklin Gothic Book" panose="020B0503020102020204" pitchFamily="34" charset="0"/>
                        </a:rPr>
                        <a:t>TIP Stamford Total FY21</a:t>
                      </a:r>
                    </a:p>
                  </a:txBody>
                  <a:tcPr>
                    <a:solidFill>
                      <a:srgbClr val="10253F"/>
                    </a:solidFill>
                  </a:tcPr>
                </a:tc>
                <a:tc>
                  <a:txBody>
                    <a:bodyPr/>
                    <a:lstStyle/>
                    <a:p>
                      <a:pPr algn="ctr"/>
                      <a:r>
                        <a:rPr lang="en-US" sz="1600" dirty="0">
                          <a:latin typeface="Franklin Gothic Book" panose="020B0503020102020204" pitchFamily="34" charset="0"/>
                        </a:rPr>
                        <a:t>TIP Storrs Total FY21</a:t>
                      </a:r>
                    </a:p>
                  </a:txBody>
                  <a:tcPr>
                    <a:solidFill>
                      <a:srgbClr val="10253F"/>
                    </a:solidFill>
                  </a:tcPr>
                </a:tc>
                <a:extLst>
                  <a:ext uri="{0D108BD9-81ED-4DB2-BD59-A6C34878D82A}">
                    <a16:rowId xmlns:a16="http://schemas.microsoft.com/office/drawing/2014/main" val="4093493178"/>
                  </a:ext>
                </a:extLst>
              </a:tr>
              <a:tr h="4516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lumMod val="50000"/>
                            </a:schemeClr>
                          </a:solidFill>
                          <a:latin typeface="Franklin Gothic Book" panose="020B0503020102020204" pitchFamily="34" charset="0"/>
                          <a:ea typeface="Gotham Narrow Book" charset="0"/>
                          <a:cs typeface="Gotham Narrow Book" charset="0"/>
                        </a:rPr>
                        <a:t>Raised in debt &amp; equity funding </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lumMod val="50000"/>
                            </a:schemeClr>
                          </a:solidFill>
                          <a:latin typeface="Franklin Gothic Book" panose="020B0503020102020204" pitchFamily="34" charset="0"/>
                        </a:rPr>
                        <a:t>$57M</a:t>
                      </a:r>
                    </a:p>
                  </a:txBody>
                  <a:tcPr>
                    <a:solidFill>
                      <a:schemeClr val="accent1">
                        <a:lumMod val="60000"/>
                        <a:lumOff val="40000"/>
                      </a:schemeClr>
                    </a:solidFill>
                  </a:tcPr>
                </a:tc>
                <a:tc>
                  <a:txBody>
                    <a:bodyPr/>
                    <a:lstStyle/>
                    <a:p>
                      <a:pPr algn="ctr"/>
                      <a:r>
                        <a:rPr lang="en-US" dirty="0">
                          <a:solidFill>
                            <a:schemeClr val="tx2">
                              <a:lumMod val="50000"/>
                            </a:schemeClr>
                          </a:solidFill>
                          <a:latin typeface="Franklin Gothic Book" panose="020B0503020102020204" pitchFamily="34" charset="0"/>
                        </a:rPr>
                        <a:t>$53M</a:t>
                      </a:r>
                    </a:p>
                  </a:txBody>
                  <a:tcPr/>
                </a:tc>
                <a:tc>
                  <a:txBody>
                    <a:bodyPr/>
                    <a:lstStyle/>
                    <a:p>
                      <a:pPr algn="ctr"/>
                      <a:r>
                        <a:rPr lang="en-US" dirty="0">
                          <a:solidFill>
                            <a:schemeClr val="tx2">
                              <a:lumMod val="50000"/>
                            </a:schemeClr>
                          </a:solidFill>
                          <a:latin typeface="Franklin Gothic Book" panose="020B0503020102020204" pitchFamily="34" charset="0"/>
                        </a:rPr>
                        <a:t>$3M</a:t>
                      </a:r>
                    </a:p>
                  </a:txBody>
                  <a:tcPr/>
                </a:tc>
                <a:tc>
                  <a:txBody>
                    <a:bodyPr/>
                    <a:lstStyle/>
                    <a:p>
                      <a:pPr algn="ctr"/>
                      <a:r>
                        <a:rPr lang="en-US" dirty="0">
                          <a:solidFill>
                            <a:schemeClr val="tx2">
                              <a:lumMod val="50000"/>
                            </a:schemeClr>
                          </a:solidFill>
                          <a:latin typeface="Franklin Gothic Book" panose="020B0503020102020204" pitchFamily="34" charset="0"/>
                        </a:rPr>
                        <a:t>$227k</a:t>
                      </a:r>
                    </a:p>
                  </a:txBody>
                  <a:tcPr/>
                </a:tc>
                <a:extLst>
                  <a:ext uri="{0D108BD9-81ED-4DB2-BD59-A6C34878D82A}">
                    <a16:rowId xmlns:a16="http://schemas.microsoft.com/office/drawing/2014/main" val="44885776"/>
                  </a:ext>
                </a:extLst>
              </a:tr>
              <a:tr h="4516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lumMod val="50000"/>
                            </a:schemeClr>
                          </a:solidFill>
                          <a:latin typeface="Franklin Gothic Book" panose="020B0503020102020204" pitchFamily="34" charset="0"/>
                          <a:ea typeface="Gotham Narrow Book" charset="0"/>
                          <a:cs typeface="Gotham Narrow Book" charset="0"/>
                        </a:rPr>
                        <a:t>Raised in revenue from sales and grants</a:t>
                      </a:r>
                    </a:p>
                  </a:txBody>
                  <a:tcPr/>
                </a:tc>
                <a:tc>
                  <a:txBody>
                    <a:bodyPr/>
                    <a:lstStyle/>
                    <a:p>
                      <a:pPr algn="ctr"/>
                      <a:r>
                        <a:rPr lang="en-US" dirty="0">
                          <a:solidFill>
                            <a:schemeClr val="tx2">
                              <a:lumMod val="50000"/>
                            </a:schemeClr>
                          </a:solidFill>
                          <a:latin typeface="Franklin Gothic Book" panose="020B0503020102020204" pitchFamily="34" charset="0"/>
                        </a:rPr>
                        <a:t>$14M</a:t>
                      </a:r>
                    </a:p>
                  </a:txBody>
                  <a:tcPr>
                    <a:solidFill>
                      <a:schemeClr val="accent1">
                        <a:lumMod val="60000"/>
                        <a:lumOff val="40000"/>
                      </a:schemeClr>
                    </a:solidFill>
                  </a:tcPr>
                </a:tc>
                <a:tc>
                  <a:txBody>
                    <a:bodyPr/>
                    <a:lstStyle/>
                    <a:p>
                      <a:pPr algn="ctr"/>
                      <a:r>
                        <a:rPr lang="en-US" dirty="0">
                          <a:solidFill>
                            <a:schemeClr val="tx2">
                              <a:lumMod val="50000"/>
                            </a:schemeClr>
                          </a:solidFill>
                          <a:latin typeface="Franklin Gothic Book" panose="020B0503020102020204" pitchFamily="34" charset="0"/>
                        </a:rPr>
                        <a:t>$10M</a:t>
                      </a:r>
                    </a:p>
                  </a:txBody>
                  <a:tcPr/>
                </a:tc>
                <a:tc>
                  <a:txBody>
                    <a:bodyPr/>
                    <a:lstStyle/>
                    <a:p>
                      <a:pPr algn="ctr"/>
                      <a:r>
                        <a:rPr lang="en-US" dirty="0">
                          <a:solidFill>
                            <a:schemeClr val="tx2">
                              <a:lumMod val="50000"/>
                            </a:schemeClr>
                          </a:solidFill>
                          <a:latin typeface="Franklin Gothic Book" panose="020B0503020102020204" pitchFamily="34" charset="0"/>
                        </a:rPr>
                        <a:t>$2M</a:t>
                      </a:r>
                    </a:p>
                  </a:txBody>
                  <a:tcPr/>
                </a:tc>
                <a:tc>
                  <a:txBody>
                    <a:bodyPr/>
                    <a:lstStyle/>
                    <a:p>
                      <a:pPr algn="ctr"/>
                      <a:r>
                        <a:rPr lang="en-US" dirty="0">
                          <a:solidFill>
                            <a:schemeClr val="tx2">
                              <a:lumMod val="50000"/>
                            </a:schemeClr>
                          </a:solidFill>
                          <a:latin typeface="Franklin Gothic Book" panose="020B0503020102020204" pitchFamily="34" charset="0"/>
                        </a:rPr>
                        <a:t>$2M</a:t>
                      </a:r>
                    </a:p>
                  </a:txBody>
                  <a:tcPr/>
                </a:tc>
                <a:extLst>
                  <a:ext uri="{0D108BD9-81ED-4DB2-BD59-A6C34878D82A}">
                    <a16:rowId xmlns:a16="http://schemas.microsoft.com/office/drawing/2014/main" val="4294181417"/>
                  </a:ext>
                </a:extLst>
              </a:tr>
              <a:tr h="258069">
                <a:tc>
                  <a:txBody>
                    <a:bodyPr/>
                    <a:lstStyle/>
                    <a:p>
                      <a:pPr algn="ctr"/>
                      <a:r>
                        <a:rPr lang="en-US" dirty="0">
                          <a:solidFill>
                            <a:schemeClr val="tx2">
                              <a:lumMod val="50000"/>
                            </a:schemeClr>
                          </a:solidFill>
                          <a:latin typeface="Franklin Gothic Book" panose="020B0503020102020204" pitchFamily="34" charset="0"/>
                          <a:ea typeface="Gotham Narrow Book" charset="0"/>
                          <a:cs typeface="Gotham Narrow Book" charset="0"/>
                        </a:rPr>
                        <a:t>Companies located at the incubator </a:t>
                      </a:r>
                      <a:endParaRPr lang="en-US" dirty="0">
                        <a:solidFill>
                          <a:schemeClr val="tx2">
                            <a:lumMod val="50000"/>
                          </a:schemeClr>
                        </a:solidFill>
                        <a:latin typeface="Franklin Gothic Book" panose="020B0503020102020204" pitchFamily="34" charset="0"/>
                      </a:endParaRPr>
                    </a:p>
                  </a:txBody>
                  <a:tcPr/>
                </a:tc>
                <a:tc>
                  <a:txBody>
                    <a:bodyPr/>
                    <a:lstStyle/>
                    <a:p>
                      <a:pPr algn="ctr"/>
                      <a:r>
                        <a:rPr lang="en-US" dirty="0">
                          <a:solidFill>
                            <a:schemeClr val="tx2">
                              <a:lumMod val="50000"/>
                            </a:schemeClr>
                          </a:solidFill>
                          <a:latin typeface="Franklin Gothic Book" panose="020B0503020102020204" pitchFamily="34" charset="0"/>
                        </a:rPr>
                        <a:t>58</a:t>
                      </a:r>
                    </a:p>
                  </a:txBody>
                  <a:tcPr>
                    <a:solidFill>
                      <a:schemeClr val="accent1">
                        <a:lumMod val="60000"/>
                        <a:lumOff val="40000"/>
                      </a:schemeClr>
                    </a:solidFill>
                  </a:tcPr>
                </a:tc>
                <a:tc>
                  <a:txBody>
                    <a:bodyPr/>
                    <a:lstStyle/>
                    <a:p>
                      <a:pPr algn="ctr"/>
                      <a:r>
                        <a:rPr lang="en-US" dirty="0">
                          <a:solidFill>
                            <a:schemeClr val="tx2">
                              <a:lumMod val="50000"/>
                            </a:schemeClr>
                          </a:solidFill>
                          <a:latin typeface="Franklin Gothic Book" panose="020B0503020102020204" pitchFamily="34" charset="0"/>
                        </a:rPr>
                        <a:t>36</a:t>
                      </a:r>
                    </a:p>
                  </a:txBody>
                  <a:tcPr/>
                </a:tc>
                <a:tc>
                  <a:txBody>
                    <a:bodyPr/>
                    <a:lstStyle/>
                    <a:p>
                      <a:pPr algn="ctr"/>
                      <a:r>
                        <a:rPr lang="en-US" dirty="0">
                          <a:solidFill>
                            <a:schemeClr val="tx2">
                              <a:lumMod val="50000"/>
                            </a:schemeClr>
                          </a:solidFill>
                          <a:latin typeface="Franklin Gothic Book" panose="020B0503020102020204" pitchFamily="34" charset="0"/>
                        </a:rPr>
                        <a:t>11</a:t>
                      </a:r>
                    </a:p>
                  </a:txBody>
                  <a:tcPr/>
                </a:tc>
                <a:tc>
                  <a:txBody>
                    <a:bodyPr/>
                    <a:lstStyle/>
                    <a:p>
                      <a:pPr algn="ctr"/>
                      <a:r>
                        <a:rPr lang="en-US" dirty="0">
                          <a:solidFill>
                            <a:schemeClr val="tx2">
                              <a:lumMod val="50000"/>
                            </a:schemeClr>
                          </a:solidFill>
                          <a:latin typeface="Franklin Gothic Book" panose="020B0503020102020204" pitchFamily="34" charset="0"/>
                        </a:rPr>
                        <a:t>11</a:t>
                      </a:r>
                    </a:p>
                  </a:txBody>
                  <a:tcPr/>
                </a:tc>
                <a:extLst>
                  <a:ext uri="{0D108BD9-81ED-4DB2-BD59-A6C34878D82A}">
                    <a16:rowId xmlns:a16="http://schemas.microsoft.com/office/drawing/2014/main" val="1735558911"/>
                  </a:ext>
                </a:extLst>
              </a:tr>
              <a:tr h="258069">
                <a:tc>
                  <a:txBody>
                    <a:bodyPr/>
                    <a:lstStyle/>
                    <a:p>
                      <a:pPr algn="ctr"/>
                      <a:r>
                        <a:rPr lang="en-US" dirty="0">
                          <a:solidFill>
                            <a:schemeClr val="tx2">
                              <a:lumMod val="50000"/>
                            </a:schemeClr>
                          </a:solidFill>
                          <a:latin typeface="Franklin Gothic Book" panose="020B0503020102020204" pitchFamily="34" charset="0"/>
                        </a:rPr>
                        <a:t>Full-time (FT)</a:t>
                      </a:r>
                      <a:r>
                        <a:rPr lang="en-US" baseline="0" dirty="0">
                          <a:solidFill>
                            <a:schemeClr val="tx2">
                              <a:lumMod val="50000"/>
                            </a:schemeClr>
                          </a:solidFill>
                          <a:latin typeface="Franklin Gothic Book" panose="020B0503020102020204" pitchFamily="34" charset="0"/>
                        </a:rPr>
                        <a:t> and part-time (PT) Jobs </a:t>
                      </a:r>
                      <a:endParaRPr lang="en-US" dirty="0">
                        <a:solidFill>
                          <a:schemeClr val="tx2">
                            <a:lumMod val="50000"/>
                          </a:schemeClr>
                        </a:solidFill>
                        <a:latin typeface="Franklin Gothic Book" panose="020B0503020102020204" pitchFamily="34" charset="0"/>
                      </a:endParaRPr>
                    </a:p>
                  </a:txBody>
                  <a:tcPr/>
                </a:tc>
                <a:tc>
                  <a:txBody>
                    <a:bodyPr/>
                    <a:lstStyle/>
                    <a:p>
                      <a:pPr algn="ctr"/>
                      <a:r>
                        <a:rPr lang="en-US" baseline="0" dirty="0">
                          <a:solidFill>
                            <a:schemeClr val="tx2">
                              <a:lumMod val="50000"/>
                            </a:schemeClr>
                          </a:solidFill>
                          <a:latin typeface="Franklin Gothic Book" panose="020B0503020102020204" pitchFamily="34" charset="0"/>
                        </a:rPr>
                        <a:t>204 (</a:t>
                      </a:r>
                      <a:r>
                        <a:rPr lang="en-US" sz="1800" baseline="0" dirty="0">
                          <a:solidFill>
                            <a:schemeClr val="tx2">
                              <a:lumMod val="50000"/>
                            </a:schemeClr>
                          </a:solidFill>
                          <a:latin typeface="Franklin Gothic Book" panose="020B0503020102020204" pitchFamily="34" charset="0"/>
                        </a:rPr>
                        <a:t>FT)</a:t>
                      </a:r>
                      <a:r>
                        <a:rPr lang="en-US" baseline="0" dirty="0">
                          <a:solidFill>
                            <a:schemeClr val="tx2">
                              <a:lumMod val="50000"/>
                            </a:schemeClr>
                          </a:solidFill>
                          <a:latin typeface="Franklin Gothic Book" panose="020B0503020102020204" pitchFamily="34" charset="0"/>
                        </a:rPr>
                        <a:t> </a:t>
                      </a:r>
                    </a:p>
                    <a:p>
                      <a:pPr algn="ctr"/>
                      <a:r>
                        <a:rPr lang="en-US" baseline="0" dirty="0">
                          <a:solidFill>
                            <a:schemeClr val="tx2">
                              <a:lumMod val="50000"/>
                            </a:schemeClr>
                          </a:solidFill>
                          <a:latin typeface="Franklin Gothic Book" panose="020B0503020102020204" pitchFamily="34" charset="0"/>
                        </a:rPr>
                        <a:t>  80 (PT)</a:t>
                      </a:r>
                      <a:endParaRPr lang="en-US" dirty="0">
                        <a:solidFill>
                          <a:schemeClr val="tx2">
                            <a:lumMod val="50000"/>
                          </a:schemeClr>
                        </a:solidFill>
                        <a:latin typeface="Franklin Gothic Book" panose="020B0503020102020204" pitchFamily="34" charset="0"/>
                      </a:endParaRPr>
                    </a:p>
                  </a:txBody>
                  <a:tcPr>
                    <a:solidFill>
                      <a:schemeClr val="accent1">
                        <a:lumMod val="60000"/>
                        <a:lumOff val="40000"/>
                      </a:schemeClr>
                    </a:solidFill>
                  </a:tcPr>
                </a:tc>
                <a:tc>
                  <a:txBody>
                    <a:bodyPr/>
                    <a:lstStyle/>
                    <a:p>
                      <a:pPr algn="ctr"/>
                      <a:r>
                        <a:rPr lang="en-US" dirty="0">
                          <a:solidFill>
                            <a:schemeClr val="tx2">
                              <a:lumMod val="50000"/>
                            </a:schemeClr>
                          </a:solidFill>
                          <a:latin typeface="Franklin Gothic Book" panose="020B0503020102020204" pitchFamily="34" charset="0"/>
                        </a:rPr>
                        <a:t>172 (FT) </a:t>
                      </a:r>
                    </a:p>
                    <a:p>
                      <a:pPr algn="ctr"/>
                      <a:r>
                        <a:rPr lang="en-US" dirty="0">
                          <a:solidFill>
                            <a:schemeClr val="tx2">
                              <a:lumMod val="50000"/>
                            </a:schemeClr>
                          </a:solidFill>
                          <a:latin typeface="Franklin Gothic Book" panose="020B0503020102020204" pitchFamily="34" charset="0"/>
                        </a:rPr>
                        <a:t>  49 (PT)</a:t>
                      </a:r>
                    </a:p>
                  </a:txBody>
                  <a:tcPr/>
                </a:tc>
                <a:tc>
                  <a:txBody>
                    <a:bodyPr/>
                    <a:lstStyle/>
                    <a:p>
                      <a:pPr algn="ctr"/>
                      <a:r>
                        <a:rPr lang="en-US" dirty="0">
                          <a:solidFill>
                            <a:schemeClr val="tx2">
                              <a:lumMod val="50000"/>
                            </a:schemeClr>
                          </a:solidFill>
                          <a:latin typeface="Franklin Gothic Book" panose="020B0503020102020204" pitchFamily="34" charset="0"/>
                        </a:rPr>
                        <a:t>14 (FT)</a:t>
                      </a:r>
                    </a:p>
                    <a:p>
                      <a:pPr algn="ctr"/>
                      <a:r>
                        <a:rPr lang="en-US" dirty="0">
                          <a:solidFill>
                            <a:schemeClr val="tx2">
                              <a:lumMod val="50000"/>
                            </a:schemeClr>
                          </a:solidFill>
                          <a:latin typeface="Franklin Gothic Book" panose="020B0503020102020204" pitchFamily="34" charset="0"/>
                        </a:rPr>
                        <a:t>  7 (PT)</a:t>
                      </a:r>
                    </a:p>
                  </a:txBody>
                  <a:tcPr/>
                </a:tc>
                <a:tc>
                  <a:txBody>
                    <a:bodyPr/>
                    <a:lstStyle/>
                    <a:p>
                      <a:pPr algn="ctr"/>
                      <a:r>
                        <a:rPr lang="en-US" dirty="0">
                          <a:solidFill>
                            <a:schemeClr val="tx2">
                              <a:lumMod val="50000"/>
                            </a:schemeClr>
                          </a:solidFill>
                          <a:latin typeface="Franklin Gothic Book" panose="020B0503020102020204" pitchFamily="34" charset="0"/>
                        </a:rPr>
                        <a:t>18 (FT)</a:t>
                      </a:r>
                    </a:p>
                    <a:p>
                      <a:pPr algn="ctr"/>
                      <a:r>
                        <a:rPr lang="en-US" dirty="0">
                          <a:solidFill>
                            <a:schemeClr val="tx2">
                              <a:lumMod val="50000"/>
                            </a:schemeClr>
                          </a:solidFill>
                          <a:latin typeface="Franklin Gothic Book" panose="020B0503020102020204" pitchFamily="34" charset="0"/>
                        </a:rPr>
                        <a:t>24 (PT)</a:t>
                      </a:r>
                    </a:p>
                  </a:txBody>
                  <a:tcPr/>
                </a:tc>
                <a:extLst>
                  <a:ext uri="{0D108BD9-81ED-4DB2-BD59-A6C34878D82A}">
                    <a16:rowId xmlns:a16="http://schemas.microsoft.com/office/drawing/2014/main" val="3378247927"/>
                  </a:ext>
                </a:extLst>
              </a:tr>
              <a:tr h="25806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lumMod val="50000"/>
                            </a:schemeClr>
                          </a:solidFill>
                          <a:latin typeface="Franklin Gothic Book" panose="020B0503020102020204" pitchFamily="34" charset="0"/>
                          <a:ea typeface="Gotham Narrow Book" charset="0"/>
                          <a:cs typeface="Gotham Narrow Book" charset="0"/>
                        </a:rPr>
                        <a:t>Incubator space occupied</a:t>
                      </a:r>
                    </a:p>
                  </a:txBody>
                  <a:tcPr/>
                </a:tc>
                <a:tc>
                  <a:txBody>
                    <a:bodyPr/>
                    <a:lstStyle/>
                    <a:p>
                      <a:pPr algn="ctr"/>
                      <a:r>
                        <a:rPr lang="en-US" dirty="0">
                          <a:solidFill>
                            <a:schemeClr val="tx2">
                              <a:lumMod val="50000"/>
                            </a:schemeClr>
                          </a:solidFill>
                          <a:latin typeface="Franklin Gothic Book" panose="020B0503020102020204" pitchFamily="34" charset="0"/>
                        </a:rPr>
                        <a:t>94%</a:t>
                      </a:r>
                    </a:p>
                  </a:txBody>
                  <a:tcPr>
                    <a:solidFill>
                      <a:schemeClr val="accent1">
                        <a:lumMod val="60000"/>
                        <a:lumOff val="40000"/>
                      </a:schemeClr>
                    </a:solidFill>
                  </a:tcPr>
                </a:tc>
                <a:tc>
                  <a:txBody>
                    <a:bodyPr/>
                    <a:lstStyle/>
                    <a:p>
                      <a:pPr algn="ctr"/>
                      <a:r>
                        <a:rPr lang="en-US" dirty="0">
                          <a:solidFill>
                            <a:schemeClr val="tx2">
                              <a:lumMod val="50000"/>
                            </a:schemeClr>
                          </a:solidFill>
                          <a:latin typeface="Franklin Gothic Book" panose="020B0503020102020204" pitchFamily="34" charset="0"/>
                        </a:rPr>
                        <a:t>93%</a:t>
                      </a:r>
                    </a:p>
                  </a:txBody>
                  <a:tcPr/>
                </a:tc>
                <a:tc>
                  <a:txBody>
                    <a:bodyPr/>
                    <a:lstStyle/>
                    <a:p>
                      <a:pPr algn="ctr"/>
                      <a:r>
                        <a:rPr lang="en-US" dirty="0">
                          <a:solidFill>
                            <a:schemeClr val="tx2">
                              <a:lumMod val="50000"/>
                            </a:schemeClr>
                          </a:solidFill>
                          <a:latin typeface="Franklin Gothic Book" panose="020B0503020102020204" pitchFamily="34" charset="0"/>
                        </a:rPr>
                        <a:t>NA</a:t>
                      </a:r>
                    </a:p>
                  </a:txBody>
                  <a:tcPr/>
                </a:tc>
                <a:tc>
                  <a:txBody>
                    <a:bodyPr/>
                    <a:lstStyle/>
                    <a:p>
                      <a:pPr algn="ctr"/>
                      <a:r>
                        <a:rPr lang="en-US" dirty="0">
                          <a:solidFill>
                            <a:schemeClr val="tx2">
                              <a:lumMod val="50000"/>
                            </a:schemeClr>
                          </a:solidFill>
                          <a:latin typeface="Franklin Gothic Book" panose="020B0503020102020204" pitchFamily="34" charset="0"/>
                        </a:rPr>
                        <a:t>97%</a:t>
                      </a:r>
                    </a:p>
                  </a:txBody>
                  <a:tcPr/>
                </a:tc>
                <a:extLst>
                  <a:ext uri="{0D108BD9-81ED-4DB2-BD59-A6C34878D82A}">
                    <a16:rowId xmlns:a16="http://schemas.microsoft.com/office/drawing/2014/main" val="2080667381"/>
                  </a:ext>
                </a:extLst>
              </a:tr>
              <a:tr h="45162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2">
                              <a:lumMod val="50000"/>
                            </a:schemeClr>
                          </a:solidFill>
                          <a:latin typeface="Franklin Gothic Book" panose="020B0503020102020204" pitchFamily="34" charset="0"/>
                          <a:ea typeface="Gotham Narrow Book" charset="0"/>
                          <a:cs typeface="Gotham Narrow Book" charset="0"/>
                        </a:rPr>
                        <a:t>Taxes</a:t>
                      </a:r>
                      <a:r>
                        <a:rPr lang="en-US" baseline="0" dirty="0">
                          <a:solidFill>
                            <a:schemeClr val="tx2">
                              <a:lumMod val="50000"/>
                            </a:schemeClr>
                          </a:solidFill>
                          <a:latin typeface="Franklin Gothic Book" panose="020B0503020102020204" pitchFamily="34" charset="0"/>
                          <a:ea typeface="Gotham Narrow Book" charset="0"/>
                          <a:cs typeface="Gotham Narrow Book" charset="0"/>
                        </a:rPr>
                        <a:t> </a:t>
                      </a:r>
                      <a:r>
                        <a:rPr lang="en-US" dirty="0">
                          <a:solidFill>
                            <a:schemeClr val="tx2">
                              <a:lumMod val="50000"/>
                            </a:schemeClr>
                          </a:solidFill>
                          <a:latin typeface="Franklin Gothic Book" panose="020B0503020102020204" pitchFamily="34" charset="0"/>
                          <a:ea typeface="Gotham Narrow Book" charset="0"/>
                          <a:cs typeface="Gotham Narrow Book" charset="0"/>
                        </a:rPr>
                        <a:t>paid</a:t>
                      </a:r>
                    </a:p>
                  </a:txBody>
                  <a:tcPr/>
                </a:tc>
                <a:tc>
                  <a:txBody>
                    <a:bodyPr/>
                    <a:lstStyle/>
                    <a:p>
                      <a:pPr algn="ctr"/>
                      <a:r>
                        <a:rPr lang="en-US" dirty="0">
                          <a:solidFill>
                            <a:schemeClr val="tx2">
                              <a:lumMod val="50000"/>
                            </a:schemeClr>
                          </a:solidFill>
                          <a:latin typeface="Franklin Gothic Book" panose="020B0503020102020204" pitchFamily="34" charset="0"/>
                        </a:rPr>
                        <a:t>$3,384,920</a:t>
                      </a:r>
                    </a:p>
                  </a:txBody>
                  <a:tcPr>
                    <a:solidFill>
                      <a:schemeClr val="accent1">
                        <a:lumMod val="60000"/>
                        <a:lumOff val="40000"/>
                      </a:schemeClr>
                    </a:solidFill>
                  </a:tcPr>
                </a:tc>
                <a:tc>
                  <a:txBody>
                    <a:bodyPr/>
                    <a:lstStyle/>
                    <a:p>
                      <a:pPr algn="ctr"/>
                      <a:r>
                        <a:rPr lang="en-US" dirty="0">
                          <a:solidFill>
                            <a:schemeClr val="tx2">
                              <a:lumMod val="50000"/>
                            </a:schemeClr>
                          </a:solidFill>
                          <a:latin typeface="Franklin Gothic Book" panose="020B0503020102020204" pitchFamily="34" charset="0"/>
                        </a:rPr>
                        <a:t>$3,179,893</a:t>
                      </a:r>
                    </a:p>
                  </a:txBody>
                  <a:tcPr/>
                </a:tc>
                <a:tc>
                  <a:txBody>
                    <a:bodyPr/>
                    <a:lstStyle/>
                    <a:p>
                      <a:pPr algn="ctr"/>
                      <a:r>
                        <a:rPr lang="en-US" dirty="0">
                          <a:solidFill>
                            <a:schemeClr val="tx2">
                              <a:lumMod val="50000"/>
                            </a:schemeClr>
                          </a:solidFill>
                          <a:latin typeface="Franklin Gothic Book" panose="020B0503020102020204" pitchFamily="34" charset="0"/>
                        </a:rPr>
                        <a:t>$29,657</a:t>
                      </a:r>
                    </a:p>
                  </a:txBody>
                  <a:tcPr/>
                </a:tc>
                <a:tc>
                  <a:txBody>
                    <a:bodyPr/>
                    <a:lstStyle/>
                    <a:p>
                      <a:pPr algn="ctr"/>
                      <a:r>
                        <a:rPr lang="en-US" dirty="0">
                          <a:solidFill>
                            <a:schemeClr val="tx2">
                              <a:lumMod val="50000"/>
                            </a:schemeClr>
                          </a:solidFill>
                          <a:latin typeface="Franklin Gothic Book" panose="020B0503020102020204" pitchFamily="34" charset="0"/>
                        </a:rPr>
                        <a:t>$175,370</a:t>
                      </a:r>
                    </a:p>
                  </a:txBody>
                  <a:tcPr/>
                </a:tc>
                <a:extLst>
                  <a:ext uri="{0D108BD9-81ED-4DB2-BD59-A6C34878D82A}">
                    <a16:rowId xmlns:a16="http://schemas.microsoft.com/office/drawing/2014/main" val="826628890"/>
                  </a:ext>
                </a:extLst>
              </a:tr>
            </a:tbl>
          </a:graphicData>
        </a:graphic>
      </p:graphicFrame>
      <p:sp>
        <p:nvSpPr>
          <p:cNvPr id="11" name="AutoShape 2" descr="Image result for gear vecto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 name="Slide Number Placeholder 1">
            <a:extLst>
              <a:ext uri="{FF2B5EF4-FFF2-40B4-BE49-F238E27FC236}">
                <a16:creationId xmlns:a16="http://schemas.microsoft.com/office/drawing/2014/main" id="{D21B5C0D-3C2E-4BCD-83A8-B862ADF6AEED}"/>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27</a:t>
            </a:fld>
            <a:endParaRPr lang="en-US" dirty="0">
              <a:solidFill>
                <a:srgbClr val="1F497D">
                  <a:lumMod val="50000"/>
                </a:srgbClr>
              </a:solidFill>
            </a:endParaRPr>
          </a:p>
        </p:txBody>
      </p:sp>
    </p:spTree>
    <p:extLst>
      <p:ext uri="{BB962C8B-B14F-4D97-AF65-F5344CB8AC3E}">
        <p14:creationId xmlns:p14="http://schemas.microsoft.com/office/powerpoint/2010/main" val="5954833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3"/>
          <p:cNvSpPr txBox="1">
            <a:spLocks/>
          </p:cNvSpPr>
          <p:nvPr/>
        </p:nvSpPr>
        <p:spPr>
          <a:xfrm>
            <a:off x="533400" y="1066800"/>
            <a:ext cx="8153400" cy="269691"/>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lnSpc>
                <a:spcPct val="100000"/>
              </a:lnSpc>
              <a:spcBef>
                <a:spcPts val="0"/>
              </a:spcBef>
              <a:spcAft>
                <a:spcPts val="450"/>
              </a:spcAft>
            </a:pPr>
            <a:r>
              <a:rPr lang="en-US" sz="2400" b="1" spc="75" dirty="0">
                <a:solidFill>
                  <a:srgbClr val="505360"/>
                </a:solidFill>
                <a:latin typeface="Franklin Gothic Book" panose="020B0503020102020204" pitchFamily="34" charset="0"/>
                <a:ea typeface="Gotham Narrow Book" charset="0"/>
                <a:cs typeface="Gotham Narrow Book" charset="0"/>
              </a:rPr>
              <a:t>What Do We Need to Accelerate Growth?</a:t>
            </a:r>
          </a:p>
        </p:txBody>
      </p:sp>
      <p:sp>
        <p:nvSpPr>
          <p:cNvPr id="13" name="Rectangle 12"/>
          <p:cNvSpPr/>
          <p:nvPr/>
        </p:nvSpPr>
        <p:spPr>
          <a:xfrm>
            <a:off x="4876800" y="1676400"/>
            <a:ext cx="3961852" cy="4485361"/>
          </a:xfrm>
          <a:prstGeom prst="rect">
            <a:avLst/>
          </a:prstGeom>
        </p:spPr>
        <p:txBody>
          <a:bodyPr wrap="square" anchor="t">
            <a:noAutofit/>
          </a:bodyPr>
          <a:lstStyle/>
          <a:p>
            <a:pPr defTabSz="685800">
              <a:spcAft>
                <a:spcPts val="300"/>
              </a:spcAft>
            </a:pPr>
            <a:r>
              <a:rPr lang="en-US" sz="2000" b="1" dirty="0">
                <a:solidFill>
                  <a:srgbClr val="505360"/>
                </a:solidFill>
                <a:latin typeface="Franklin Gothic Book" panose="020B0503020102020204" pitchFamily="34" charset="0"/>
                <a:ea typeface="Gotham Narrow Book" charset="0"/>
                <a:cs typeface="Gotham Narrow Book" charset="0"/>
              </a:rPr>
              <a:t>To build on current strengths, gain momentum and see faster returns, we need: </a:t>
            </a:r>
          </a:p>
          <a:p>
            <a:pPr defTabSz="685800">
              <a:spcAft>
                <a:spcPts val="300"/>
              </a:spcAft>
            </a:pPr>
            <a:r>
              <a:rPr lang="en-US" b="1" dirty="0">
                <a:solidFill>
                  <a:srgbClr val="002060"/>
                </a:solidFill>
                <a:latin typeface="Franklin Gothic Book" panose="020B0503020102020204" pitchFamily="34" charset="0"/>
                <a:ea typeface="Gotham Narrow Book" charset="0"/>
                <a:cs typeface="Gotham Narrow Book" charset="0"/>
              </a:rPr>
              <a:t>Dollars</a:t>
            </a:r>
          </a:p>
          <a:p>
            <a:pPr marL="285750" indent="-285750" defTabSz="685800">
              <a:spcAft>
                <a:spcPts val="300"/>
              </a:spcAft>
              <a:buFont typeface="Wingdings" panose="05000000000000000000" pitchFamily="2" charset="2"/>
              <a:buChar char="§"/>
            </a:pPr>
            <a:r>
              <a:rPr lang="en-US" u="sng" dirty="0">
                <a:solidFill>
                  <a:srgbClr val="505360"/>
                </a:solidFill>
                <a:latin typeface="Franklin Gothic Book" panose="020B0503020102020204" pitchFamily="34" charset="0"/>
                <a:ea typeface="Gotham Narrow Book" charset="0"/>
                <a:cs typeface="Gotham Narrow Book" charset="0"/>
              </a:rPr>
              <a:t>Proof of concept </a:t>
            </a:r>
            <a:r>
              <a:rPr lang="en-US" dirty="0">
                <a:solidFill>
                  <a:srgbClr val="505360"/>
                </a:solidFill>
                <a:latin typeface="Franklin Gothic Book" panose="020B0503020102020204" pitchFamily="34" charset="0"/>
                <a:ea typeface="Gotham Narrow Book" charset="0"/>
                <a:cs typeface="Gotham Narrow Book" charset="0"/>
              </a:rPr>
              <a:t>funds to more quickly and substantially transform ideas into products</a:t>
            </a:r>
            <a:endParaRPr lang="en-US" b="1" dirty="0">
              <a:solidFill>
                <a:srgbClr val="505360"/>
              </a:solidFill>
              <a:latin typeface="Franklin Gothic Book" panose="020B0503020102020204" pitchFamily="34" charset="0"/>
              <a:ea typeface="Gotham Narrow Book" charset="0"/>
              <a:cs typeface="Gotham Narrow Book" charset="0"/>
            </a:endParaRPr>
          </a:p>
          <a:p>
            <a:pPr defTabSz="685800">
              <a:spcAft>
                <a:spcPts val="300"/>
              </a:spcAft>
            </a:pPr>
            <a:r>
              <a:rPr lang="en-US" b="1" dirty="0">
                <a:solidFill>
                  <a:srgbClr val="002060"/>
                </a:solidFill>
                <a:latin typeface="Franklin Gothic Book" panose="020B0503020102020204" pitchFamily="34" charset="0"/>
                <a:ea typeface="Gotham Narrow Book" charset="0"/>
                <a:cs typeface="Gotham Narrow Book" charset="0"/>
              </a:rPr>
              <a:t>People</a:t>
            </a:r>
          </a:p>
          <a:p>
            <a:pPr marL="285750" indent="-285750" defTabSz="685800">
              <a:spcAft>
                <a:spcPts val="300"/>
              </a:spcAft>
              <a:buFont typeface="Wingdings" panose="05000000000000000000" pitchFamily="2" charset="2"/>
              <a:buChar char="§"/>
            </a:pPr>
            <a:r>
              <a:rPr lang="en-US" u="sng" dirty="0">
                <a:solidFill>
                  <a:srgbClr val="505360"/>
                </a:solidFill>
                <a:latin typeface="Franklin Gothic Book" panose="020B0503020102020204" pitchFamily="34" charset="0"/>
                <a:ea typeface="Gotham Narrow Book" charset="0"/>
                <a:cs typeface="Gotham Narrow Book" charset="0"/>
              </a:rPr>
              <a:t>More researchers </a:t>
            </a:r>
            <a:r>
              <a:rPr lang="en-US" dirty="0">
                <a:solidFill>
                  <a:srgbClr val="505360"/>
                </a:solidFill>
                <a:latin typeface="Franklin Gothic Book" panose="020B0503020102020204" pitchFamily="34" charset="0"/>
                <a:ea typeface="Gotham Narrow Book" charset="0"/>
                <a:cs typeface="Gotham Narrow Book" charset="0"/>
              </a:rPr>
              <a:t>to grow UConn’s Research &amp; Innovation pipeline and encourage student inventors and entrepreneurs</a:t>
            </a:r>
          </a:p>
          <a:p>
            <a:pPr marL="285750" indent="-285750" defTabSz="685800">
              <a:spcAft>
                <a:spcPts val="300"/>
              </a:spcAft>
              <a:buFont typeface="Wingdings" panose="05000000000000000000" pitchFamily="2" charset="2"/>
              <a:buChar char="§"/>
            </a:pPr>
            <a:r>
              <a:rPr lang="en-US" u="sng" dirty="0">
                <a:solidFill>
                  <a:srgbClr val="505360"/>
                </a:solidFill>
                <a:latin typeface="Franklin Gothic Book" panose="020B0503020102020204" pitchFamily="34" charset="0"/>
                <a:ea typeface="Gotham Narrow Book" charset="0"/>
                <a:cs typeface="Gotham Narrow Book" charset="0"/>
              </a:rPr>
              <a:t>More venture development expertise </a:t>
            </a:r>
            <a:r>
              <a:rPr lang="en-US" dirty="0">
                <a:solidFill>
                  <a:srgbClr val="505360"/>
                </a:solidFill>
                <a:latin typeface="Franklin Gothic Book" panose="020B0503020102020204" pitchFamily="34" charset="0"/>
                <a:ea typeface="Gotham Narrow Book" charset="0"/>
                <a:cs typeface="Gotham Narrow Book" charset="0"/>
              </a:rPr>
              <a:t>to generate innovation activities, venture development, etc.</a:t>
            </a:r>
          </a:p>
        </p:txBody>
      </p:sp>
      <p:sp>
        <p:nvSpPr>
          <p:cNvPr id="17" name="Title 3"/>
          <p:cNvSpPr txBox="1">
            <a:spLocks/>
          </p:cNvSpPr>
          <p:nvPr/>
        </p:nvSpPr>
        <p:spPr>
          <a:xfrm>
            <a:off x="1177896" y="95917"/>
            <a:ext cx="6709832" cy="641667"/>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600" spc="113" dirty="0">
                <a:solidFill>
                  <a:srgbClr val="10253F"/>
                </a:solidFill>
                <a:latin typeface="Franklin Gothic Demi Cond" panose="020B0706030402020204" pitchFamily="34" charset="0"/>
                <a:ea typeface="Gotham Narrow Book" charset="0"/>
                <a:cs typeface="Gotham Narrow Book" charset="0"/>
              </a:rPr>
              <a:t>UConn Research &amp; Innovation:</a:t>
            </a:r>
            <a:br>
              <a:rPr lang="en-US" sz="3600" spc="113" dirty="0">
                <a:solidFill>
                  <a:srgbClr val="10253F"/>
                </a:solidFill>
                <a:latin typeface="Franklin Gothic Demi Cond" panose="020B0706030402020204" pitchFamily="34" charset="0"/>
                <a:ea typeface="Gotham Narrow Book" charset="0"/>
                <a:cs typeface="Gotham Narrow Book" charset="0"/>
              </a:rPr>
            </a:br>
            <a:r>
              <a:rPr lang="en-US" sz="2400" spc="113" dirty="0">
                <a:solidFill>
                  <a:srgbClr val="10253F"/>
                </a:solidFill>
                <a:latin typeface="Franklin Gothic Demi Cond" panose="020B0706030402020204" pitchFamily="34" charset="0"/>
                <a:ea typeface="Gotham Narrow Book" charset="0"/>
                <a:cs typeface="Gotham Narrow Book" charset="0"/>
              </a:rPr>
              <a:t>Commercialization &amp; Company Creation</a:t>
            </a:r>
            <a:endParaRPr lang="en-US" sz="2400" b="1" spc="113" dirty="0">
              <a:solidFill>
                <a:srgbClr val="10253F"/>
              </a:solidFill>
              <a:latin typeface="Franklin Gothic Demi Cond" panose="020B0706030402020204" pitchFamily="34" charset="0"/>
              <a:ea typeface="Gotham Narrow Book" charset="0"/>
              <a:cs typeface="Gotham Narrow Book"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49691" y="2465335"/>
            <a:ext cx="4194272" cy="27961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Rectangle 11"/>
          <p:cNvSpPr/>
          <p:nvPr/>
        </p:nvSpPr>
        <p:spPr>
          <a:xfrm>
            <a:off x="541827" y="4743442"/>
            <a:ext cx="1905000" cy="1036148"/>
          </a:xfrm>
          <a:prstGeom prst="rect">
            <a:avLst/>
          </a:prstGeom>
          <a:solidFill>
            <a:srgbClr val="10253F"/>
          </a:solidFill>
          <a:effectLst>
            <a:outerShdw blurRad="50800" dist="38100" dir="18900000" algn="tl" rotWithShape="0">
              <a:prstClr val="black">
                <a:alpha val="20000"/>
              </a:prstClr>
            </a:outerShdw>
          </a:effectLst>
        </p:spPr>
        <p:txBody>
          <a:bodyPr wrap="square" lIns="205740" tIns="137160" rIns="137160" bIns="157734" anchor="ctr" anchorCtr="0">
            <a:noAutofit/>
          </a:bodyPr>
          <a:lstStyle/>
          <a:p>
            <a:pPr defTabSz="685800"/>
            <a:r>
              <a:rPr lang="en-US" sz="1200" dirty="0">
                <a:solidFill>
                  <a:schemeClr val="bg1"/>
                </a:solidFill>
                <a:latin typeface="Franklin Gothic Book" panose="020B0503020102020204" pitchFamily="34" charset="0"/>
                <a:ea typeface="Gotham Narrow Book" charset="0"/>
                <a:cs typeface="Calibri" panose="020F0502020204030204" pitchFamily="34" charset="0"/>
              </a:rPr>
              <a:t>Continued investments to grow UConn’s innovation pipeline drive the growth of CT’s economy</a:t>
            </a:r>
          </a:p>
        </p:txBody>
      </p:sp>
      <p:sp>
        <p:nvSpPr>
          <p:cNvPr id="2" name="Slide Number Placeholder 1">
            <a:extLst>
              <a:ext uri="{FF2B5EF4-FFF2-40B4-BE49-F238E27FC236}">
                <a16:creationId xmlns:a16="http://schemas.microsoft.com/office/drawing/2014/main" id="{DDDD414F-7F70-4D86-B6C5-A26E9AA6D6A4}"/>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28</a:t>
            </a:fld>
            <a:endParaRPr lang="en-US" dirty="0">
              <a:solidFill>
                <a:srgbClr val="1F497D">
                  <a:lumMod val="50000"/>
                </a:srgbClr>
              </a:solidFill>
            </a:endParaRPr>
          </a:p>
        </p:txBody>
      </p:sp>
    </p:spTree>
    <p:extLst>
      <p:ext uri="{BB962C8B-B14F-4D97-AF65-F5344CB8AC3E}">
        <p14:creationId xmlns:p14="http://schemas.microsoft.com/office/powerpoint/2010/main" val="1946599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6002055" y="1066800"/>
            <a:ext cx="3141945" cy="4648200"/>
          </a:xfrm>
          <a:prstGeom prst="rect">
            <a:avLst/>
          </a:prstGeom>
        </p:spPr>
        <p:txBody>
          <a:bodyPr wrap="square" anchor="t">
            <a:noAutofit/>
          </a:bodyPr>
          <a:lstStyle/>
          <a:p>
            <a:pPr marL="285750" indent="-285750" defTabSz="685800">
              <a:spcAft>
                <a:spcPts val="300"/>
              </a:spcAft>
              <a:buFont typeface="Wingdings" panose="05000000000000000000" pitchFamily="2" charset="2"/>
              <a:buChar char="§"/>
            </a:pPr>
            <a:endParaRPr lang="en-US" sz="1950" b="1" dirty="0">
              <a:solidFill>
                <a:srgbClr val="505360"/>
              </a:solidFill>
              <a:latin typeface="Franklin Gothic Book" panose="020B0503020102020204" pitchFamily="34" charset="0"/>
              <a:ea typeface="Gotham Narrow Book" charset="0"/>
              <a:cs typeface="Gotham Narrow Book" charset="0"/>
            </a:endParaRPr>
          </a:p>
          <a:p>
            <a:pPr marL="285750" indent="-285750" defTabSz="685800">
              <a:spcAft>
                <a:spcPts val="300"/>
              </a:spcAft>
              <a:buFont typeface="Wingdings" panose="05000000000000000000" pitchFamily="2" charset="2"/>
              <a:buChar char="§"/>
            </a:pPr>
            <a:r>
              <a:rPr lang="en-US" sz="1950" dirty="0">
                <a:solidFill>
                  <a:srgbClr val="505360"/>
                </a:solidFill>
                <a:latin typeface="Franklin Gothic Book" panose="020B0503020102020204" pitchFamily="34" charset="0"/>
                <a:ea typeface="Gotham Narrow Book" charset="0"/>
                <a:cs typeface="Gotham Narrow Book" charset="0"/>
              </a:rPr>
              <a:t>Industry Contracts </a:t>
            </a:r>
          </a:p>
          <a:p>
            <a:pPr marL="285750" indent="-285750" defTabSz="685800">
              <a:spcAft>
                <a:spcPts val="300"/>
              </a:spcAft>
              <a:buFont typeface="Wingdings" panose="05000000000000000000" pitchFamily="2" charset="2"/>
              <a:buChar char="§"/>
            </a:pPr>
            <a:r>
              <a:rPr lang="en-US" sz="1950" dirty="0">
                <a:solidFill>
                  <a:srgbClr val="505360"/>
                </a:solidFill>
                <a:latin typeface="Franklin Gothic Book" panose="020B0503020102020204" pitchFamily="34" charset="0"/>
                <a:ea typeface="Gotham Narrow Book" charset="0"/>
                <a:cs typeface="Gotham Narrow Book" charset="0"/>
              </a:rPr>
              <a:t>Joint Research Grants</a:t>
            </a:r>
          </a:p>
          <a:p>
            <a:pPr marL="285750" indent="-285750" defTabSz="685800">
              <a:spcAft>
                <a:spcPts val="300"/>
              </a:spcAft>
              <a:buFont typeface="Wingdings" panose="05000000000000000000" pitchFamily="2" charset="2"/>
              <a:buChar char="§"/>
            </a:pPr>
            <a:r>
              <a:rPr lang="en-US" sz="1950" dirty="0">
                <a:solidFill>
                  <a:srgbClr val="505360"/>
                </a:solidFill>
                <a:latin typeface="Franklin Gothic Book" panose="020B0503020102020204" pitchFamily="34" charset="0"/>
                <a:ea typeface="Gotham Narrow Book" charset="0"/>
                <a:cs typeface="Gotham Narrow Book" charset="0"/>
              </a:rPr>
              <a:t>Student Internships</a:t>
            </a:r>
          </a:p>
          <a:p>
            <a:pPr marL="285750" indent="-285750" defTabSz="685800">
              <a:spcAft>
                <a:spcPts val="300"/>
              </a:spcAft>
              <a:buFont typeface="Wingdings" panose="05000000000000000000" pitchFamily="2" charset="2"/>
              <a:buChar char="§"/>
            </a:pPr>
            <a:r>
              <a:rPr lang="en-US" sz="1950" dirty="0">
                <a:solidFill>
                  <a:srgbClr val="505360"/>
                </a:solidFill>
                <a:latin typeface="Franklin Gothic Book" panose="020B0503020102020204" pitchFamily="34" charset="0"/>
                <a:ea typeface="Gotham Narrow Book" charset="0"/>
                <a:cs typeface="Gotham Narrow Book" charset="0"/>
              </a:rPr>
              <a:t>Scientific/Engineering Support</a:t>
            </a:r>
          </a:p>
          <a:p>
            <a:pPr marL="285750" indent="-285750" defTabSz="685800">
              <a:spcAft>
                <a:spcPts val="300"/>
              </a:spcAft>
              <a:buFont typeface="Wingdings" panose="05000000000000000000" pitchFamily="2" charset="2"/>
              <a:buChar char="§"/>
            </a:pPr>
            <a:r>
              <a:rPr lang="en-US" sz="1950" dirty="0">
                <a:solidFill>
                  <a:srgbClr val="505360"/>
                </a:solidFill>
                <a:latin typeface="Franklin Gothic Book" panose="020B0503020102020204" pitchFamily="34" charset="0"/>
                <a:ea typeface="Gotham Narrow Book" charset="0"/>
                <a:cs typeface="Gotham Narrow Book" charset="0"/>
              </a:rPr>
              <a:t>Clinical Trials</a:t>
            </a:r>
          </a:p>
          <a:p>
            <a:pPr marL="285750" indent="-285750" defTabSz="685800">
              <a:spcAft>
                <a:spcPts val="300"/>
              </a:spcAft>
              <a:buFont typeface="Wingdings" panose="05000000000000000000" pitchFamily="2" charset="2"/>
              <a:buChar char="§"/>
            </a:pPr>
            <a:r>
              <a:rPr lang="en-US" sz="1950" dirty="0">
                <a:solidFill>
                  <a:srgbClr val="505360"/>
                </a:solidFill>
                <a:latin typeface="Franklin Gothic Book" panose="020B0503020102020204" pitchFamily="34" charset="0"/>
                <a:ea typeface="Gotham Narrow Book" charset="0"/>
                <a:cs typeface="Gotham Narrow Book" charset="0"/>
              </a:rPr>
              <a:t>Technology Development</a:t>
            </a:r>
          </a:p>
          <a:p>
            <a:pPr marL="285750" indent="-285750" defTabSz="685800">
              <a:spcAft>
                <a:spcPts val="300"/>
              </a:spcAft>
              <a:buFont typeface="Wingdings" panose="05000000000000000000" pitchFamily="2" charset="2"/>
              <a:buChar char="§"/>
            </a:pPr>
            <a:r>
              <a:rPr lang="en-US" sz="1950" dirty="0">
                <a:solidFill>
                  <a:srgbClr val="505360"/>
                </a:solidFill>
                <a:latin typeface="Franklin Gothic Book" panose="020B0503020102020204" pitchFamily="34" charset="0"/>
                <a:ea typeface="Gotham Narrow Book" charset="0"/>
                <a:cs typeface="Gotham Narrow Book" charset="0"/>
              </a:rPr>
              <a:t>Shared Equipment </a:t>
            </a:r>
          </a:p>
          <a:p>
            <a:pPr marL="285750" indent="-285750" defTabSz="685800">
              <a:spcAft>
                <a:spcPts val="300"/>
              </a:spcAft>
              <a:buFont typeface="Wingdings" panose="05000000000000000000" pitchFamily="2" charset="2"/>
              <a:buChar char="§"/>
            </a:pPr>
            <a:r>
              <a:rPr lang="en-US" sz="1950" dirty="0">
                <a:solidFill>
                  <a:srgbClr val="505360"/>
                </a:solidFill>
                <a:latin typeface="Franklin Gothic Book" panose="020B0503020102020204" pitchFamily="34" charset="0"/>
                <a:ea typeface="Gotham Narrow Book" charset="0"/>
                <a:cs typeface="Gotham Narrow Book" charset="0"/>
              </a:rPr>
              <a:t>Proof of Concept Resources (money &amp; facilities)</a:t>
            </a:r>
          </a:p>
          <a:p>
            <a:pPr marL="285750" indent="-285750" defTabSz="685800">
              <a:spcAft>
                <a:spcPts val="300"/>
              </a:spcAft>
              <a:buFont typeface="Wingdings" panose="05000000000000000000" pitchFamily="2" charset="2"/>
              <a:buChar char="§"/>
            </a:pPr>
            <a:r>
              <a:rPr lang="en-US" sz="1950" dirty="0">
                <a:solidFill>
                  <a:srgbClr val="505360"/>
                </a:solidFill>
                <a:latin typeface="Franklin Gothic Book" panose="020B0503020102020204" pitchFamily="34" charset="0"/>
                <a:ea typeface="Gotham Narrow Book" charset="0"/>
                <a:cs typeface="Gotham Narrow Book" charset="0"/>
              </a:rPr>
              <a:t>Partner and Startup             Co-location (e.g. Innovation Partnership Building)</a:t>
            </a:r>
          </a:p>
        </p:txBody>
      </p:sp>
      <p:sp>
        <p:nvSpPr>
          <p:cNvPr id="20" name="Title 3"/>
          <p:cNvSpPr txBox="1">
            <a:spLocks/>
          </p:cNvSpPr>
          <p:nvPr/>
        </p:nvSpPr>
        <p:spPr>
          <a:xfrm>
            <a:off x="1232711" y="131053"/>
            <a:ext cx="6857999" cy="628678"/>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600" spc="113" dirty="0">
                <a:solidFill>
                  <a:srgbClr val="10253F"/>
                </a:solidFill>
                <a:latin typeface="Franklin Gothic Demi Cond" panose="020B0706030402020204" pitchFamily="34" charset="0"/>
                <a:ea typeface="Gotham Narrow Book" charset="0"/>
                <a:cs typeface="Gotham Narrow Book" charset="0"/>
              </a:rPr>
              <a:t>UConn Research &amp; Innovation:</a:t>
            </a:r>
            <a:br>
              <a:rPr lang="en-US" sz="4000" spc="113" dirty="0">
                <a:solidFill>
                  <a:srgbClr val="10253F"/>
                </a:solidFill>
                <a:latin typeface="Franklin Gothic Demi Cond" panose="020B0706030402020204" pitchFamily="34" charset="0"/>
                <a:ea typeface="Gotham Narrow Book" charset="0"/>
                <a:cs typeface="Gotham Narrow Book" charset="0"/>
              </a:rPr>
            </a:br>
            <a:r>
              <a:rPr lang="en-US" sz="2400" spc="113" dirty="0">
                <a:solidFill>
                  <a:srgbClr val="10253F"/>
                </a:solidFill>
                <a:latin typeface="Franklin Gothic Demi Cond" panose="020B0706030402020204" pitchFamily="34" charset="0"/>
                <a:ea typeface="Gotham Narrow Book" charset="0"/>
                <a:cs typeface="Gotham Narrow Book" charset="0"/>
              </a:rPr>
              <a:t>Support &amp; Grow Existing Industries</a:t>
            </a:r>
          </a:p>
        </p:txBody>
      </p:sp>
      <p:sp>
        <p:nvSpPr>
          <p:cNvPr id="2" name="TextBox 1"/>
          <p:cNvSpPr txBox="1"/>
          <p:nvPr/>
        </p:nvSpPr>
        <p:spPr>
          <a:xfrm>
            <a:off x="457200" y="990600"/>
            <a:ext cx="8164819" cy="830997"/>
          </a:xfrm>
          <a:prstGeom prst="rect">
            <a:avLst/>
          </a:prstGeom>
          <a:noFill/>
        </p:spPr>
        <p:txBody>
          <a:bodyPr wrap="square" rtlCol="0">
            <a:spAutoFit/>
          </a:bodyPr>
          <a:lstStyle/>
          <a:p>
            <a:pPr algn="ctr"/>
            <a:r>
              <a:rPr lang="en-US" sz="2400" b="1" dirty="0">
                <a:solidFill>
                  <a:srgbClr val="505360"/>
                </a:solidFill>
                <a:latin typeface="Franklin Gothic Book" panose="020B0503020102020204" pitchFamily="34" charset="0"/>
                <a:ea typeface="Gotham Narrow Book" charset="0"/>
                <a:cs typeface="Gotham Narrow Book" charset="0"/>
              </a:rPr>
              <a:t>Types of University-Industry Partnerships:</a:t>
            </a:r>
          </a:p>
          <a:p>
            <a:endParaRPr lang="en-US" sz="2400" b="1" dirty="0">
              <a:solidFill>
                <a:srgbClr val="505360"/>
              </a:solidFill>
              <a:latin typeface="Franklin Gothic Book" panose="020B0503020102020204" pitchFamily="34" charset="0"/>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44190" y="1550102"/>
            <a:ext cx="5454344" cy="36291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5" name="Rectangle 14"/>
          <p:cNvSpPr/>
          <p:nvPr/>
        </p:nvSpPr>
        <p:spPr>
          <a:xfrm>
            <a:off x="3810000" y="4575672"/>
            <a:ext cx="1828799" cy="1148877"/>
          </a:xfrm>
          <a:prstGeom prst="rect">
            <a:avLst/>
          </a:prstGeom>
          <a:solidFill>
            <a:srgbClr val="10253F"/>
          </a:solidFill>
          <a:effectLst>
            <a:outerShdw blurRad="50800" dist="38100" dir="18900000" algn="tl" rotWithShape="0">
              <a:prstClr val="black">
                <a:alpha val="20000"/>
              </a:prstClr>
            </a:outerShdw>
          </a:effectLst>
        </p:spPr>
        <p:txBody>
          <a:bodyPr wrap="square" lIns="205740" tIns="137160" rIns="137160" bIns="157734" anchor="b">
            <a:noAutofit/>
          </a:bodyPr>
          <a:lstStyle/>
          <a:p>
            <a:pPr defTabSz="685800"/>
            <a:endParaRPr lang="en-US" sz="1050" dirty="0">
              <a:solidFill>
                <a:schemeClr val="bg1"/>
              </a:solidFill>
              <a:latin typeface="Franklin Gothic Book" panose="020B0503020102020204" pitchFamily="34" charset="0"/>
              <a:ea typeface="Gotham Narrow Book" charset="0"/>
              <a:cs typeface="Gotham Narrow Book" charset="0"/>
            </a:endParaRPr>
          </a:p>
        </p:txBody>
      </p:sp>
      <p:sp>
        <p:nvSpPr>
          <p:cNvPr id="4" name="Rectangle 3"/>
          <p:cNvSpPr/>
          <p:nvPr/>
        </p:nvSpPr>
        <p:spPr>
          <a:xfrm>
            <a:off x="3809999" y="4596112"/>
            <a:ext cx="1828800" cy="1200329"/>
          </a:xfrm>
          <a:prstGeom prst="rect">
            <a:avLst/>
          </a:prstGeom>
        </p:spPr>
        <p:txBody>
          <a:bodyPr wrap="square">
            <a:spAutoFit/>
          </a:bodyPr>
          <a:lstStyle/>
          <a:p>
            <a:pPr algn="ctr" defTabSz="685800"/>
            <a:r>
              <a:rPr lang="en-US" sz="1200" dirty="0">
                <a:solidFill>
                  <a:schemeClr val="bg1"/>
                </a:solidFill>
                <a:latin typeface="Franklin Gothic Book" panose="020B0503020102020204" pitchFamily="34" charset="0"/>
                <a:ea typeface="Gotham Narrow Book" charset="0"/>
                <a:cs typeface="Gotham Narrow Book" charset="0"/>
              </a:rPr>
              <a:t>When UConn’s world-class researchers collaborate with industry, economic growth and competitiveness of CT is increased</a:t>
            </a:r>
          </a:p>
        </p:txBody>
      </p:sp>
      <p:sp>
        <p:nvSpPr>
          <p:cNvPr id="3" name="Slide Number Placeholder 2">
            <a:extLst>
              <a:ext uri="{FF2B5EF4-FFF2-40B4-BE49-F238E27FC236}">
                <a16:creationId xmlns:a16="http://schemas.microsoft.com/office/drawing/2014/main" id="{72CF16A6-67F7-42FC-A174-BADBF8DF7EB2}"/>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29</a:t>
            </a:fld>
            <a:endParaRPr lang="en-US" dirty="0">
              <a:solidFill>
                <a:srgbClr val="1F497D">
                  <a:lumMod val="50000"/>
                </a:srgbClr>
              </a:solidFill>
            </a:endParaRPr>
          </a:p>
        </p:txBody>
      </p:sp>
    </p:spTree>
    <p:extLst>
      <p:ext uri="{BB962C8B-B14F-4D97-AF65-F5344CB8AC3E}">
        <p14:creationId xmlns:p14="http://schemas.microsoft.com/office/powerpoint/2010/main" val="28218185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l="-827"/>
          <a:stretch/>
        </p:blipFill>
        <p:spPr>
          <a:xfrm>
            <a:off x="-76200" y="0"/>
            <a:ext cx="9220200" cy="6400800"/>
          </a:xfrm>
          <a:prstGeom prst="rect">
            <a:avLst/>
          </a:prstGeom>
        </p:spPr>
      </p:pic>
      <p:pic>
        <p:nvPicPr>
          <p:cNvPr id="27" name="Picture 2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081" y="0"/>
            <a:ext cx="9212119" cy="6400800"/>
          </a:xfrm>
          <a:prstGeom prst="rect">
            <a:avLst/>
          </a:prstGeom>
        </p:spPr>
      </p:pic>
      <p:grpSp>
        <p:nvGrpSpPr>
          <p:cNvPr id="24" name="5300"/>
          <p:cNvGrpSpPr/>
          <p:nvPr/>
        </p:nvGrpSpPr>
        <p:grpSpPr>
          <a:xfrm>
            <a:off x="5745120" y="739415"/>
            <a:ext cx="2402844" cy="972444"/>
            <a:chOff x="822502" y="2642327"/>
            <a:chExt cx="3203792" cy="1296590"/>
          </a:xfrm>
        </p:grpSpPr>
        <p:sp>
          <p:nvSpPr>
            <p:cNvPr id="25" name="Rectangle 24"/>
            <p:cNvSpPr/>
            <p:nvPr/>
          </p:nvSpPr>
          <p:spPr>
            <a:xfrm>
              <a:off x="822502" y="2642327"/>
              <a:ext cx="3203792" cy="861774"/>
            </a:xfrm>
            <a:prstGeom prst="rect">
              <a:avLst/>
            </a:prstGeom>
            <a:ln>
              <a:noFill/>
            </a:ln>
          </p:spPr>
          <p:txBody>
            <a:bodyPr wrap="square">
              <a:spAutoFit/>
            </a:bodyPr>
            <a:lstStyle/>
            <a:p>
              <a:r>
                <a:rPr lang="en-US" sz="3600" b="1" dirty="0">
                  <a:ln w="15875">
                    <a:noFill/>
                  </a:ln>
                  <a:solidFill>
                    <a:schemeClr val="bg1"/>
                  </a:solidFill>
                  <a:latin typeface="Franklin Gothic Book" panose="020B0503020102020204" pitchFamily="34" charset="0"/>
                  <a:ea typeface="Arial" charset="0"/>
                  <a:cs typeface="Arial" charset="0"/>
                </a:rPr>
                <a:t>32,000+</a:t>
              </a:r>
            </a:p>
          </p:txBody>
        </p:sp>
        <p:sp>
          <p:nvSpPr>
            <p:cNvPr id="26" name="Rectangle 25"/>
            <p:cNvSpPr/>
            <p:nvPr/>
          </p:nvSpPr>
          <p:spPr>
            <a:xfrm>
              <a:off x="849397" y="3261810"/>
              <a:ext cx="3150004" cy="677107"/>
            </a:xfrm>
            <a:prstGeom prst="rect">
              <a:avLst/>
            </a:prstGeom>
          </p:spPr>
          <p:txBody>
            <a:bodyPr wrap="square">
              <a:spAutoFit/>
            </a:bodyPr>
            <a:lstStyle/>
            <a:p>
              <a:r>
                <a:rPr lang="en-US" sz="1500" dirty="0">
                  <a:solidFill>
                    <a:srgbClr val="FFFFFF"/>
                  </a:solidFill>
                  <a:latin typeface="Franklin Gothic Book" panose="020B0503020102020204" pitchFamily="34" charset="0"/>
                  <a:ea typeface="Arial" charset="0"/>
                  <a:cs typeface="Arial" charset="0"/>
                </a:rPr>
                <a:t>students </a:t>
              </a:r>
            </a:p>
            <a:p>
              <a:r>
                <a:rPr lang="en-US" sz="1200" dirty="0">
                  <a:solidFill>
                    <a:srgbClr val="FFFFFF"/>
                  </a:solidFill>
                  <a:latin typeface="Franklin Gothic Book" panose="020B0503020102020204" pitchFamily="34" charset="0"/>
                  <a:ea typeface="Arial" charset="0"/>
                  <a:cs typeface="Arial" charset="0"/>
                </a:rPr>
                <a:t>including UConn Health</a:t>
              </a:r>
            </a:p>
          </p:txBody>
        </p:sp>
      </p:grpSp>
      <p:grpSp>
        <p:nvGrpSpPr>
          <p:cNvPr id="28" name="5300"/>
          <p:cNvGrpSpPr/>
          <p:nvPr/>
        </p:nvGrpSpPr>
        <p:grpSpPr>
          <a:xfrm>
            <a:off x="5745074" y="1871007"/>
            <a:ext cx="2484526" cy="770418"/>
            <a:chOff x="819208" y="3205513"/>
            <a:chExt cx="3312701" cy="1027223"/>
          </a:xfrm>
        </p:grpSpPr>
        <p:sp>
          <p:nvSpPr>
            <p:cNvPr id="29" name="Rectangle 28"/>
            <p:cNvSpPr/>
            <p:nvPr/>
          </p:nvSpPr>
          <p:spPr>
            <a:xfrm>
              <a:off x="819208" y="3205513"/>
              <a:ext cx="3312701" cy="861774"/>
            </a:xfrm>
            <a:prstGeom prst="rect">
              <a:avLst/>
            </a:prstGeom>
            <a:ln>
              <a:noFill/>
            </a:ln>
          </p:spPr>
          <p:txBody>
            <a:bodyPr wrap="square">
              <a:spAutoFit/>
            </a:bodyPr>
            <a:lstStyle/>
            <a:p>
              <a:r>
                <a:rPr lang="en-US" sz="3600" b="1" dirty="0">
                  <a:ln w="15875">
                    <a:noFill/>
                  </a:ln>
                  <a:solidFill>
                    <a:schemeClr val="bg1"/>
                  </a:solidFill>
                  <a:latin typeface="Franklin Gothic Book" panose="020B0503020102020204" pitchFamily="34" charset="0"/>
                  <a:ea typeface="Arial" charset="0"/>
                  <a:cs typeface="Arial" charset="0"/>
                </a:rPr>
                <a:t>276,969</a:t>
              </a:r>
            </a:p>
          </p:txBody>
        </p:sp>
        <p:sp>
          <p:nvSpPr>
            <p:cNvPr id="30" name="Rectangle 29"/>
            <p:cNvSpPr/>
            <p:nvPr/>
          </p:nvSpPr>
          <p:spPr>
            <a:xfrm>
              <a:off x="846103" y="3801849"/>
              <a:ext cx="3150004" cy="430887"/>
            </a:xfrm>
            <a:prstGeom prst="rect">
              <a:avLst/>
            </a:prstGeom>
          </p:spPr>
          <p:txBody>
            <a:bodyPr wrap="square">
              <a:spAutoFit/>
            </a:bodyPr>
            <a:lstStyle/>
            <a:p>
              <a:r>
                <a:rPr lang="en-US" sz="1500" dirty="0">
                  <a:solidFill>
                    <a:srgbClr val="FFFFFF"/>
                  </a:solidFill>
                  <a:latin typeface="Franklin Gothic Book" panose="020B0503020102020204" pitchFamily="34" charset="0"/>
                  <a:ea typeface="Arial" charset="0"/>
                  <a:cs typeface="Arial" charset="0"/>
                </a:rPr>
                <a:t>alumni</a:t>
              </a:r>
            </a:p>
          </p:txBody>
        </p:sp>
      </p:grpSp>
      <p:grpSp>
        <p:nvGrpSpPr>
          <p:cNvPr id="31" name="5300"/>
          <p:cNvGrpSpPr/>
          <p:nvPr/>
        </p:nvGrpSpPr>
        <p:grpSpPr>
          <a:xfrm>
            <a:off x="5738757" y="2791985"/>
            <a:ext cx="2382674" cy="779094"/>
            <a:chOff x="832657" y="3101340"/>
            <a:chExt cx="3176898" cy="1038791"/>
          </a:xfrm>
        </p:grpSpPr>
        <p:sp>
          <p:nvSpPr>
            <p:cNvPr id="32" name="Rectangle 31"/>
            <p:cNvSpPr/>
            <p:nvPr/>
          </p:nvSpPr>
          <p:spPr>
            <a:xfrm>
              <a:off x="832657" y="3101340"/>
              <a:ext cx="3150003" cy="861774"/>
            </a:xfrm>
            <a:prstGeom prst="rect">
              <a:avLst/>
            </a:prstGeom>
            <a:ln>
              <a:noFill/>
            </a:ln>
          </p:spPr>
          <p:txBody>
            <a:bodyPr wrap="square">
              <a:spAutoFit/>
            </a:bodyPr>
            <a:lstStyle/>
            <a:p>
              <a:r>
                <a:rPr lang="en-US" sz="3600" b="1" dirty="0">
                  <a:ln w="15875">
                    <a:noFill/>
                  </a:ln>
                  <a:solidFill>
                    <a:schemeClr val="bg1"/>
                  </a:solidFill>
                  <a:latin typeface="Franklin Gothic Book" panose="020B0503020102020204" pitchFamily="34" charset="0"/>
                  <a:ea typeface="Arial" charset="0"/>
                  <a:cs typeface="Arial" charset="0"/>
                </a:rPr>
                <a:t>80+</a:t>
              </a:r>
            </a:p>
          </p:txBody>
        </p:sp>
        <p:sp>
          <p:nvSpPr>
            <p:cNvPr id="33" name="Rectangle 32"/>
            <p:cNvSpPr/>
            <p:nvPr/>
          </p:nvSpPr>
          <p:spPr>
            <a:xfrm>
              <a:off x="859552" y="3709243"/>
              <a:ext cx="3150003" cy="430888"/>
            </a:xfrm>
            <a:prstGeom prst="rect">
              <a:avLst/>
            </a:prstGeom>
          </p:spPr>
          <p:txBody>
            <a:bodyPr wrap="square">
              <a:spAutoFit/>
            </a:bodyPr>
            <a:lstStyle/>
            <a:p>
              <a:r>
                <a:rPr lang="en-US" sz="1500" dirty="0">
                  <a:solidFill>
                    <a:srgbClr val="FFFFFF"/>
                  </a:solidFill>
                  <a:latin typeface="Franklin Gothic Book" panose="020B0503020102020204" pitchFamily="34" charset="0"/>
                  <a:ea typeface="Arial" charset="0"/>
                  <a:cs typeface="Arial" charset="0"/>
                </a:rPr>
                <a:t>research centers</a:t>
              </a:r>
            </a:p>
          </p:txBody>
        </p:sp>
      </p:grpSp>
      <p:grpSp>
        <p:nvGrpSpPr>
          <p:cNvPr id="34" name="5300"/>
          <p:cNvGrpSpPr/>
          <p:nvPr/>
        </p:nvGrpSpPr>
        <p:grpSpPr>
          <a:xfrm>
            <a:off x="5738757" y="5114598"/>
            <a:ext cx="2916819" cy="816630"/>
            <a:chOff x="816654" y="3708205"/>
            <a:chExt cx="3889092" cy="1088839"/>
          </a:xfrm>
        </p:grpSpPr>
        <p:sp>
          <p:nvSpPr>
            <p:cNvPr id="35" name="Rectangle 34"/>
            <p:cNvSpPr/>
            <p:nvPr/>
          </p:nvSpPr>
          <p:spPr>
            <a:xfrm>
              <a:off x="816654" y="3708205"/>
              <a:ext cx="3163175" cy="861774"/>
            </a:xfrm>
            <a:prstGeom prst="rect">
              <a:avLst/>
            </a:prstGeom>
            <a:ln>
              <a:noFill/>
            </a:ln>
          </p:spPr>
          <p:txBody>
            <a:bodyPr wrap="none">
              <a:spAutoFit/>
            </a:bodyPr>
            <a:lstStyle/>
            <a:p>
              <a:r>
                <a:rPr lang="en-US" sz="3600" b="1" dirty="0">
                  <a:ln w="15875">
                    <a:noFill/>
                  </a:ln>
                  <a:solidFill>
                    <a:schemeClr val="bg1"/>
                  </a:solidFill>
                  <a:latin typeface="Franklin Gothic Book" panose="020B0503020102020204" pitchFamily="34" charset="0"/>
                  <a:ea typeface="Arial" charset="0"/>
                  <a:cs typeface="Arial" charset="0"/>
                </a:rPr>
                <a:t>$5.1 billion</a:t>
              </a:r>
            </a:p>
          </p:txBody>
        </p:sp>
        <p:sp>
          <p:nvSpPr>
            <p:cNvPr id="36" name="Rectangle 35"/>
            <p:cNvSpPr/>
            <p:nvPr/>
          </p:nvSpPr>
          <p:spPr>
            <a:xfrm>
              <a:off x="859210" y="4366156"/>
              <a:ext cx="3846536" cy="430888"/>
            </a:xfrm>
            <a:prstGeom prst="rect">
              <a:avLst/>
            </a:prstGeom>
          </p:spPr>
          <p:txBody>
            <a:bodyPr wrap="square">
              <a:spAutoFit/>
            </a:bodyPr>
            <a:lstStyle/>
            <a:p>
              <a:r>
                <a:rPr lang="en-US" sz="1500" dirty="0">
                  <a:solidFill>
                    <a:srgbClr val="FFFFFF"/>
                  </a:solidFill>
                  <a:latin typeface="Franklin Gothic Book" panose="020B0503020102020204" pitchFamily="34" charset="0"/>
                  <a:ea typeface="Arial" charset="0"/>
                  <a:cs typeface="Arial" charset="0"/>
                </a:rPr>
                <a:t>in annual state economic impact</a:t>
              </a:r>
            </a:p>
          </p:txBody>
        </p:sp>
      </p:grpSp>
      <p:grpSp>
        <p:nvGrpSpPr>
          <p:cNvPr id="37" name="5300"/>
          <p:cNvGrpSpPr/>
          <p:nvPr/>
        </p:nvGrpSpPr>
        <p:grpSpPr>
          <a:xfrm>
            <a:off x="5738757" y="3868396"/>
            <a:ext cx="2905073" cy="1031504"/>
            <a:chOff x="836222" y="3349099"/>
            <a:chExt cx="4511419" cy="1375339"/>
          </a:xfrm>
        </p:grpSpPr>
        <p:sp>
          <p:nvSpPr>
            <p:cNvPr id="38" name="Rectangle 37"/>
            <p:cNvSpPr/>
            <p:nvPr/>
          </p:nvSpPr>
          <p:spPr>
            <a:xfrm>
              <a:off x="836222" y="3349099"/>
              <a:ext cx="3989673" cy="861775"/>
            </a:xfrm>
            <a:prstGeom prst="rect">
              <a:avLst/>
            </a:prstGeom>
            <a:ln>
              <a:noFill/>
            </a:ln>
          </p:spPr>
          <p:txBody>
            <a:bodyPr wrap="none">
              <a:spAutoFit/>
            </a:bodyPr>
            <a:lstStyle/>
            <a:p>
              <a:r>
                <a:rPr lang="en-US" sz="3600" b="1" dirty="0">
                  <a:ln w="15875">
                    <a:noFill/>
                  </a:ln>
                  <a:solidFill>
                    <a:schemeClr val="bg1"/>
                  </a:solidFill>
                  <a:latin typeface="Franklin Gothic Book" panose="020B0503020102020204" pitchFamily="34" charset="0"/>
                  <a:ea typeface="Arial" charset="0"/>
                  <a:cs typeface="Arial" charset="0"/>
                </a:rPr>
                <a:t>5 campuses</a:t>
              </a:r>
            </a:p>
          </p:txBody>
        </p:sp>
        <p:sp>
          <p:nvSpPr>
            <p:cNvPr id="39" name="Rectangle 38"/>
            <p:cNvSpPr/>
            <p:nvPr/>
          </p:nvSpPr>
          <p:spPr>
            <a:xfrm>
              <a:off x="863115" y="3985774"/>
              <a:ext cx="4484526" cy="738664"/>
            </a:xfrm>
            <a:prstGeom prst="rect">
              <a:avLst/>
            </a:prstGeom>
          </p:spPr>
          <p:txBody>
            <a:bodyPr wrap="square">
              <a:spAutoFit/>
            </a:bodyPr>
            <a:lstStyle/>
            <a:p>
              <a:r>
                <a:rPr lang="en-US" sz="1500" dirty="0">
                  <a:solidFill>
                    <a:srgbClr val="FFFFFF"/>
                  </a:solidFill>
                  <a:latin typeface="Franklin Gothic Book" panose="020B0503020102020204" pitchFamily="34" charset="0"/>
                  <a:ea typeface="Arial" charset="0"/>
                  <a:cs typeface="Arial" charset="0"/>
                </a:rPr>
                <a:t>plus UConn Law and UConn Health</a:t>
              </a:r>
            </a:p>
          </p:txBody>
        </p:sp>
      </p:grpSp>
      <p:sp>
        <p:nvSpPr>
          <p:cNvPr id="45" name="TextBox 44"/>
          <p:cNvSpPr txBox="1"/>
          <p:nvPr/>
        </p:nvSpPr>
        <p:spPr>
          <a:xfrm>
            <a:off x="964622" y="837545"/>
            <a:ext cx="3649518" cy="1111073"/>
          </a:xfrm>
          <a:prstGeom prst="rect">
            <a:avLst/>
          </a:prstGeom>
          <a:noFill/>
          <a:ln>
            <a:noFill/>
          </a:ln>
        </p:spPr>
        <p:txBody>
          <a:bodyPr wrap="square" lIns="68580" tIns="0" rIns="68580" bIns="0" rtlCol="0" anchor="ctr" anchorCtr="0">
            <a:spAutoFit/>
          </a:bodyPr>
          <a:lstStyle/>
          <a:p>
            <a:pPr>
              <a:lnSpc>
                <a:spcPct val="75000"/>
              </a:lnSpc>
            </a:pPr>
            <a:r>
              <a:rPr lang="en-US" sz="4800" b="1" dirty="0">
                <a:solidFill>
                  <a:schemeClr val="bg1"/>
                </a:solidFill>
                <a:effectLst>
                  <a:outerShdw blurRad="38100" dist="38100" dir="2700000" algn="tl">
                    <a:srgbClr val="000000">
                      <a:alpha val="43137"/>
                    </a:srgbClr>
                  </a:outerShdw>
                </a:effectLst>
                <a:latin typeface="Franklin Gothic Demi Cond" panose="020B0706030402020204" pitchFamily="34" charset="0"/>
                <a:ea typeface="Gotham Book" charset="0"/>
                <a:cs typeface="Gotham Book" charset="0"/>
              </a:rPr>
              <a:t>Welcome to UConn</a:t>
            </a:r>
          </a:p>
        </p:txBody>
      </p:sp>
      <p:sp>
        <p:nvSpPr>
          <p:cNvPr id="2" name="Slide Number Placeholder 1">
            <a:extLst>
              <a:ext uri="{FF2B5EF4-FFF2-40B4-BE49-F238E27FC236}">
                <a16:creationId xmlns:a16="http://schemas.microsoft.com/office/drawing/2014/main" id="{E7724D6A-608D-4067-A899-47F2DAFFB173}"/>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3</a:t>
            </a:fld>
            <a:endParaRPr lang="en-US" dirty="0">
              <a:solidFill>
                <a:srgbClr val="1F497D">
                  <a:lumMod val="50000"/>
                </a:srgbClr>
              </a:solidFill>
            </a:endParaRPr>
          </a:p>
        </p:txBody>
      </p:sp>
    </p:spTree>
    <p:extLst>
      <p:ext uri="{BB962C8B-B14F-4D97-AF65-F5344CB8AC3E}">
        <p14:creationId xmlns:p14="http://schemas.microsoft.com/office/powerpoint/2010/main" val="37023963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flipH="1">
            <a:off x="4484445" y="3052760"/>
            <a:ext cx="73631" cy="3261526"/>
          </a:xfrm>
          <a:prstGeom prst="rect">
            <a:avLst/>
          </a:prstGeom>
          <a:solidFill>
            <a:schemeClr val="bg1"/>
          </a:solidFill>
          <a:ln w="15875">
            <a:noFill/>
          </a:ln>
          <a:effectLst>
            <a:outerShdw blurRad="50800" dist="76200" dir="207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F81BD"/>
              </a:solidFill>
              <a:latin typeface="Gill Sans MT"/>
            </a:endParaRPr>
          </a:p>
        </p:txBody>
      </p:sp>
      <p:sp>
        <p:nvSpPr>
          <p:cNvPr id="21" name="Title 3"/>
          <p:cNvSpPr txBox="1">
            <a:spLocks/>
          </p:cNvSpPr>
          <p:nvPr/>
        </p:nvSpPr>
        <p:spPr>
          <a:xfrm>
            <a:off x="1175337" y="93864"/>
            <a:ext cx="6857999" cy="632315"/>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600" spc="113" dirty="0">
                <a:solidFill>
                  <a:srgbClr val="10253F"/>
                </a:solidFill>
                <a:latin typeface="Franklin Gothic Demi Cond" panose="020B0706030402020204" pitchFamily="34" charset="0"/>
                <a:ea typeface="Gotham Narrow Book" charset="0"/>
                <a:cs typeface="Gotham Narrow Book" charset="0"/>
              </a:rPr>
              <a:t>UConn Research &amp; Innovation:</a:t>
            </a:r>
            <a:br>
              <a:rPr lang="en-US" sz="4000" spc="113" dirty="0">
                <a:solidFill>
                  <a:srgbClr val="10253F"/>
                </a:solidFill>
                <a:latin typeface="Franklin Gothic Demi Cond" panose="020B0706030402020204" pitchFamily="34" charset="0"/>
                <a:ea typeface="Gotham Narrow Book" charset="0"/>
                <a:cs typeface="Gotham Narrow Book" charset="0"/>
              </a:rPr>
            </a:br>
            <a:r>
              <a:rPr lang="en-US" sz="2400" spc="113" dirty="0">
                <a:solidFill>
                  <a:srgbClr val="10253F"/>
                </a:solidFill>
                <a:latin typeface="Franklin Gothic Demi Cond" panose="020B0706030402020204" pitchFamily="34" charset="0"/>
                <a:ea typeface="Gotham Narrow Book" charset="0"/>
                <a:cs typeface="Gotham Narrow Book" charset="0"/>
              </a:rPr>
              <a:t>Support &amp; Grow Existing Industries</a:t>
            </a:r>
          </a:p>
        </p:txBody>
      </p:sp>
      <p:sp>
        <p:nvSpPr>
          <p:cNvPr id="2" name="TextBox 1"/>
          <p:cNvSpPr txBox="1"/>
          <p:nvPr/>
        </p:nvSpPr>
        <p:spPr>
          <a:xfrm>
            <a:off x="492058" y="988099"/>
            <a:ext cx="8224556" cy="461665"/>
          </a:xfrm>
          <a:prstGeom prst="rect">
            <a:avLst/>
          </a:prstGeom>
          <a:noFill/>
        </p:spPr>
        <p:txBody>
          <a:bodyPr wrap="square" rtlCol="0">
            <a:spAutoFit/>
          </a:bodyPr>
          <a:lstStyle/>
          <a:p>
            <a:pPr algn="ctr" defTabSz="685800">
              <a:spcAft>
                <a:spcPts val="300"/>
              </a:spcAft>
            </a:pPr>
            <a:r>
              <a:rPr lang="en-US" sz="2400" b="1" dirty="0">
                <a:solidFill>
                  <a:srgbClr val="505360"/>
                </a:solidFill>
                <a:latin typeface="Franklin Gothic Book" panose="020B0503020102020204" pitchFamily="34" charset="0"/>
                <a:ea typeface="Gotham Narrow Book" charset="0"/>
                <a:cs typeface="Gotham Narrow Book" charset="0"/>
              </a:rPr>
              <a:t>Innovation Partnership Building (IPB) at UConn Tech Park</a:t>
            </a:r>
          </a:p>
        </p:txBody>
      </p:sp>
      <p:grpSp>
        <p:nvGrpSpPr>
          <p:cNvPr id="10" name="Group 9"/>
          <p:cNvGrpSpPr>
            <a:grpSpLocks noChangeAspect="1"/>
          </p:cNvGrpSpPr>
          <p:nvPr/>
        </p:nvGrpSpPr>
        <p:grpSpPr>
          <a:xfrm>
            <a:off x="1042987" y="1369218"/>
            <a:ext cx="7068334" cy="1232548"/>
            <a:chOff x="-36882" y="2362200"/>
            <a:chExt cx="11931039" cy="2080492"/>
          </a:xfrm>
        </p:grpSpPr>
        <p:sp>
          <p:nvSpPr>
            <p:cNvPr id="12" name="TextBox 11">
              <a:extLst>
                <a:ext uri="{FF2B5EF4-FFF2-40B4-BE49-F238E27FC236}">
                  <a16:creationId xmlns:a16="http://schemas.microsoft.com/office/drawing/2014/main" id="{480C0070-167B-DE4E-BBB8-DE496D99A5FC}"/>
                </a:ext>
              </a:extLst>
            </p:cNvPr>
            <p:cNvSpPr txBox="1"/>
            <p:nvPr/>
          </p:nvSpPr>
          <p:spPr>
            <a:xfrm>
              <a:off x="420159" y="3915782"/>
              <a:ext cx="1495587" cy="467563"/>
            </a:xfrm>
            <a:prstGeom prst="rect">
              <a:avLst/>
            </a:prstGeom>
            <a:noFill/>
          </p:spPr>
          <p:txBody>
            <a:bodyPr wrap="square" rtlCol="0">
              <a:spAutoFit/>
            </a:bodyPr>
            <a:lstStyle/>
            <a:p>
              <a:r>
                <a:rPr lang="en-US" sz="1200" b="1" dirty="0">
                  <a:solidFill>
                    <a:srgbClr val="04294B"/>
                  </a:solidFill>
                  <a:latin typeface="Franklin Gothic Book" panose="020B0503020102020204" pitchFamily="34" charset="0"/>
                </a:rPr>
                <a:t>Energy</a:t>
              </a:r>
            </a:p>
          </p:txBody>
        </p:sp>
        <p:sp>
          <p:nvSpPr>
            <p:cNvPr id="14" name="TextBox 13">
              <a:extLst>
                <a:ext uri="{FF2B5EF4-FFF2-40B4-BE49-F238E27FC236}">
                  <a16:creationId xmlns:a16="http://schemas.microsoft.com/office/drawing/2014/main" id="{F1A2803D-F514-E447-9440-2681B05B99C3}"/>
                </a:ext>
              </a:extLst>
            </p:cNvPr>
            <p:cNvSpPr txBox="1"/>
            <p:nvPr/>
          </p:nvSpPr>
          <p:spPr>
            <a:xfrm>
              <a:off x="2460333" y="3967865"/>
              <a:ext cx="1441175" cy="467563"/>
            </a:xfrm>
            <a:prstGeom prst="rect">
              <a:avLst/>
            </a:prstGeom>
            <a:noFill/>
          </p:spPr>
          <p:txBody>
            <a:bodyPr wrap="square" rtlCol="0">
              <a:spAutoFit/>
            </a:bodyPr>
            <a:lstStyle/>
            <a:p>
              <a:r>
                <a:rPr lang="en-US" sz="1200" b="1" dirty="0">
                  <a:solidFill>
                    <a:srgbClr val="04294B"/>
                  </a:solidFill>
                  <a:latin typeface="Franklin Gothic Book" panose="020B0503020102020204" pitchFamily="34" charset="0"/>
                </a:rPr>
                <a:t>Cyber</a:t>
              </a:r>
            </a:p>
          </p:txBody>
        </p:sp>
        <p:sp>
          <p:nvSpPr>
            <p:cNvPr id="17" name="TextBox 16">
              <a:extLst>
                <a:ext uri="{FF2B5EF4-FFF2-40B4-BE49-F238E27FC236}">
                  <a16:creationId xmlns:a16="http://schemas.microsoft.com/office/drawing/2014/main" id="{0B370BCB-C0AD-374A-AFAF-B89DF8F867B8}"/>
                </a:ext>
              </a:extLst>
            </p:cNvPr>
            <p:cNvSpPr txBox="1"/>
            <p:nvPr/>
          </p:nvSpPr>
          <p:spPr>
            <a:xfrm>
              <a:off x="6019801" y="3967865"/>
              <a:ext cx="2438400" cy="467563"/>
            </a:xfrm>
            <a:prstGeom prst="rect">
              <a:avLst/>
            </a:prstGeom>
            <a:noFill/>
          </p:spPr>
          <p:txBody>
            <a:bodyPr wrap="square" rtlCol="0">
              <a:spAutoFit/>
            </a:bodyPr>
            <a:lstStyle/>
            <a:p>
              <a:r>
                <a:rPr lang="en-US" sz="1200" b="1" dirty="0">
                  <a:solidFill>
                    <a:srgbClr val="04294B"/>
                  </a:solidFill>
                  <a:latin typeface="Franklin Gothic Book" panose="020B0503020102020204" pitchFamily="34" charset="0"/>
                </a:rPr>
                <a:t>Manufacturing</a:t>
              </a:r>
            </a:p>
          </p:txBody>
        </p:sp>
        <p:sp>
          <p:nvSpPr>
            <p:cNvPr id="18" name="TextBox 17">
              <a:extLst>
                <a:ext uri="{FF2B5EF4-FFF2-40B4-BE49-F238E27FC236}">
                  <a16:creationId xmlns:a16="http://schemas.microsoft.com/office/drawing/2014/main" id="{FA492804-685F-774D-98B1-C3EE93997F35}"/>
                </a:ext>
              </a:extLst>
            </p:cNvPr>
            <p:cNvSpPr txBox="1"/>
            <p:nvPr/>
          </p:nvSpPr>
          <p:spPr>
            <a:xfrm>
              <a:off x="4273828" y="3952366"/>
              <a:ext cx="1822172" cy="467563"/>
            </a:xfrm>
            <a:prstGeom prst="rect">
              <a:avLst/>
            </a:prstGeom>
            <a:noFill/>
          </p:spPr>
          <p:txBody>
            <a:bodyPr wrap="square" rtlCol="0">
              <a:spAutoFit/>
            </a:bodyPr>
            <a:lstStyle/>
            <a:p>
              <a:r>
                <a:rPr lang="en-US" sz="1200" b="1" dirty="0">
                  <a:solidFill>
                    <a:srgbClr val="04294B"/>
                  </a:solidFill>
                  <a:latin typeface="Franklin Gothic Book" panose="020B0503020102020204" pitchFamily="34" charset="0"/>
                </a:rPr>
                <a:t>Materials</a:t>
              </a:r>
            </a:p>
          </p:txBody>
        </p:sp>
        <p:sp>
          <p:nvSpPr>
            <p:cNvPr id="19" name="TextBox 18">
              <a:extLst>
                <a:ext uri="{FF2B5EF4-FFF2-40B4-BE49-F238E27FC236}">
                  <a16:creationId xmlns:a16="http://schemas.microsoft.com/office/drawing/2014/main" id="{47CB7D26-FB55-E542-AD4B-933750CBFFA1}"/>
                </a:ext>
              </a:extLst>
            </p:cNvPr>
            <p:cNvSpPr txBox="1"/>
            <p:nvPr/>
          </p:nvSpPr>
          <p:spPr>
            <a:xfrm>
              <a:off x="7982303" y="3969091"/>
              <a:ext cx="1949351" cy="467563"/>
            </a:xfrm>
            <a:prstGeom prst="rect">
              <a:avLst/>
            </a:prstGeom>
            <a:noFill/>
          </p:spPr>
          <p:txBody>
            <a:bodyPr wrap="square" rtlCol="0">
              <a:spAutoFit/>
            </a:bodyPr>
            <a:lstStyle/>
            <a:p>
              <a:r>
                <a:rPr lang="en-US" sz="1200" b="1" dirty="0">
                  <a:solidFill>
                    <a:srgbClr val="04294B"/>
                  </a:solidFill>
                  <a:latin typeface="Franklin Gothic Book" panose="020B0503020102020204" pitchFamily="34" charset="0"/>
                </a:rPr>
                <a:t>Data Science</a:t>
              </a:r>
            </a:p>
          </p:txBody>
        </p:sp>
        <p:pic>
          <p:nvPicPr>
            <p:cNvPr id="20" name="Picture 19">
              <a:extLst>
                <a:ext uri="{FF2B5EF4-FFF2-40B4-BE49-F238E27FC236}">
                  <a16:creationId xmlns:a16="http://schemas.microsoft.com/office/drawing/2014/main" id="{95C9E104-E2B9-7349-8DC4-6B6BCFA3ED9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6882" y="2362200"/>
              <a:ext cx="1825885" cy="1802110"/>
            </a:xfrm>
            <a:prstGeom prst="rect">
              <a:avLst/>
            </a:prstGeom>
          </p:spPr>
        </p:pic>
        <p:pic>
          <p:nvPicPr>
            <p:cNvPr id="23" name="Picture 22">
              <a:extLst>
                <a:ext uri="{FF2B5EF4-FFF2-40B4-BE49-F238E27FC236}">
                  <a16:creationId xmlns:a16="http://schemas.microsoft.com/office/drawing/2014/main" id="{0EC0FC67-D548-4F4A-99EB-BED28FC593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20943" y="2598610"/>
              <a:ext cx="1275221" cy="1275221"/>
            </a:xfrm>
            <a:prstGeom prst="rect">
              <a:avLst/>
            </a:prstGeom>
          </p:spPr>
        </p:pic>
        <p:pic>
          <p:nvPicPr>
            <p:cNvPr id="24" name="Picture 23">
              <a:extLst>
                <a:ext uri="{FF2B5EF4-FFF2-40B4-BE49-F238E27FC236}">
                  <a16:creationId xmlns:a16="http://schemas.microsoft.com/office/drawing/2014/main" id="{AB29EB2E-58B3-9E47-AD1F-D9B1699BB90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322335" y="2735234"/>
              <a:ext cx="979195" cy="1026220"/>
            </a:xfrm>
            <a:prstGeom prst="rect">
              <a:avLst/>
            </a:prstGeom>
          </p:spPr>
        </p:pic>
        <p:pic>
          <p:nvPicPr>
            <p:cNvPr id="25" name="Picture 24">
              <a:extLst>
                <a:ext uri="{FF2B5EF4-FFF2-40B4-BE49-F238E27FC236}">
                  <a16:creationId xmlns:a16="http://schemas.microsoft.com/office/drawing/2014/main" id="{BE4E6595-1EE0-9748-90BA-B5F73DDA61D6}"/>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3998850" y="2441897"/>
              <a:ext cx="1624586" cy="1482652"/>
            </a:xfrm>
            <a:prstGeom prst="rect">
              <a:avLst/>
            </a:prstGeom>
          </p:spPr>
        </p:pic>
        <p:pic>
          <p:nvPicPr>
            <p:cNvPr id="26" name="Picture 25">
              <a:extLst>
                <a:ext uri="{FF2B5EF4-FFF2-40B4-BE49-F238E27FC236}">
                  <a16:creationId xmlns:a16="http://schemas.microsoft.com/office/drawing/2014/main" id="{A69F9841-1944-984F-AC95-17DCE913786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46895" y="2644239"/>
              <a:ext cx="1004927" cy="1137155"/>
            </a:xfrm>
            <a:prstGeom prst="rect">
              <a:avLst/>
            </a:prstGeom>
          </p:spPr>
        </p:pic>
        <p:sp>
          <p:nvSpPr>
            <p:cNvPr id="27" name="TextBox 26">
              <a:extLst>
                <a:ext uri="{FF2B5EF4-FFF2-40B4-BE49-F238E27FC236}">
                  <a16:creationId xmlns:a16="http://schemas.microsoft.com/office/drawing/2014/main" id="{BF856266-2EB0-A04E-9CA3-85DB83E2B2FF}"/>
                </a:ext>
              </a:extLst>
            </p:cNvPr>
            <p:cNvSpPr txBox="1"/>
            <p:nvPr/>
          </p:nvSpPr>
          <p:spPr>
            <a:xfrm>
              <a:off x="10058400" y="3886269"/>
              <a:ext cx="1835757" cy="556423"/>
            </a:xfrm>
            <a:prstGeom prst="rect">
              <a:avLst/>
            </a:prstGeom>
            <a:noFill/>
          </p:spPr>
          <p:txBody>
            <a:bodyPr wrap="square" rtlCol="0">
              <a:spAutoFit/>
            </a:bodyPr>
            <a:lstStyle/>
            <a:p>
              <a:pPr>
                <a:lnSpc>
                  <a:spcPts val="2100"/>
                </a:lnSpc>
              </a:pPr>
              <a:r>
                <a:rPr lang="en-US" sz="1200" b="1" dirty="0">
                  <a:solidFill>
                    <a:srgbClr val="04294B"/>
                  </a:solidFill>
                  <a:latin typeface="Franklin Gothic Book" panose="020B0503020102020204" pitchFamily="34" charset="0"/>
                </a:rPr>
                <a:t>AI/Robotics</a:t>
              </a:r>
            </a:p>
          </p:txBody>
        </p:sp>
        <p:pic>
          <p:nvPicPr>
            <p:cNvPr id="28" name="Picture 27">
              <a:extLst>
                <a:ext uri="{FF2B5EF4-FFF2-40B4-BE49-F238E27FC236}">
                  <a16:creationId xmlns:a16="http://schemas.microsoft.com/office/drawing/2014/main" id="{685DC6AD-EC36-A946-802E-E3B886F0B839}"/>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197525" y="2414597"/>
              <a:ext cx="1546174" cy="1441748"/>
            </a:xfrm>
            <a:prstGeom prst="rect">
              <a:avLst/>
            </a:prstGeom>
          </p:spPr>
        </p:pic>
      </p:grpSp>
      <p:pic>
        <p:nvPicPr>
          <p:cNvPr id="29" name="Picture 28"/>
          <p:cNvPicPr>
            <a:picLocks noChangeAspect="1"/>
          </p:cNvPicPr>
          <p:nvPr/>
        </p:nvPicPr>
        <p:blipFill rotWithShape="1">
          <a:blip r:embed="rId9" cstate="email">
            <a:extLst>
              <a:ext uri="{BEBA8EAE-BF5A-486C-A8C5-ECC9F3942E4B}">
                <a14:imgProps xmlns:a14="http://schemas.microsoft.com/office/drawing/2010/main">
                  <a14:imgLayer r:embed="rId10">
                    <a14:imgEffect>
                      <a14:brightnessContrast bright="20000" contrast="20000"/>
                    </a14:imgEffect>
                  </a14:imgLayer>
                </a14:imgProps>
              </a:ext>
              <a:ext uri="{28A0092B-C50C-407E-A947-70E740481C1C}">
                <a14:useLocalDpi xmlns:a14="http://schemas.microsoft.com/office/drawing/2010/main"/>
              </a:ext>
            </a:extLst>
          </a:blip>
          <a:srcRect/>
          <a:stretch/>
        </p:blipFill>
        <p:spPr>
          <a:xfrm>
            <a:off x="6341765" y="2695650"/>
            <a:ext cx="2444835" cy="3645402"/>
          </a:xfrm>
          <a:prstGeom prst="rect">
            <a:avLst/>
          </a:prstGeom>
          <a:ln>
            <a:noFill/>
          </a:ln>
          <a:effectLst>
            <a:softEdge rad="112500"/>
          </a:effectLst>
        </p:spPr>
      </p:pic>
      <p:sp>
        <p:nvSpPr>
          <p:cNvPr id="30" name="Rectangle 29"/>
          <p:cNvSpPr/>
          <p:nvPr/>
        </p:nvSpPr>
        <p:spPr>
          <a:xfrm>
            <a:off x="4486637" y="3052760"/>
            <a:ext cx="2059279" cy="2954863"/>
          </a:xfrm>
          <a:prstGeom prst="rect">
            <a:avLst/>
          </a:prstGeom>
          <a:noFill/>
          <a:effectLst/>
        </p:spPr>
        <p:txBody>
          <a:bodyPr wrap="square" lIns="205740" tIns="137160" rIns="137160" bIns="157734" anchor="ctr" anchorCtr="0">
            <a:noAutofit/>
          </a:bodyPr>
          <a:lstStyle/>
          <a:p>
            <a:pPr algn="ctr" defTabSz="685800">
              <a:lnSpc>
                <a:spcPts val="1680"/>
              </a:lnSpc>
            </a:pPr>
            <a:r>
              <a:rPr lang="en-US" sz="1750" dirty="0">
                <a:solidFill>
                  <a:srgbClr val="04294B"/>
                </a:solidFill>
                <a:latin typeface="Franklin Gothic Book" panose="020B0503020102020204" pitchFamily="34" charset="0"/>
                <a:ea typeface="Gotham Narrow Book" charset="0"/>
                <a:cs typeface="Gotham Narrow Book" charset="0"/>
              </a:rPr>
              <a:t>The IPB connects small and large businesses with faculty experts in state-of-the-art labs to fuel scientific breakthroughs, advance innovative </a:t>
            </a:r>
            <a:r>
              <a:rPr lang="en-US" sz="1750" dirty="0">
                <a:solidFill>
                  <a:srgbClr val="04294B"/>
                </a:solidFill>
                <a:effectLst>
                  <a:outerShdw blurRad="520700" sx="99000" sy="99000" algn="ctr" rotWithShape="0">
                    <a:prstClr val="black">
                      <a:alpha val="0"/>
                    </a:prstClr>
                  </a:outerShdw>
                </a:effectLst>
                <a:latin typeface="Franklin Gothic Book" panose="020B0503020102020204" pitchFamily="34" charset="0"/>
                <a:ea typeface="Gotham Narrow Book" charset="0"/>
                <a:cs typeface="Gotham Narrow Book" charset="0"/>
              </a:rPr>
              <a:t>products,</a:t>
            </a:r>
            <a:r>
              <a:rPr lang="en-US" sz="1750" dirty="0">
                <a:solidFill>
                  <a:srgbClr val="04294B"/>
                </a:solidFill>
                <a:latin typeface="Franklin Gothic Book" panose="020B0503020102020204" pitchFamily="34" charset="0"/>
                <a:ea typeface="Gotham Narrow Book" charset="0"/>
                <a:cs typeface="Gotham Narrow Book" charset="0"/>
              </a:rPr>
              <a:t> and provide economic benefit to the State of Connecticut</a:t>
            </a:r>
          </a:p>
        </p:txBody>
      </p:sp>
      <p:sp>
        <p:nvSpPr>
          <p:cNvPr id="31" name="Content Placeholder 2">
            <a:extLst>
              <a:ext uri="{FF2B5EF4-FFF2-40B4-BE49-F238E27FC236}">
                <a16:creationId xmlns:a16="http://schemas.microsoft.com/office/drawing/2014/main" id="{7A13B58C-C8C0-41C2-95A1-5CBC40CB11DB}"/>
              </a:ext>
            </a:extLst>
          </p:cNvPr>
          <p:cNvSpPr txBox="1">
            <a:spLocks/>
          </p:cNvSpPr>
          <p:nvPr/>
        </p:nvSpPr>
        <p:spPr>
          <a:xfrm>
            <a:off x="351274" y="2710115"/>
            <a:ext cx="2239525" cy="330968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spc="98" dirty="0">
                <a:solidFill>
                  <a:srgbClr val="10253F"/>
                </a:solidFill>
                <a:latin typeface="Franklin Gothic Book" panose="020B0503020102020204" pitchFamily="34" charset="0"/>
                <a:ea typeface="Gotham Narrow" charset="0"/>
                <a:cs typeface="Gotham Narrow" charset="0"/>
              </a:rPr>
              <a:t>PARTNER WITH INDUSTRY</a:t>
            </a:r>
            <a:r>
              <a:rPr lang="en-US" sz="2000" dirty="0">
                <a:solidFill>
                  <a:srgbClr val="10253F"/>
                </a:solidFill>
                <a:latin typeface="Franklin Gothic Book" panose="020B0503020102020204" pitchFamily="34" charset="0"/>
              </a:rPr>
              <a:t> </a:t>
            </a:r>
          </a:p>
          <a:p>
            <a:pPr>
              <a:buClr>
                <a:srgbClr val="505360"/>
              </a:buClr>
              <a:buFont typeface="Wingdings" panose="05000000000000000000" pitchFamily="2" charset="2"/>
              <a:buChar char="§"/>
            </a:pPr>
            <a:r>
              <a:rPr lang="en-US" sz="1350" dirty="0">
                <a:solidFill>
                  <a:srgbClr val="505360"/>
                </a:solidFill>
                <a:latin typeface="Franklin Gothic Book" panose="020B0503020102020204" pitchFamily="34" charset="0"/>
              </a:rPr>
              <a:t>Innovations that will define the future of their businesses</a:t>
            </a:r>
          </a:p>
          <a:p>
            <a:pPr>
              <a:buClr>
                <a:srgbClr val="505360"/>
              </a:buClr>
              <a:buFont typeface="Wingdings" panose="05000000000000000000" pitchFamily="2" charset="2"/>
              <a:buChar char="§"/>
            </a:pPr>
            <a:r>
              <a:rPr lang="en-US" sz="1350" dirty="0">
                <a:solidFill>
                  <a:srgbClr val="505360"/>
                </a:solidFill>
                <a:latin typeface="Franklin Gothic Book" panose="020B0503020102020204" pitchFamily="34" charset="0"/>
              </a:rPr>
              <a:t>Develop joint research grants</a:t>
            </a:r>
          </a:p>
          <a:p>
            <a:pPr>
              <a:buClr>
                <a:srgbClr val="505360"/>
              </a:buClr>
              <a:buFont typeface="Wingdings" panose="05000000000000000000" pitchFamily="2" charset="2"/>
              <a:buChar char="§"/>
            </a:pPr>
            <a:r>
              <a:rPr lang="en-US" sz="1350" dirty="0">
                <a:solidFill>
                  <a:srgbClr val="505360"/>
                </a:solidFill>
                <a:latin typeface="Franklin Gothic Book" panose="020B0503020102020204" pitchFamily="34" charset="0"/>
              </a:rPr>
              <a:t>Attract large corporations and SMEs in supply chain</a:t>
            </a:r>
          </a:p>
          <a:p>
            <a:pPr>
              <a:buClr>
                <a:srgbClr val="505360"/>
              </a:buClr>
              <a:buFont typeface="Wingdings" panose="05000000000000000000" pitchFamily="2" charset="2"/>
              <a:buChar char="§"/>
            </a:pPr>
            <a:r>
              <a:rPr lang="en-US" sz="1350" dirty="0">
                <a:solidFill>
                  <a:srgbClr val="505360"/>
                </a:solidFill>
                <a:latin typeface="Franklin Gothic Book" panose="020B0503020102020204" pitchFamily="34" charset="0"/>
              </a:rPr>
              <a:t>Shared equipment</a:t>
            </a:r>
          </a:p>
          <a:p>
            <a:pPr>
              <a:buClr>
                <a:srgbClr val="505360"/>
              </a:buClr>
              <a:buFont typeface="Wingdings" panose="05000000000000000000" pitchFamily="2" charset="2"/>
              <a:buChar char="§"/>
            </a:pPr>
            <a:r>
              <a:rPr lang="en-US" sz="1350" dirty="0">
                <a:solidFill>
                  <a:srgbClr val="505360"/>
                </a:solidFill>
                <a:latin typeface="Franklin Gothic Book" panose="020B0503020102020204" pitchFamily="34" charset="0"/>
              </a:rPr>
              <a:t>Advanced modeling</a:t>
            </a:r>
          </a:p>
          <a:p>
            <a:pPr>
              <a:buClr>
                <a:srgbClr val="505360"/>
              </a:buClr>
              <a:buFont typeface="Wingdings" panose="05000000000000000000" pitchFamily="2" charset="2"/>
              <a:buChar char="§"/>
            </a:pPr>
            <a:r>
              <a:rPr lang="en-US" sz="1350" dirty="0">
                <a:solidFill>
                  <a:srgbClr val="505360"/>
                </a:solidFill>
                <a:latin typeface="Franklin Gothic Book" panose="020B0503020102020204" pitchFamily="34" charset="0"/>
              </a:rPr>
              <a:t>Faculty expertise across disciplines</a:t>
            </a:r>
          </a:p>
        </p:txBody>
      </p:sp>
      <p:sp>
        <p:nvSpPr>
          <p:cNvPr id="34" name="Content Placeholder 2">
            <a:extLst>
              <a:ext uri="{FF2B5EF4-FFF2-40B4-BE49-F238E27FC236}">
                <a16:creationId xmlns:a16="http://schemas.microsoft.com/office/drawing/2014/main" id="{BD48D13D-E020-44BB-9EBD-07FCBC7C24E6}"/>
              </a:ext>
            </a:extLst>
          </p:cNvPr>
          <p:cNvSpPr txBox="1">
            <a:spLocks/>
          </p:cNvSpPr>
          <p:nvPr/>
        </p:nvSpPr>
        <p:spPr>
          <a:xfrm>
            <a:off x="2491191" y="2715983"/>
            <a:ext cx="2134597" cy="329794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b="1" spc="98" dirty="0">
                <a:solidFill>
                  <a:srgbClr val="10253F"/>
                </a:solidFill>
                <a:latin typeface="Franklin Gothic Book" panose="020B0503020102020204" pitchFamily="34" charset="0"/>
                <a:ea typeface="Gotham Narrow" charset="0"/>
                <a:cs typeface="Gotham Narrow" charset="0"/>
              </a:rPr>
              <a:t>PARTNERSHIP OPPORTUNITIES</a:t>
            </a:r>
            <a:r>
              <a:rPr lang="en-US" sz="2000" dirty="0">
                <a:solidFill>
                  <a:srgbClr val="10253F"/>
                </a:solidFill>
                <a:latin typeface="Franklin Gothic Book" panose="020B0503020102020204" pitchFamily="34" charset="0"/>
              </a:rPr>
              <a:t> </a:t>
            </a:r>
          </a:p>
          <a:p>
            <a:pPr>
              <a:buClr>
                <a:srgbClr val="505360"/>
              </a:buClr>
              <a:buFont typeface="Wingdings" panose="05000000000000000000" pitchFamily="2" charset="2"/>
              <a:buChar char="§"/>
            </a:pPr>
            <a:r>
              <a:rPr lang="en-US" sz="1350" dirty="0">
                <a:solidFill>
                  <a:srgbClr val="505360"/>
                </a:solidFill>
                <a:latin typeface="Franklin Gothic Book" panose="020B0503020102020204" pitchFamily="34" charset="0"/>
              </a:rPr>
              <a:t>Industry contracts</a:t>
            </a:r>
          </a:p>
          <a:p>
            <a:pPr>
              <a:lnSpc>
                <a:spcPct val="80000"/>
              </a:lnSpc>
              <a:buClr>
                <a:srgbClr val="505360"/>
              </a:buClr>
              <a:buFont typeface="Wingdings" panose="05000000000000000000" pitchFamily="2" charset="2"/>
              <a:buChar char="§"/>
            </a:pPr>
            <a:r>
              <a:rPr lang="en-US" sz="1350" dirty="0">
                <a:solidFill>
                  <a:srgbClr val="505360"/>
                </a:solidFill>
                <a:latin typeface="Franklin Gothic Book" panose="020B0503020102020204" pitchFamily="34" charset="0"/>
              </a:rPr>
              <a:t>Joint research grants</a:t>
            </a:r>
          </a:p>
          <a:p>
            <a:pPr>
              <a:lnSpc>
                <a:spcPct val="80000"/>
              </a:lnSpc>
              <a:buClr>
                <a:srgbClr val="505360"/>
              </a:buClr>
              <a:buFont typeface="Wingdings" panose="05000000000000000000" pitchFamily="2" charset="2"/>
              <a:buChar char="§"/>
            </a:pPr>
            <a:r>
              <a:rPr lang="en-US" sz="1350" dirty="0">
                <a:solidFill>
                  <a:srgbClr val="505360"/>
                </a:solidFill>
                <a:latin typeface="Franklin Gothic Book" panose="020B0503020102020204" pitchFamily="34" charset="0"/>
              </a:rPr>
              <a:t>Internships for students</a:t>
            </a:r>
          </a:p>
          <a:p>
            <a:pPr>
              <a:lnSpc>
                <a:spcPct val="80000"/>
              </a:lnSpc>
              <a:buClr>
                <a:srgbClr val="505360"/>
              </a:buClr>
              <a:buFont typeface="Wingdings" panose="05000000000000000000" pitchFamily="2" charset="2"/>
              <a:buChar char="§"/>
            </a:pPr>
            <a:r>
              <a:rPr lang="en-US" sz="1350" dirty="0">
                <a:solidFill>
                  <a:srgbClr val="505360"/>
                </a:solidFill>
                <a:latin typeface="Franklin Gothic Book" panose="020B0503020102020204" pitchFamily="34" charset="0"/>
              </a:rPr>
              <a:t>Scientific/engineering support </a:t>
            </a:r>
          </a:p>
          <a:p>
            <a:pPr>
              <a:lnSpc>
                <a:spcPct val="80000"/>
              </a:lnSpc>
              <a:buClr>
                <a:srgbClr val="505360"/>
              </a:buClr>
              <a:buFont typeface="Wingdings" panose="05000000000000000000" pitchFamily="2" charset="2"/>
              <a:buChar char="§"/>
            </a:pPr>
            <a:r>
              <a:rPr lang="en-US" sz="1350" dirty="0">
                <a:solidFill>
                  <a:srgbClr val="505360"/>
                </a:solidFill>
                <a:latin typeface="Franklin Gothic Book" panose="020B0503020102020204" pitchFamily="34" charset="0"/>
              </a:rPr>
              <a:t>Proof of Concept space</a:t>
            </a:r>
          </a:p>
        </p:txBody>
      </p:sp>
      <p:sp>
        <p:nvSpPr>
          <p:cNvPr id="3" name="Slide Number Placeholder 2">
            <a:extLst>
              <a:ext uri="{FF2B5EF4-FFF2-40B4-BE49-F238E27FC236}">
                <a16:creationId xmlns:a16="http://schemas.microsoft.com/office/drawing/2014/main" id="{EF88D8A9-9124-4486-96FF-8286FE2BF15F}"/>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30</a:t>
            </a:fld>
            <a:endParaRPr lang="en-US" dirty="0">
              <a:solidFill>
                <a:srgbClr val="1F497D">
                  <a:lumMod val="50000"/>
                </a:srgbClr>
              </a:solidFill>
            </a:endParaRPr>
          </a:p>
        </p:txBody>
      </p:sp>
    </p:spTree>
    <p:extLst>
      <p:ext uri="{BB962C8B-B14F-4D97-AF65-F5344CB8AC3E}">
        <p14:creationId xmlns:p14="http://schemas.microsoft.com/office/powerpoint/2010/main" val="11077756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CD4DA7-347F-421F-AB13-D0D1355F4A88}"/>
              </a:ext>
            </a:extLst>
          </p:cNvPr>
          <p:cNvSpPr>
            <a:spLocks noGrp="1"/>
          </p:cNvSpPr>
          <p:nvPr>
            <p:ph type="title"/>
          </p:nvPr>
        </p:nvSpPr>
        <p:spPr>
          <a:xfrm>
            <a:off x="0" y="152400"/>
            <a:ext cx="9199895" cy="762000"/>
          </a:xfrm>
        </p:spPr>
        <p:txBody>
          <a:bodyPr>
            <a:noAutofit/>
          </a:bodyPr>
          <a:lstStyle/>
          <a:p>
            <a:r>
              <a:rPr lang="en-US" sz="3700" cap="none" dirty="0">
                <a:solidFill>
                  <a:srgbClr val="10253F"/>
                </a:solidFill>
                <a:latin typeface="Franklin Gothic Demi Cond" panose="020B0706030402020204" pitchFamily="34" charset="0"/>
                <a:ea typeface="Malgun Gothic" panose="020B0503020000020004" pitchFamily="34" charset="-127"/>
                <a:cs typeface="Gotham Bold" pitchFamily="50" charset="0"/>
              </a:rPr>
              <a:t>UConn Tech Park – </a:t>
            </a:r>
            <a:r>
              <a:rPr lang="en-US" sz="3600" cap="none" dirty="0">
                <a:solidFill>
                  <a:srgbClr val="10253F"/>
                </a:solidFill>
                <a:latin typeface="Franklin Gothic Demi Cond" panose="020B0706030402020204" pitchFamily="34" charset="0"/>
                <a:ea typeface="Malgun Gothic" panose="020B0503020000020004" pitchFamily="34" charset="-127"/>
                <a:cs typeface="Gotham Bold" pitchFamily="50" charset="0"/>
              </a:rPr>
              <a:t>Innovation</a:t>
            </a:r>
            <a:r>
              <a:rPr lang="en-US" sz="3700" cap="none" dirty="0">
                <a:solidFill>
                  <a:srgbClr val="10253F"/>
                </a:solidFill>
                <a:latin typeface="Franklin Gothic Demi Cond" panose="020B0706030402020204" pitchFamily="34" charset="0"/>
                <a:ea typeface="Malgun Gothic" panose="020B0503020000020004" pitchFamily="34" charset="-127"/>
                <a:cs typeface="Gotham Bold" pitchFamily="50" charset="0"/>
              </a:rPr>
              <a:t> Partnership Building</a:t>
            </a:r>
            <a:endParaRPr lang="en-US" sz="3700" dirty="0">
              <a:solidFill>
                <a:srgbClr val="10253F"/>
              </a:solidFill>
              <a:latin typeface="Franklin Gothic Demi Cond" panose="020B0706030402020204" pitchFamily="34" charset="0"/>
            </a:endParaRPr>
          </a:p>
        </p:txBody>
      </p:sp>
      <p:sp>
        <p:nvSpPr>
          <p:cNvPr id="50" name="Title 8">
            <a:extLst>
              <a:ext uri="{FF2B5EF4-FFF2-40B4-BE49-F238E27FC236}">
                <a16:creationId xmlns:a16="http://schemas.microsoft.com/office/drawing/2014/main" id="{650695F0-B7F2-46E2-8BD8-54247E776E2A}"/>
              </a:ext>
            </a:extLst>
          </p:cNvPr>
          <p:cNvSpPr txBox="1">
            <a:spLocks/>
          </p:cNvSpPr>
          <p:nvPr/>
        </p:nvSpPr>
        <p:spPr>
          <a:xfrm>
            <a:off x="57933" y="1029683"/>
            <a:ext cx="9040173" cy="776019"/>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lang="en-IN" sz="3600" b="1" kern="1200" cap="all" baseline="0">
                <a:solidFill>
                  <a:schemeClr val="tx1"/>
                </a:solidFill>
                <a:latin typeface="+mj-lt"/>
                <a:ea typeface="+mj-ea"/>
                <a:cs typeface="+mj-cs"/>
              </a:defRPr>
            </a:lvl1pPr>
          </a:lstStyle>
          <a:p>
            <a:r>
              <a:rPr lang="en-US" sz="2000" cap="none" dirty="0">
                <a:solidFill>
                  <a:srgbClr val="505360"/>
                </a:solidFill>
                <a:latin typeface="Franklin Gothic Book" panose="020B0503020102020204" pitchFamily="34" charset="0"/>
                <a:ea typeface="Malgun Gothic" panose="020B0503020000020004" pitchFamily="34" charset="-127"/>
                <a:cs typeface="Calibri Light" panose="020F0302020204030204" pitchFamily="34" charset="0"/>
              </a:rPr>
              <a:t>UConn Tech Park serves as the main gateway for industry engagement with the University, building collaborative partnerships with industry and federal government to drive economic competitiveness across Connecticut’s core sectors </a:t>
            </a:r>
          </a:p>
        </p:txBody>
      </p:sp>
      <p:grpSp>
        <p:nvGrpSpPr>
          <p:cNvPr id="51" name="Group 50">
            <a:extLst>
              <a:ext uri="{FF2B5EF4-FFF2-40B4-BE49-F238E27FC236}">
                <a16:creationId xmlns:a16="http://schemas.microsoft.com/office/drawing/2014/main" id="{92A4AFA3-E5B7-484A-B44B-B455BACD5ECB}"/>
              </a:ext>
            </a:extLst>
          </p:cNvPr>
          <p:cNvGrpSpPr/>
          <p:nvPr/>
        </p:nvGrpSpPr>
        <p:grpSpPr>
          <a:xfrm>
            <a:off x="1191234" y="1693999"/>
            <a:ext cx="7663669" cy="553998"/>
            <a:chOff x="4712004" y="2061818"/>
            <a:chExt cx="7509672" cy="1185366"/>
          </a:xfrm>
        </p:grpSpPr>
        <p:sp>
          <p:nvSpPr>
            <p:cNvPr id="52" name="TextBox 51">
              <a:extLst>
                <a:ext uri="{FF2B5EF4-FFF2-40B4-BE49-F238E27FC236}">
                  <a16:creationId xmlns:a16="http://schemas.microsoft.com/office/drawing/2014/main" id="{71718740-1065-4449-AC5B-D4F5B2983F86}"/>
                </a:ext>
              </a:extLst>
            </p:cNvPr>
            <p:cNvSpPr txBox="1"/>
            <p:nvPr/>
          </p:nvSpPr>
          <p:spPr>
            <a:xfrm>
              <a:off x="4712004" y="2061818"/>
              <a:ext cx="1994116" cy="1185366"/>
            </a:xfrm>
            <a:prstGeom prst="rect">
              <a:avLst/>
            </a:prstGeom>
            <a:noFill/>
          </p:spPr>
          <p:txBody>
            <a:bodyPr wrap="square" rtlCol="0">
              <a:spAutoFit/>
            </a:bodyPr>
            <a:lstStyle/>
            <a:p>
              <a:pPr algn="ctr">
                <a:tabLst>
                  <a:tab pos="514350" algn="l"/>
                </a:tabLst>
              </a:pPr>
              <a:r>
                <a:rPr lang="en-US" sz="3000" u="sng" dirty="0">
                  <a:solidFill>
                    <a:schemeClr val="tx2">
                      <a:lumMod val="50000"/>
                    </a:schemeClr>
                  </a:solidFill>
                  <a:latin typeface="Franklin Gothic Demi" panose="020B0703020102020204" pitchFamily="34" charset="0"/>
                </a:rPr>
                <a:t>$120M+</a:t>
              </a:r>
              <a:endParaRPr lang="en-US" sz="3000" u="sng" dirty="0">
                <a:solidFill>
                  <a:schemeClr val="tx2">
                    <a:lumMod val="50000"/>
                  </a:schemeClr>
                </a:solidFill>
                <a:latin typeface="Franklin Gothic Demi" panose="020B0703020102020204" pitchFamily="34" charset="0"/>
                <a:cs typeface="Calibri Light" panose="020F0302020204030204" pitchFamily="34" charset="0"/>
              </a:endParaRPr>
            </a:p>
          </p:txBody>
        </p:sp>
        <p:sp>
          <p:nvSpPr>
            <p:cNvPr id="53" name="Rectangle 52">
              <a:extLst>
                <a:ext uri="{FF2B5EF4-FFF2-40B4-BE49-F238E27FC236}">
                  <a16:creationId xmlns:a16="http://schemas.microsoft.com/office/drawing/2014/main" id="{046A6DF9-FABA-4AA2-A530-17656A96BA0A}"/>
                </a:ext>
              </a:extLst>
            </p:cNvPr>
            <p:cNvSpPr/>
            <p:nvPr/>
          </p:nvSpPr>
          <p:spPr>
            <a:xfrm>
              <a:off x="6545408" y="2224616"/>
              <a:ext cx="5676268" cy="856099"/>
            </a:xfrm>
            <a:prstGeom prst="rect">
              <a:avLst/>
            </a:prstGeom>
          </p:spPr>
          <p:txBody>
            <a:bodyPr wrap="square">
              <a:spAutoFit/>
            </a:bodyPr>
            <a:lstStyle/>
            <a:p>
              <a:pPr>
                <a:tabLst>
                  <a:tab pos="514350" algn="l"/>
                </a:tabLst>
              </a:pPr>
              <a:r>
                <a:rPr lang="en-US" sz="2000" dirty="0">
                  <a:solidFill>
                    <a:schemeClr val="tx2">
                      <a:lumMod val="50000"/>
                    </a:schemeClr>
                  </a:solidFill>
                  <a:latin typeface="Franklin Gothic Demi" panose="020B0703020102020204" pitchFamily="34" charset="0"/>
                  <a:cs typeface="Gotham Medium" pitchFamily="50" charset="0"/>
                </a:rPr>
                <a:t>Current federal and industry partnerships funding</a:t>
              </a:r>
              <a:endParaRPr lang="en-US" sz="2000" dirty="0">
                <a:solidFill>
                  <a:schemeClr val="tx2">
                    <a:lumMod val="50000"/>
                  </a:schemeClr>
                </a:solidFill>
                <a:latin typeface="Franklin Gothic Demi" panose="020B0703020102020204" pitchFamily="34" charset="0"/>
                <a:cs typeface="Calibri Light" panose="020F0302020204030204" pitchFamily="34" charset="0"/>
              </a:endParaRPr>
            </a:p>
          </p:txBody>
        </p:sp>
      </p:grpSp>
      <p:sp>
        <p:nvSpPr>
          <p:cNvPr id="55" name="Rectangle 54">
            <a:extLst>
              <a:ext uri="{FF2B5EF4-FFF2-40B4-BE49-F238E27FC236}">
                <a16:creationId xmlns:a16="http://schemas.microsoft.com/office/drawing/2014/main" id="{405A1EF7-DDB8-4698-8B1D-81CF7A4EF509}"/>
              </a:ext>
            </a:extLst>
          </p:cNvPr>
          <p:cNvSpPr/>
          <p:nvPr/>
        </p:nvSpPr>
        <p:spPr>
          <a:xfrm>
            <a:off x="6836532" y="3641952"/>
            <a:ext cx="2203598" cy="12187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6" name="Rectangle 55">
            <a:extLst>
              <a:ext uri="{FF2B5EF4-FFF2-40B4-BE49-F238E27FC236}">
                <a16:creationId xmlns:a16="http://schemas.microsoft.com/office/drawing/2014/main" id="{2432A7A8-D9AF-4C00-AB5B-BD21CD4E5226}"/>
              </a:ext>
            </a:extLst>
          </p:cNvPr>
          <p:cNvSpPr/>
          <p:nvPr/>
        </p:nvSpPr>
        <p:spPr>
          <a:xfrm>
            <a:off x="58249" y="4975538"/>
            <a:ext cx="2906253" cy="12132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7" name="Rectangle 56">
            <a:extLst>
              <a:ext uri="{FF2B5EF4-FFF2-40B4-BE49-F238E27FC236}">
                <a16:creationId xmlns:a16="http://schemas.microsoft.com/office/drawing/2014/main" id="{BAA26C5C-ABCA-4237-A84B-13B84E231B93}"/>
              </a:ext>
            </a:extLst>
          </p:cNvPr>
          <p:cNvSpPr/>
          <p:nvPr/>
        </p:nvSpPr>
        <p:spPr>
          <a:xfrm>
            <a:off x="58250" y="3641786"/>
            <a:ext cx="2125524" cy="123324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8" name="Rectangle 57">
            <a:extLst>
              <a:ext uri="{FF2B5EF4-FFF2-40B4-BE49-F238E27FC236}">
                <a16:creationId xmlns:a16="http://schemas.microsoft.com/office/drawing/2014/main" id="{C6D92651-13FE-477C-A450-2D3DE3AF3338}"/>
              </a:ext>
            </a:extLst>
          </p:cNvPr>
          <p:cNvSpPr/>
          <p:nvPr/>
        </p:nvSpPr>
        <p:spPr>
          <a:xfrm>
            <a:off x="6849979" y="2226739"/>
            <a:ext cx="2194560" cy="131545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9" name="Rectangle 58">
            <a:extLst>
              <a:ext uri="{FF2B5EF4-FFF2-40B4-BE49-F238E27FC236}">
                <a16:creationId xmlns:a16="http://schemas.microsoft.com/office/drawing/2014/main" id="{D9F27AB0-51BA-4425-A28F-0FDA1211F270}"/>
              </a:ext>
            </a:extLst>
          </p:cNvPr>
          <p:cNvSpPr/>
          <p:nvPr/>
        </p:nvSpPr>
        <p:spPr>
          <a:xfrm>
            <a:off x="2300581" y="2212500"/>
            <a:ext cx="2194560" cy="13355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0" name="Rectangle 59">
            <a:extLst>
              <a:ext uri="{FF2B5EF4-FFF2-40B4-BE49-F238E27FC236}">
                <a16:creationId xmlns:a16="http://schemas.microsoft.com/office/drawing/2014/main" id="{74A67249-7236-447D-8FF9-921DE35AE477}"/>
              </a:ext>
            </a:extLst>
          </p:cNvPr>
          <p:cNvSpPr/>
          <p:nvPr/>
        </p:nvSpPr>
        <p:spPr>
          <a:xfrm>
            <a:off x="80865" y="2223093"/>
            <a:ext cx="2112670" cy="133552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1" name="Rectangle 60">
            <a:extLst>
              <a:ext uri="{FF2B5EF4-FFF2-40B4-BE49-F238E27FC236}">
                <a16:creationId xmlns:a16="http://schemas.microsoft.com/office/drawing/2014/main" id="{8E7B6A4F-EFC8-4D64-9DCE-C7C8066AF383}"/>
              </a:ext>
            </a:extLst>
          </p:cNvPr>
          <p:cNvSpPr/>
          <p:nvPr/>
        </p:nvSpPr>
        <p:spPr>
          <a:xfrm>
            <a:off x="6103730" y="4975538"/>
            <a:ext cx="2955902" cy="12132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2" name="Rectangle 61">
            <a:extLst>
              <a:ext uri="{FF2B5EF4-FFF2-40B4-BE49-F238E27FC236}">
                <a16:creationId xmlns:a16="http://schemas.microsoft.com/office/drawing/2014/main" id="{03156967-68A0-4418-A331-F6BEEE0C78D8}"/>
              </a:ext>
            </a:extLst>
          </p:cNvPr>
          <p:cNvSpPr/>
          <p:nvPr/>
        </p:nvSpPr>
        <p:spPr>
          <a:xfrm>
            <a:off x="2268206" y="3650842"/>
            <a:ext cx="2203598" cy="12187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63" name="Rectangle 62">
            <a:extLst>
              <a:ext uri="{FF2B5EF4-FFF2-40B4-BE49-F238E27FC236}">
                <a16:creationId xmlns:a16="http://schemas.microsoft.com/office/drawing/2014/main" id="{FEF8D4F9-5292-467C-B67F-04F6096F38D8}"/>
              </a:ext>
            </a:extLst>
          </p:cNvPr>
          <p:cNvSpPr/>
          <p:nvPr/>
        </p:nvSpPr>
        <p:spPr>
          <a:xfrm>
            <a:off x="3064040" y="4975539"/>
            <a:ext cx="2936535" cy="121324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4" name="Picture 63">
            <a:extLst>
              <a:ext uri="{FF2B5EF4-FFF2-40B4-BE49-F238E27FC236}">
                <a16:creationId xmlns:a16="http://schemas.microsoft.com/office/drawing/2014/main" id="{AD2FA577-D72A-4FF1-9CD4-C533D0A734B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7704" y="5081484"/>
            <a:ext cx="545923" cy="361112"/>
          </a:xfrm>
          <a:prstGeom prst="rect">
            <a:avLst/>
          </a:prstGeom>
        </p:spPr>
      </p:pic>
      <p:sp>
        <p:nvSpPr>
          <p:cNvPr id="65" name="TextBox 64">
            <a:extLst>
              <a:ext uri="{FF2B5EF4-FFF2-40B4-BE49-F238E27FC236}">
                <a16:creationId xmlns:a16="http://schemas.microsoft.com/office/drawing/2014/main" id="{3D9509FB-7719-4044-82BD-3FECCFBD2D14}"/>
              </a:ext>
            </a:extLst>
          </p:cNvPr>
          <p:cNvSpPr txBox="1"/>
          <p:nvPr/>
        </p:nvSpPr>
        <p:spPr>
          <a:xfrm>
            <a:off x="1201748" y="2249095"/>
            <a:ext cx="1052705" cy="58862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dirty="0">
                <a:solidFill>
                  <a:srgbClr val="AB096F"/>
                </a:solidFill>
              </a:rPr>
              <a:t>$7.5M</a:t>
            </a:r>
          </a:p>
          <a:p>
            <a:pPr lvl="0">
              <a:buNone/>
            </a:pPr>
            <a:endParaRPr lang="en-US" sz="825" dirty="0">
              <a:solidFill>
                <a:srgbClr val="AB096F"/>
              </a:solidFill>
            </a:endParaRPr>
          </a:p>
        </p:txBody>
      </p:sp>
      <p:sp>
        <p:nvSpPr>
          <p:cNvPr id="66" name="TextBox 65">
            <a:extLst>
              <a:ext uri="{FF2B5EF4-FFF2-40B4-BE49-F238E27FC236}">
                <a16:creationId xmlns:a16="http://schemas.microsoft.com/office/drawing/2014/main" id="{A0721710-DDC5-432E-AAB1-F9D75AAEE234}"/>
              </a:ext>
            </a:extLst>
          </p:cNvPr>
          <p:cNvSpPr txBox="1"/>
          <p:nvPr/>
        </p:nvSpPr>
        <p:spPr>
          <a:xfrm>
            <a:off x="57933" y="5286533"/>
            <a:ext cx="2906252" cy="738664"/>
          </a:xfrm>
          <a:prstGeom prst="rect">
            <a:avLst/>
          </a:prstGeom>
          <a:noFill/>
        </p:spPr>
        <p:txBody>
          <a:bodyPr wrap="square" rtlCol="0">
            <a:spAutoFit/>
          </a:bodyPr>
          <a:lstStyle/>
          <a:p>
            <a:pPr lvl="0" algn="r"/>
            <a:endParaRPr lang="en-US" sz="1050" b="1" dirty="0">
              <a:solidFill>
                <a:schemeClr val="bg2">
                  <a:lumMod val="50000"/>
                </a:schemeClr>
              </a:solidFill>
              <a:latin typeface="Franklin Gothic Book" panose="020B0503020102020204" pitchFamily="34" charset="0"/>
            </a:endParaRPr>
          </a:p>
          <a:p>
            <a:pPr lvl="0" algn="ctr"/>
            <a:r>
              <a:rPr lang="en-US" sz="1050" b="1" dirty="0">
                <a:latin typeface="Franklin Gothic Book" panose="020B0503020102020204" pitchFamily="34" charset="0"/>
              </a:rPr>
              <a:t>Reverse Engineering Fabrication Inspection &amp; Non-destructive Evaluation (REFINE)</a:t>
            </a:r>
          </a:p>
          <a:p>
            <a:pPr algn="r"/>
            <a:endParaRPr lang="en-US" sz="1050" dirty="0">
              <a:solidFill>
                <a:schemeClr val="bg2">
                  <a:lumMod val="50000"/>
                </a:schemeClr>
              </a:solidFill>
              <a:latin typeface="Franklin Gothic Book" panose="020B0503020102020204" pitchFamily="34" charset="0"/>
            </a:endParaRPr>
          </a:p>
        </p:txBody>
      </p:sp>
      <p:sp>
        <p:nvSpPr>
          <p:cNvPr id="67" name="TextBox 66">
            <a:extLst>
              <a:ext uri="{FF2B5EF4-FFF2-40B4-BE49-F238E27FC236}">
                <a16:creationId xmlns:a16="http://schemas.microsoft.com/office/drawing/2014/main" id="{E0E9710F-72B0-49D0-BBD8-3A2C64D1D2A0}"/>
              </a:ext>
            </a:extLst>
          </p:cNvPr>
          <p:cNvSpPr txBox="1"/>
          <p:nvPr/>
        </p:nvSpPr>
        <p:spPr>
          <a:xfrm>
            <a:off x="6196538" y="5620230"/>
            <a:ext cx="2686050" cy="253916"/>
          </a:xfrm>
          <a:prstGeom prst="rect">
            <a:avLst/>
          </a:prstGeom>
          <a:noFill/>
        </p:spPr>
        <p:txBody>
          <a:bodyPr wrap="square" rtlCol="0">
            <a:spAutoFit/>
          </a:bodyPr>
          <a:lstStyle/>
          <a:p>
            <a:endParaRPr lang="en-US" sz="1050" dirty="0"/>
          </a:p>
        </p:txBody>
      </p:sp>
      <p:pic>
        <p:nvPicPr>
          <p:cNvPr id="68" name="Picture 67">
            <a:extLst>
              <a:ext uri="{FF2B5EF4-FFF2-40B4-BE49-F238E27FC236}">
                <a16:creationId xmlns:a16="http://schemas.microsoft.com/office/drawing/2014/main" id="{BEC7DF21-1975-4672-9F9C-82BE513B790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0110" y="2260396"/>
            <a:ext cx="531890" cy="448001"/>
          </a:xfrm>
          <a:prstGeom prst="rect">
            <a:avLst/>
          </a:prstGeom>
        </p:spPr>
      </p:pic>
      <p:sp>
        <p:nvSpPr>
          <p:cNvPr id="69" name="Rectangle 68">
            <a:extLst>
              <a:ext uri="{FF2B5EF4-FFF2-40B4-BE49-F238E27FC236}">
                <a16:creationId xmlns:a16="http://schemas.microsoft.com/office/drawing/2014/main" id="{AE2F25B1-961E-46BD-A1E6-E3896CD07CA1}"/>
              </a:ext>
            </a:extLst>
          </p:cNvPr>
          <p:cNvSpPr/>
          <p:nvPr/>
        </p:nvSpPr>
        <p:spPr>
          <a:xfrm>
            <a:off x="178557" y="2773831"/>
            <a:ext cx="1791769" cy="577081"/>
          </a:xfrm>
          <a:prstGeom prst="rect">
            <a:avLst/>
          </a:prstGeom>
        </p:spPr>
        <p:txBody>
          <a:bodyPr wrap="square">
            <a:spAutoFit/>
          </a:bodyPr>
          <a:lstStyle/>
          <a:p>
            <a:pPr lvl="0" algn="ctr">
              <a:buNone/>
            </a:pPr>
            <a:r>
              <a:rPr lang="en-US" sz="1050" b="1" dirty="0">
                <a:latin typeface="Franklin Gothic Book" panose="020B0503020102020204" pitchFamily="34" charset="0"/>
              </a:rPr>
              <a:t>Pratt &amp; Whitney Additive Manufacturing Center (PW AMC)</a:t>
            </a:r>
          </a:p>
        </p:txBody>
      </p:sp>
      <p:grpSp>
        <p:nvGrpSpPr>
          <p:cNvPr id="70" name="Group 69">
            <a:extLst>
              <a:ext uri="{FF2B5EF4-FFF2-40B4-BE49-F238E27FC236}">
                <a16:creationId xmlns:a16="http://schemas.microsoft.com/office/drawing/2014/main" id="{146A52DB-E506-44A3-B7D5-C3212B6A0812}"/>
              </a:ext>
            </a:extLst>
          </p:cNvPr>
          <p:cNvGrpSpPr/>
          <p:nvPr/>
        </p:nvGrpSpPr>
        <p:grpSpPr>
          <a:xfrm>
            <a:off x="169831" y="3716357"/>
            <a:ext cx="2235405" cy="989906"/>
            <a:chOff x="1019909" y="3026823"/>
            <a:chExt cx="2479232" cy="1319875"/>
          </a:xfrm>
        </p:grpSpPr>
        <p:sp>
          <p:nvSpPr>
            <p:cNvPr id="71" name="TextBox 70">
              <a:extLst>
                <a:ext uri="{FF2B5EF4-FFF2-40B4-BE49-F238E27FC236}">
                  <a16:creationId xmlns:a16="http://schemas.microsoft.com/office/drawing/2014/main" id="{56CD1BEF-8797-43FD-A3E6-31C651C8D8A8}"/>
                </a:ext>
              </a:extLst>
            </p:cNvPr>
            <p:cNvSpPr txBox="1"/>
            <p:nvPr/>
          </p:nvSpPr>
          <p:spPr>
            <a:xfrm>
              <a:off x="1019909" y="3485351"/>
              <a:ext cx="2121737" cy="507831"/>
            </a:xfrm>
            <a:prstGeom prst="rect">
              <a:avLst/>
            </a:prstGeom>
            <a:noFill/>
          </p:spPr>
          <p:txBody>
            <a:bodyPr wrap="square" rtlCol="0">
              <a:spAutoFit/>
            </a:bodyPr>
            <a:lstStyle/>
            <a:p>
              <a:pPr lvl="0" algn="ctr"/>
              <a:r>
                <a:rPr lang="en-US" sz="1050" b="1" dirty="0">
                  <a:latin typeface="Franklin Gothic Book" panose="020B0503020102020204" pitchFamily="34" charset="0"/>
                </a:rPr>
                <a:t>Eversource Energy Center</a:t>
              </a:r>
            </a:p>
            <a:p>
              <a:pPr lvl="0"/>
              <a:endParaRPr lang="en-US" sz="825" dirty="0">
                <a:solidFill>
                  <a:schemeClr val="bg2">
                    <a:lumMod val="50000"/>
                  </a:schemeClr>
                </a:solidFill>
                <a:latin typeface="Franklin Gothic Book" panose="020B0503020102020204" pitchFamily="34" charset="0"/>
              </a:endParaRPr>
            </a:p>
          </p:txBody>
        </p:sp>
        <p:pic>
          <p:nvPicPr>
            <p:cNvPr id="72" name="Picture 71">
              <a:extLst>
                <a:ext uri="{FF2B5EF4-FFF2-40B4-BE49-F238E27FC236}">
                  <a16:creationId xmlns:a16="http://schemas.microsoft.com/office/drawing/2014/main" id="{C9C952B3-81F1-4269-A53A-E56A493DE0D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213553" y="4137225"/>
              <a:ext cx="1752601" cy="209473"/>
            </a:xfrm>
            <a:prstGeom prst="rect">
              <a:avLst/>
            </a:prstGeom>
          </p:spPr>
        </p:pic>
        <p:sp>
          <p:nvSpPr>
            <p:cNvPr id="73" name="TextBox 72">
              <a:extLst>
                <a:ext uri="{FF2B5EF4-FFF2-40B4-BE49-F238E27FC236}">
                  <a16:creationId xmlns:a16="http://schemas.microsoft.com/office/drawing/2014/main" id="{094BD42B-6C71-4091-81A9-A50141301CCB}"/>
                </a:ext>
              </a:extLst>
            </p:cNvPr>
            <p:cNvSpPr txBox="1"/>
            <p:nvPr/>
          </p:nvSpPr>
          <p:spPr>
            <a:xfrm>
              <a:off x="1977193" y="3026823"/>
              <a:ext cx="1521948" cy="78483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a:solidFill>
                    <a:srgbClr val="AB096F"/>
                  </a:solidFill>
                  <a:latin typeface="Franklin Gothic Book" panose="020B0503020102020204" pitchFamily="34" charset="0"/>
                </a:rPr>
                <a:t>$17.5M</a:t>
              </a:r>
            </a:p>
            <a:p>
              <a:pPr lvl="0">
                <a:buNone/>
              </a:pPr>
              <a:endParaRPr lang="en-US" sz="825" dirty="0">
                <a:latin typeface="Franklin Gothic Book" panose="020B0503020102020204" pitchFamily="34" charset="0"/>
              </a:endParaRPr>
            </a:p>
          </p:txBody>
        </p:sp>
      </p:grpSp>
      <p:grpSp>
        <p:nvGrpSpPr>
          <p:cNvPr id="74" name="Group 73">
            <a:extLst>
              <a:ext uri="{FF2B5EF4-FFF2-40B4-BE49-F238E27FC236}">
                <a16:creationId xmlns:a16="http://schemas.microsoft.com/office/drawing/2014/main" id="{BD309D20-0351-43A0-B937-36301D09623F}"/>
              </a:ext>
            </a:extLst>
          </p:cNvPr>
          <p:cNvGrpSpPr/>
          <p:nvPr/>
        </p:nvGrpSpPr>
        <p:grpSpPr>
          <a:xfrm>
            <a:off x="2323478" y="2267102"/>
            <a:ext cx="2217790" cy="1238098"/>
            <a:chOff x="4522200" y="670806"/>
            <a:chExt cx="2957055" cy="1529892"/>
          </a:xfrm>
        </p:grpSpPr>
        <p:sp>
          <p:nvSpPr>
            <p:cNvPr id="75" name="TextBox 74">
              <a:extLst>
                <a:ext uri="{FF2B5EF4-FFF2-40B4-BE49-F238E27FC236}">
                  <a16:creationId xmlns:a16="http://schemas.microsoft.com/office/drawing/2014/main" id="{7F193CB4-4345-48B8-9323-85A19AC18604}"/>
                </a:ext>
              </a:extLst>
            </p:cNvPr>
            <p:cNvSpPr txBox="1"/>
            <p:nvPr/>
          </p:nvSpPr>
          <p:spPr>
            <a:xfrm>
              <a:off x="6110801" y="670806"/>
              <a:ext cx="1368454" cy="570470"/>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sz="2400" b="1" dirty="0">
                  <a:solidFill>
                    <a:srgbClr val="AB096F"/>
                  </a:solidFill>
                  <a:latin typeface="Franklin Gothic Book" panose="020B0503020102020204" pitchFamily="34" charset="0"/>
                </a:rPr>
                <a:t>$25M</a:t>
              </a:r>
              <a:endParaRPr lang="en-US" sz="1050" b="1" dirty="0">
                <a:latin typeface="Franklin Gothic Book" panose="020B0503020102020204" pitchFamily="34" charset="0"/>
              </a:endParaRPr>
            </a:p>
          </p:txBody>
        </p:sp>
        <p:pic>
          <p:nvPicPr>
            <p:cNvPr id="76" name="Picture 75">
              <a:extLst>
                <a:ext uri="{FF2B5EF4-FFF2-40B4-BE49-F238E27FC236}">
                  <a16:creationId xmlns:a16="http://schemas.microsoft.com/office/drawing/2014/main" id="{585BA904-7F74-4E11-971B-0D495A5B79E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605473" y="932759"/>
              <a:ext cx="1410517" cy="300243"/>
            </a:xfrm>
            <a:prstGeom prst="rect">
              <a:avLst/>
            </a:prstGeom>
          </p:spPr>
        </p:pic>
        <p:sp>
          <p:nvSpPr>
            <p:cNvPr id="77" name="Rectangle 76">
              <a:extLst>
                <a:ext uri="{FF2B5EF4-FFF2-40B4-BE49-F238E27FC236}">
                  <a16:creationId xmlns:a16="http://schemas.microsoft.com/office/drawing/2014/main" id="{17D24841-F6C6-48D2-81F4-D96781F7CD62}"/>
                </a:ext>
              </a:extLst>
            </p:cNvPr>
            <p:cNvSpPr/>
            <p:nvPr/>
          </p:nvSpPr>
          <p:spPr>
            <a:xfrm>
              <a:off x="4522200" y="1487611"/>
              <a:ext cx="2852537" cy="713087"/>
            </a:xfrm>
            <a:prstGeom prst="rect">
              <a:avLst/>
            </a:prstGeom>
          </p:spPr>
          <p:txBody>
            <a:bodyPr wrap="square">
              <a:spAutoFit/>
            </a:bodyPr>
            <a:lstStyle/>
            <a:p>
              <a:pPr lvl="0" algn="ctr"/>
              <a:r>
                <a:rPr lang="en-US" sz="1050" b="1" dirty="0">
                  <a:latin typeface="Franklin Gothic Book" panose="020B0503020102020204" pitchFamily="34" charset="0"/>
                </a:rPr>
                <a:t>UConn - Thermo Fisher Scientific Center for Advanced Microscopy and Materials Analysis (CAMMA)</a:t>
              </a:r>
            </a:p>
          </p:txBody>
        </p:sp>
      </p:grpSp>
      <p:grpSp>
        <p:nvGrpSpPr>
          <p:cNvPr id="78" name="Group 77">
            <a:extLst>
              <a:ext uri="{FF2B5EF4-FFF2-40B4-BE49-F238E27FC236}">
                <a16:creationId xmlns:a16="http://schemas.microsoft.com/office/drawing/2014/main" id="{AA0B1640-AE99-4DDF-8073-DCDF4FDA7212}"/>
              </a:ext>
            </a:extLst>
          </p:cNvPr>
          <p:cNvGrpSpPr/>
          <p:nvPr/>
        </p:nvGrpSpPr>
        <p:grpSpPr>
          <a:xfrm>
            <a:off x="3160675" y="4970821"/>
            <a:ext cx="2949577" cy="887973"/>
            <a:chOff x="4224979" y="4290221"/>
            <a:chExt cx="3932769" cy="1183964"/>
          </a:xfrm>
        </p:grpSpPr>
        <p:sp>
          <p:nvSpPr>
            <p:cNvPr id="79" name="TextBox 78">
              <a:extLst>
                <a:ext uri="{FF2B5EF4-FFF2-40B4-BE49-F238E27FC236}">
                  <a16:creationId xmlns:a16="http://schemas.microsoft.com/office/drawing/2014/main" id="{A5E9E8F5-B067-436D-B22F-A31B131FA8A5}"/>
                </a:ext>
              </a:extLst>
            </p:cNvPr>
            <p:cNvSpPr txBox="1"/>
            <p:nvPr/>
          </p:nvSpPr>
          <p:spPr>
            <a:xfrm>
              <a:off x="4614228" y="4920188"/>
              <a:ext cx="3119281" cy="553997"/>
            </a:xfrm>
            <a:prstGeom prst="rect">
              <a:avLst/>
            </a:prstGeom>
            <a:noFill/>
          </p:spPr>
          <p:txBody>
            <a:bodyPr wrap="square" rtlCol="0">
              <a:spAutoFit/>
            </a:bodyPr>
            <a:lstStyle/>
            <a:p>
              <a:pPr lvl="0" algn="ctr"/>
              <a:r>
                <a:rPr lang="en-US" sz="1050" b="1" dirty="0">
                  <a:latin typeface="Franklin Gothic Book" panose="020B0503020102020204" pitchFamily="34" charset="0"/>
                </a:rPr>
                <a:t>Synchrony Financial Center of Excellence in Cybersecurity</a:t>
              </a:r>
              <a:r>
                <a:rPr lang="en-US" sz="1050" dirty="0">
                  <a:latin typeface="Franklin Gothic Book" panose="020B0503020102020204" pitchFamily="34" charset="0"/>
                </a:rPr>
                <a:t> </a:t>
              </a:r>
            </a:p>
          </p:txBody>
        </p:sp>
        <p:pic>
          <p:nvPicPr>
            <p:cNvPr id="80" name="Picture 79">
              <a:extLst>
                <a:ext uri="{FF2B5EF4-FFF2-40B4-BE49-F238E27FC236}">
                  <a16:creationId xmlns:a16="http://schemas.microsoft.com/office/drawing/2014/main" id="{F7A82CE9-3A94-46BD-9033-F78D91DFED5E}"/>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4224979" y="4499082"/>
              <a:ext cx="1490413" cy="257721"/>
            </a:xfrm>
            <a:prstGeom prst="rect">
              <a:avLst/>
            </a:prstGeom>
          </p:spPr>
        </p:pic>
        <p:sp>
          <p:nvSpPr>
            <p:cNvPr id="81" name="TextBox 80">
              <a:extLst>
                <a:ext uri="{FF2B5EF4-FFF2-40B4-BE49-F238E27FC236}">
                  <a16:creationId xmlns:a16="http://schemas.microsoft.com/office/drawing/2014/main" id="{450F1894-275A-415C-87FB-6E34FFD3906D}"/>
                </a:ext>
              </a:extLst>
            </p:cNvPr>
            <p:cNvSpPr txBox="1"/>
            <p:nvPr/>
          </p:nvSpPr>
          <p:spPr>
            <a:xfrm>
              <a:off x="6667336" y="4290221"/>
              <a:ext cx="1490412" cy="615553"/>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sz="2400" b="1" dirty="0">
                  <a:solidFill>
                    <a:srgbClr val="AB096F"/>
                  </a:solidFill>
                  <a:latin typeface="Franklin Gothic Book" panose="020B0503020102020204" pitchFamily="34" charset="0"/>
                </a:rPr>
                <a:t>$3.2M</a:t>
              </a:r>
              <a:endParaRPr lang="en-US" sz="1050" b="1" dirty="0">
                <a:latin typeface="Franklin Gothic Book" panose="020B0503020102020204" pitchFamily="34" charset="0"/>
              </a:endParaRPr>
            </a:p>
          </p:txBody>
        </p:sp>
      </p:grpSp>
      <p:grpSp>
        <p:nvGrpSpPr>
          <p:cNvPr id="82" name="Group 81">
            <a:extLst>
              <a:ext uri="{FF2B5EF4-FFF2-40B4-BE49-F238E27FC236}">
                <a16:creationId xmlns:a16="http://schemas.microsoft.com/office/drawing/2014/main" id="{2775038B-A003-4906-84EF-C9D3436EB925}"/>
              </a:ext>
            </a:extLst>
          </p:cNvPr>
          <p:cNvGrpSpPr/>
          <p:nvPr/>
        </p:nvGrpSpPr>
        <p:grpSpPr>
          <a:xfrm>
            <a:off x="6830801" y="2287979"/>
            <a:ext cx="2369094" cy="922805"/>
            <a:chOff x="9082502" y="1070762"/>
            <a:chExt cx="3158795" cy="909272"/>
          </a:xfrm>
        </p:grpSpPr>
        <p:sp>
          <p:nvSpPr>
            <p:cNvPr id="83" name="TextBox 82">
              <a:extLst>
                <a:ext uri="{FF2B5EF4-FFF2-40B4-BE49-F238E27FC236}">
                  <a16:creationId xmlns:a16="http://schemas.microsoft.com/office/drawing/2014/main" id="{16468425-2170-48AC-9D81-226AFA31F7AB}"/>
                </a:ext>
              </a:extLst>
            </p:cNvPr>
            <p:cNvSpPr txBox="1"/>
            <p:nvPr/>
          </p:nvSpPr>
          <p:spPr>
            <a:xfrm>
              <a:off x="9082502" y="1570630"/>
              <a:ext cx="3023077" cy="409404"/>
            </a:xfrm>
            <a:prstGeom prst="rect">
              <a:avLst/>
            </a:prstGeom>
            <a:noFill/>
          </p:spPr>
          <p:txBody>
            <a:bodyPr wrap="square" rtlCol="0">
              <a:spAutoFit/>
            </a:bodyPr>
            <a:lstStyle/>
            <a:p>
              <a:pPr lvl="0" algn="ctr"/>
              <a:r>
                <a:rPr lang="en-US" sz="1050" b="1" dirty="0">
                  <a:latin typeface="Franklin Gothic Book" panose="020B0503020102020204" pitchFamily="34" charset="0"/>
                </a:rPr>
                <a:t>Comcast Center of Excellence for Security Innovation (CSI) </a:t>
              </a:r>
            </a:p>
          </p:txBody>
        </p:sp>
        <p:pic>
          <p:nvPicPr>
            <p:cNvPr id="84" name="Picture 83">
              <a:extLst>
                <a:ext uri="{FF2B5EF4-FFF2-40B4-BE49-F238E27FC236}">
                  <a16:creationId xmlns:a16="http://schemas.microsoft.com/office/drawing/2014/main" id="{C2D4CEB5-6346-41B9-8979-DBD039372500}"/>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296768" y="1119777"/>
              <a:ext cx="1223372" cy="434168"/>
            </a:xfrm>
            <a:prstGeom prst="rect">
              <a:avLst/>
            </a:prstGeom>
          </p:spPr>
        </p:pic>
        <p:sp>
          <p:nvSpPr>
            <p:cNvPr id="85" name="TextBox 84">
              <a:extLst>
                <a:ext uri="{FF2B5EF4-FFF2-40B4-BE49-F238E27FC236}">
                  <a16:creationId xmlns:a16="http://schemas.microsoft.com/office/drawing/2014/main" id="{B2B8DF60-1DA2-4FD1-A5F8-39CCB8A0036D}"/>
                </a:ext>
              </a:extLst>
            </p:cNvPr>
            <p:cNvSpPr txBox="1"/>
            <p:nvPr/>
          </p:nvSpPr>
          <p:spPr>
            <a:xfrm>
              <a:off x="10668545" y="1070762"/>
              <a:ext cx="1572752" cy="454895"/>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sz="2400" b="1" dirty="0">
                  <a:solidFill>
                    <a:srgbClr val="AB096F"/>
                  </a:solidFill>
                  <a:latin typeface="Franklin Gothic Book" panose="020B0503020102020204" pitchFamily="34" charset="0"/>
                </a:rPr>
                <a:t>$7.5M</a:t>
              </a:r>
              <a:endParaRPr lang="en-US" sz="1050" b="1" dirty="0">
                <a:latin typeface="Franklin Gothic Book" panose="020B0503020102020204" pitchFamily="34" charset="0"/>
              </a:endParaRPr>
            </a:p>
          </p:txBody>
        </p:sp>
      </p:grpSp>
      <p:grpSp>
        <p:nvGrpSpPr>
          <p:cNvPr id="86" name="Group 85">
            <a:extLst>
              <a:ext uri="{FF2B5EF4-FFF2-40B4-BE49-F238E27FC236}">
                <a16:creationId xmlns:a16="http://schemas.microsoft.com/office/drawing/2014/main" id="{1F10B0B1-40F8-47A3-A041-5F52E48E70CD}"/>
              </a:ext>
            </a:extLst>
          </p:cNvPr>
          <p:cNvGrpSpPr/>
          <p:nvPr/>
        </p:nvGrpSpPr>
        <p:grpSpPr>
          <a:xfrm>
            <a:off x="6822814" y="3651876"/>
            <a:ext cx="2287525" cy="918774"/>
            <a:chOff x="8719504" y="3030154"/>
            <a:chExt cx="2877446" cy="1225030"/>
          </a:xfrm>
        </p:grpSpPr>
        <p:sp>
          <p:nvSpPr>
            <p:cNvPr id="87" name="TextBox 86">
              <a:extLst>
                <a:ext uri="{FF2B5EF4-FFF2-40B4-BE49-F238E27FC236}">
                  <a16:creationId xmlns:a16="http://schemas.microsoft.com/office/drawing/2014/main" id="{C4D224C6-38CD-4F86-871C-9A4EB46A3B1B}"/>
                </a:ext>
              </a:extLst>
            </p:cNvPr>
            <p:cNvSpPr txBox="1"/>
            <p:nvPr/>
          </p:nvSpPr>
          <p:spPr>
            <a:xfrm>
              <a:off x="8719504" y="3485744"/>
              <a:ext cx="2877446" cy="769440"/>
            </a:xfrm>
            <a:prstGeom prst="rect">
              <a:avLst/>
            </a:prstGeom>
            <a:noFill/>
          </p:spPr>
          <p:txBody>
            <a:bodyPr wrap="square" rtlCol="0">
              <a:spAutoFit/>
            </a:bodyPr>
            <a:lstStyle/>
            <a:p>
              <a:pPr lvl="0" algn="ctr"/>
              <a:r>
                <a:rPr lang="en-US" sz="1050" b="1" dirty="0">
                  <a:latin typeface="Franklin Gothic Book" panose="020B0503020102020204" pitchFamily="34" charset="0"/>
                </a:rPr>
                <a:t>UTC Institute for Advanced Systems Engineering (UTC-IASE)</a:t>
              </a:r>
            </a:p>
            <a:p>
              <a:pPr lvl="0" algn="r"/>
              <a:endParaRPr lang="en-US" sz="1050" dirty="0">
                <a:solidFill>
                  <a:schemeClr val="bg2">
                    <a:lumMod val="50000"/>
                  </a:schemeClr>
                </a:solidFill>
                <a:latin typeface="Franklin Gothic Book" panose="020B0503020102020204" pitchFamily="34" charset="0"/>
              </a:endParaRPr>
            </a:p>
          </p:txBody>
        </p:sp>
        <p:sp>
          <p:nvSpPr>
            <p:cNvPr id="88" name="TextBox 87">
              <a:extLst>
                <a:ext uri="{FF2B5EF4-FFF2-40B4-BE49-F238E27FC236}">
                  <a16:creationId xmlns:a16="http://schemas.microsoft.com/office/drawing/2014/main" id="{7CC7F8FA-BB00-41C2-9309-88FE8D398183}"/>
                </a:ext>
              </a:extLst>
            </p:cNvPr>
            <p:cNvSpPr txBox="1"/>
            <p:nvPr/>
          </p:nvSpPr>
          <p:spPr>
            <a:xfrm>
              <a:off x="10283889" y="3030154"/>
              <a:ext cx="1240732" cy="615554"/>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sz="2400" b="1" dirty="0">
                  <a:solidFill>
                    <a:srgbClr val="AB096F"/>
                  </a:solidFill>
                  <a:latin typeface="Franklin Gothic Book" panose="020B0503020102020204" pitchFamily="34" charset="0"/>
                </a:rPr>
                <a:t>$10M</a:t>
              </a:r>
              <a:endParaRPr lang="en-US" sz="1050" b="1" dirty="0">
                <a:latin typeface="Franklin Gothic Book" panose="020B0503020102020204" pitchFamily="34" charset="0"/>
              </a:endParaRPr>
            </a:p>
          </p:txBody>
        </p:sp>
      </p:grpSp>
      <p:grpSp>
        <p:nvGrpSpPr>
          <p:cNvPr id="89" name="Group 88">
            <a:extLst>
              <a:ext uri="{FF2B5EF4-FFF2-40B4-BE49-F238E27FC236}">
                <a16:creationId xmlns:a16="http://schemas.microsoft.com/office/drawing/2014/main" id="{993C894C-7E6B-4F27-AB73-22212D11E22C}"/>
              </a:ext>
            </a:extLst>
          </p:cNvPr>
          <p:cNvGrpSpPr/>
          <p:nvPr/>
        </p:nvGrpSpPr>
        <p:grpSpPr>
          <a:xfrm>
            <a:off x="6254309" y="4962251"/>
            <a:ext cx="2904248" cy="904965"/>
            <a:chOff x="7841181" y="4710784"/>
            <a:chExt cx="3872329" cy="1206619"/>
          </a:xfrm>
        </p:grpSpPr>
        <p:sp>
          <p:nvSpPr>
            <p:cNvPr id="90" name="TextBox 89">
              <a:extLst>
                <a:ext uri="{FF2B5EF4-FFF2-40B4-BE49-F238E27FC236}">
                  <a16:creationId xmlns:a16="http://schemas.microsoft.com/office/drawing/2014/main" id="{09989F41-6CF9-4E24-8761-C1EEE56C053D}"/>
                </a:ext>
              </a:extLst>
            </p:cNvPr>
            <p:cNvSpPr txBox="1"/>
            <p:nvPr/>
          </p:nvSpPr>
          <p:spPr>
            <a:xfrm>
              <a:off x="7912983" y="5363406"/>
              <a:ext cx="3395654" cy="553997"/>
            </a:xfrm>
            <a:prstGeom prst="rect">
              <a:avLst/>
            </a:prstGeom>
            <a:noFill/>
          </p:spPr>
          <p:txBody>
            <a:bodyPr wrap="square" rtlCol="0">
              <a:spAutoFit/>
            </a:bodyPr>
            <a:lstStyle/>
            <a:p>
              <a:pPr algn="ctr"/>
              <a:r>
                <a:rPr lang="en-US" sz="1050" b="1" dirty="0">
                  <a:latin typeface="Franklin Gothic Book" panose="020B0503020102020204" pitchFamily="34" charset="0"/>
                </a:rPr>
                <a:t>Connecticut Center for Applied Separations Technologies (CCAST)</a:t>
              </a:r>
            </a:p>
          </p:txBody>
        </p:sp>
        <p:pic>
          <p:nvPicPr>
            <p:cNvPr id="91" name="Picture 90">
              <a:extLst>
                <a:ext uri="{FF2B5EF4-FFF2-40B4-BE49-F238E27FC236}">
                  <a16:creationId xmlns:a16="http://schemas.microsoft.com/office/drawing/2014/main" id="{94F0779A-9056-4A06-B90C-391691B5990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7841181" y="4824063"/>
              <a:ext cx="841026" cy="536401"/>
            </a:xfrm>
            <a:prstGeom prst="rect">
              <a:avLst/>
            </a:prstGeom>
          </p:spPr>
        </p:pic>
        <p:sp>
          <p:nvSpPr>
            <p:cNvPr id="92" name="TextBox 91">
              <a:extLst>
                <a:ext uri="{FF2B5EF4-FFF2-40B4-BE49-F238E27FC236}">
                  <a16:creationId xmlns:a16="http://schemas.microsoft.com/office/drawing/2014/main" id="{897741DA-DF7C-4D71-9D56-DD823DF70652}"/>
                </a:ext>
              </a:extLst>
            </p:cNvPr>
            <p:cNvSpPr txBox="1"/>
            <p:nvPr/>
          </p:nvSpPr>
          <p:spPr>
            <a:xfrm>
              <a:off x="10003516" y="4710784"/>
              <a:ext cx="1709994" cy="615553"/>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sz="2400" b="1" dirty="0">
                  <a:solidFill>
                    <a:srgbClr val="AB096F"/>
                  </a:solidFill>
                  <a:latin typeface="Franklin Gothic Book" panose="020B0503020102020204" pitchFamily="34" charset="0"/>
                </a:rPr>
                <a:t>$12.2M</a:t>
              </a:r>
              <a:endParaRPr lang="en-US" sz="1050" b="1" dirty="0">
                <a:latin typeface="Franklin Gothic Book" panose="020B0503020102020204" pitchFamily="34" charset="0"/>
              </a:endParaRPr>
            </a:p>
          </p:txBody>
        </p:sp>
      </p:grpSp>
      <p:sp>
        <p:nvSpPr>
          <p:cNvPr id="93" name="TextBox 92">
            <a:extLst>
              <a:ext uri="{FF2B5EF4-FFF2-40B4-BE49-F238E27FC236}">
                <a16:creationId xmlns:a16="http://schemas.microsoft.com/office/drawing/2014/main" id="{644BC955-55CF-47A2-AC4B-9BFE014C087A}"/>
              </a:ext>
            </a:extLst>
          </p:cNvPr>
          <p:cNvSpPr txBox="1"/>
          <p:nvPr/>
        </p:nvSpPr>
        <p:spPr>
          <a:xfrm>
            <a:off x="2171573" y="4966238"/>
            <a:ext cx="896294" cy="461665"/>
          </a:xfrm>
          <a:prstGeom prst="rect">
            <a:avLst/>
          </a:prstGeom>
          <a:noFill/>
          <a:effectLst>
            <a:outerShdw blurRad="50800" dist="38100" dir="2700000" algn="tl" rotWithShape="0">
              <a:prstClr val="black">
                <a:alpha val="40000"/>
              </a:prstClr>
            </a:outerShdw>
          </a:effectLst>
        </p:spPr>
        <p:txBody>
          <a:bodyPr wrap="square" rtlCol="0">
            <a:spAutoFit/>
          </a:bodyPr>
          <a:lstStyle/>
          <a:p>
            <a:pPr lvl="0"/>
            <a:r>
              <a:rPr lang="en-US" sz="2400" b="1" dirty="0">
                <a:solidFill>
                  <a:srgbClr val="AB096F"/>
                </a:solidFill>
              </a:rPr>
              <a:t>$</a:t>
            </a:r>
            <a:r>
              <a:rPr lang="en-US" sz="2400" dirty="0">
                <a:solidFill>
                  <a:srgbClr val="AB096F"/>
                </a:solidFill>
              </a:rPr>
              <a:t>9M</a:t>
            </a:r>
            <a:endParaRPr lang="en-US" sz="1050" dirty="0"/>
          </a:p>
        </p:txBody>
      </p:sp>
      <p:pic>
        <p:nvPicPr>
          <p:cNvPr id="94" name="Picture 93">
            <a:extLst>
              <a:ext uri="{FF2B5EF4-FFF2-40B4-BE49-F238E27FC236}">
                <a16:creationId xmlns:a16="http://schemas.microsoft.com/office/drawing/2014/main" id="{B755FAAE-8336-4325-A4C2-708631054627}"/>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7181343" y="4449411"/>
            <a:ext cx="1445859" cy="362742"/>
          </a:xfrm>
          <a:prstGeom prst="rect">
            <a:avLst/>
          </a:prstGeom>
        </p:spPr>
      </p:pic>
      <p:sp>
        <p:nvSpPr>
          <p:cNvPr id="95" name="Rectangle 94">
            <a:extLst>
              <a:ext uri="{FF2B5EF4-FFF2-40B4-BE49-F238E27FC236}">
                <a16:creationId xmlns:a16="http://schemas.microsoft.com/office/drawing/2014/main" id="{6D75D1CE-3946-4493-A346-3BB5310367B0}"/>
              </a:ext>
            </a:extLst>
          </p:cNvPr>
          <p:cNvSpPr/>
          <p:nvPr/>
        </p:nvSpPr>
        <p:spPr>
          <a:xfrm>
            <a:off x="4561143" y="2223093"/>
            <a:ext cx="2194560" cy="13320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96" name="Group 95">
            <a:extLst>
              <a:ext uri="{FF2B5EF4-FFF2-40B4-BE49-F238E27FC236}">
                <a16:creationId xmlns:a16="http://schemas.microsoft.com/office/drawing/2014/main" id="{8A5EDD6F-23E4-4D6A-B937-AEA73E098C2F}"/>
              </a:ext>
            </a:extLst>
          </p:cNvPr>
          <p:cNvGrpSpPr/>
          <p:nvPr/>
        </p:nvGrpSpPr>
        <p:grpSpPr>
          <a:xfrm>
            <a:off x="4782756" y="2281152"/>
            <a:ext cx="1999198" cy="1219246"/>
            <a:chOff x="674960" y="3196070"/>
            <a:chExt cx="2665598" cy="1625660"/>
          </a:xfrm>
        </p:grpSpPr>
        <p:sp>
          <p:nvSpPr>
            <p:cNvPr id="97" name="TextBox 96">
              <a:extLst>
                <a:ext uri="{FF2B5EF4-FFF2-40B4-BE49-F238E27FC236}">
                  <a16:creationId xmlns:a16="http://schemas.microsoft.com/office/drawing/2014/main" id="{351945A9-E403-4CFA-A07F-894B93895B3D}"/>
                </a:ext>
              </a:extLst>
            </p:cNvPr>
            <p:cNvSpPr txBox="1"/>
            <p:nvPr/>
          </p:nvSpPr>
          <p:spPr>
            <a:xfrm>
              <a:off x="674960" y="3870261"/>
              <a:ext cx="2496563" cy="723274"/>
            </a:xfrm>
            <a:prstGeom prst="rect">
              <a:avLst/>
            </a:prstGeom>
            <a:noFill/>
          </p:spPr>
          <p:txBody>
            <a:bodyPr wrap="square" rtlCol="0">
              <a:spAutoFit/>
            </a:bodyPr>
            <a:lstStyle/>
            <a:p>
              <a:pPr lvl="0" algn="ctr"/>
              <a:r>
                <a:rPr lang="en-US" sz="1050" b="1" dirty="0">
                  <a:latin typeface="Franklin Gothic Book" panose="020B0503020102020204" pitchFamily="34" charset="0"/>
                </a:rPr>
                <a:t>Collins Aerospace Center for Advanced Materials</a:t>
              </a:r>
            </a:p>
            <a:p>
              <a:endParaRPr lang="en-US" sz="825" dirty="0">
                <a:solidFill>
                  <a:schemeClr val="bg2">
                    <a:lumMod val="50000"/>
                  </a:schemeClr>
                </a:solidFill>
                <a:latin typeface="Franklin Gothic Book" panose="020B0503020102020204" pitchFamily="34" charset="0"/>
              </a:endParaRPr>
            </a:p>
          </p:txBody>
        </p:sp>
        <p:sp>
          <p:nvSpPr>
            <p:cNvPr id="98" name="TextBox 97">
              <a:extLst>
                <a:ext uri="{FF2B5EF4-FFF2-40B4-BE49-F238E27FC236}">
                  <a16:creationId xmlns:a16="http://schemas.microsoft.com/office/drawing/2014/main" id="{06AF10F1-57AC-4C94-89ED-C9BB1935E4F3}"/>
                </a:ext>
              </a:extLst>
            </p:cNvPr>
            <p:cNvSpPr txBox="1"/>
            <p:nvPr/>
          </p:nvSpPr>
          <p:spPr>
            <a:xfrm>
              <a:off x="1933502" y="3196070"/>
              <a:ext cx="1407056" cy="784830"/>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a:solidFill>
                    <a:srgbClr val="AB096F"/>
                  </a:solidFill>
                  <a:latin typeface="Franklin Gothic Book" panose="020B0503020102020204" pitchFamily="34" charset="0"/>
                </a:rPr>
                <a:t>$2.2M</a:t>
              </a:r>
            </a:p>
            <a:p>
              <a:pPr lvl="0">
                <a:buNone/>
              </a:pPr>
              <a:endParaRPr lang="en-US" sz="825" dirty="0">
                <a:solidFill>
                  <a:schemeClr val="bg2">
                    <a:lumMod val="50000"/>
                  </a:schemeClr>
                </a:solidFill>
                <a:latin typeface="Franklin Gothic Book" panose="020B0503020102020204" pitchFamily="34" charset="0"/>
              </a:endParaRPr>
            </a:p>
          </p:txBody>
        </p:sp>
        <p:pic>
          <p:nvPicPr>
            <p:cNvPr id="99" name="Picture 98">
              <a:extLst>
                <a:ext uri="{FF2B5EF4-FFF2-40B4-BE49-F238E27FC236}">
                  <a16:creationId xmlns:a16="http://schemas.microsoft.com/office/drawing/2014/main" id="{40F61DFF-EB22-4EE7-95CC-29B04F9A3FCE}"/>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708584" y="4405020"/>
              <a:ext cx="2286598" cy="416710"/>
            </a:xfrm>
            <a:prstGeom prst="rect">
              <a:avLst/>
            </a:prstGeom>
          </p:spPr>
        </p:pic>
      </p:grpSp>
      <p:sp>
        <p:nvSpPr>
          <p:cNvPr id="100" name="Rectangle 99">
            <a:extLst>
              <a:ext uri="{FF2B5EF4-FFF2-40B4-BE49-F238E27FC236}">
                <a16:creationId xmlns:a16="http://schemas.microsoft.com/office/drawing/2014/main" id="{38A82968-4B6B-4337-AFCD-AF9A1964DB81}"/>
              </a:ext>
            </a:extLst>
          </p:cNvPr>
          <p:cNvSpPr/>
          <p:nvPr/>
        </p:nvSpPr>
        <p:spPr>
          <a:xfrm>
            <a:off x="4561045" y="3650842"/>
            <a:ext cx="2203598" cy="12187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1" name="TextBox 100">
            <a:extLst>
              <a:ext uri="{FF2B5EF4-FFF2-40B4-BE49-F238E27FC236}">
                <a16:creationId xmlns:a16="http://schemas.microsoft.com/office/drawing/2014/main" id="{736BBE23-8BF8-4226-8326-75AC6718495C}"/>
              </a:ext>
            </a:extLst>
          </p:cNvPr>
          <p:cNvSpPr txBox="1"/>
          <p:nvPr/>
        </p:nvSpPr>
        <p:spPr>
          <a:xfrm>
            <a:off x="2232143" y="4021619"/>
            <a:ext cx="2110615" cy="415498"/>
          </a:xfrm>
          <a:prstGeom prst="rect">
            <a:avLst/>
          </a:prstGeom>
          <a:noFill/>
        </p:spPr>
        <p:txBody>
          <a:bodyPr wrap="square" rtlCol="0">
            <a:spAutoFit/>
          </a:bodyPr>
          <a:lstStyle/>
          <a:p>
            <a:pPr lvl="0" algn="ctr"/>
            <a:r>
              <a:rPr lang="en-US" sz="1050" b="1" dirty="0">
                <a:latin typeface="Franklin Gothic Book" panose="020B0503020102020204" pitchFamily="34" charset="0"/>
              </a:rPr>
              <a:t>Daedalus Air Force Advanced Manufacturing Initiative</a:t>
            </a:r>
            <a:endParaRPr lang="en-US" sz="825" b="1" dirty="0">
              <a:latin typeface="Franklin Gothic Book" panose="020B0503020102020204" pitchFamily="34" charset="0"/>
            </a:endParaRPr>
          </a:p>
        </p:txBody>
      </p:sp>
      <p:sp>
        <p:nvSpPr>
          <p:cNvPr id="102" name="TextBox 101">
            <a:extLst>
              <a:ext uri="{FF2B5EF4-FFF2-40B4-BE49-F238E27FC236}">
                <a16:creationId xmlns:a16="http://schemas.microsoft.com/office/drawing/2014/main" id="{9756264F-C2F0-447A-B041-F73FF9C7BC70}"/>
              </a:ext>
            </a:extLst>
          </p:cNvPr>
          <p:cNvSpPr txBox="1"/>
          <p:nvPr/>
        </p:nvSpPr>
        <p:spPr>
          <a:xfrm>
            <a:off x="3301630" y="3638037"/>
            <a:ext cx="1376659" cy="588623"/>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a:solidFill>
                  <a:srgbClr val="AB096F"/>
                </a:solidFill>
              </a:rPr>
              <a:t>$</a:t>
            </a:r>
            <a:r>
              <a:rPr lang="en-US" sz="2400" dirty="0">
                <a:solidFill>
                  <a:srgbClr val="AB096F"/>
                </a:solidFill>
              </a:rPr>
              <a:t>18.1M</a:t>
            </a:r>
          </a:p>
          <a:p>
            <a:pPr lvl="0">
              <a:buNone/>
            </a:pPr>
            <a:endParaRPr lang="en-US" sz="825" dirty="0">
              <a:solidFill>
                <a:schemeClr val="bg2">
                  <a:lumMod val="50000"/>
                </a:schemeClr>
              </a:solidFill>
            </a:endParaRPr>
          </a:p>
        </p:txBody>
      </p:sp>
      <p:grpSp>
        <p:nvGrpSpPr>
          <p:cNvPr id="103" name="Group 102">
            <a:extLst>
              <a:ext uri="{FF2B5EF4-FFF2-40B4-BE49-F238E27FC236}">
                <a16:creationId xmlns:a16="http://schemas.microsoft.com/office/drawing/2014/main" id="{6FFE4AFF-8053-454B-800C-A8637974D453}"/>
              </a:ext>
            </a:extLst>
          </p:cNvPr>
          <p:cNvGrpSpPr/>
          <p:nvPr/>
        </p:nvGrpSpPr>
        <p:grpSpPr>
          <a:xfrm>
            <a:off x="3795973" y="4378015"/>
            <a:ext cx="624269" cy="405448"/>
            <a:chOff x="569855" y="1193001"/>
            <a:chExt cx="2219279" cy="1441369"/>
          </a:xfrm>
        </p:grpSpPr>
        <p:pic>
          <p:nvPicPr>
            <p:cNvPr id="104" name="Picture 103">
              <a:extLst>
                <a:ext uri="{FF2B5EF4-FFF2-40B4-BE49-F238E27FC236}">
                  <a16:creationId xmlns:a16="http://schemas.microsoft.com/office/drawing/2014/main" id="{B4752737-C36D-4CF0-8483-29AF4AC53CC9}"/>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988133" y="1193001"/>
              <a:ext cx="899174" cy="899174"/>
            </a:xfrm>
            <a:prstGeom prst="rect">
              <a:avLst/>
            </a:prstGeom>
          </p:spPr>
        </p:pic>
        <p:pic>
          <p:nvPicPr>
            <p:cNvPr id="105" name="Picture 104">
              <a:extLst>
                <a:ext uri="{FF2B5EF4-FFF2-40B4-BE49-F238E27FC236}">
                  <a16:creationId xmlns:a16="http://schemas.microsoft.com/office/drawing/2014/main" id="{99103D6D-1C80-401D-AEE8-A2E71E2BFC03}"/>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569855" y="1921841"/>
              <a:ext cx="2219279" cy="712529"/>
            </a:xfrm>
            <a:prstGeom prst="rect">
              <a:avLst/>
            </a:prstGeom>
          </p:spPr>
        </p:pic>
      </p:grpSp>
      <p:pic>
        <p:nvPicPr>
          <p:cNvPr id="106" name="Picture 105">
            <a:extLst>
              <a:ext uri="{FF2B5EF4-FFF2-40B4-BE49-F238E27FC236}">
                <a16:creationId xmlns:a16="http://schemas.microsoft.com/office/drawing/2014/main" id="{28624FA5-A09F-44AA-8125-77E0EE765B33}"/>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320412" y="4529169"/>
            <a:ext cx="1405437" cy="241905"/>
          </a:xfrm>
          <a:prstGeom prst="rect">
            <a:avLst/>
          </a:prstGeom>
        </p:spPr>
      </p:pic>
      <p:sp>
        <p:nvSpPr>
          <p:cNvPr id="107" name="TextBox 106">
            <a:extLst>
              <a:ext uri="{FF2B5EF4-FFF2-40B4-BE49-F238E27FC236}">
                <a16:creationId xmlns:a16="http://schemas.microsoft.com/office/drawing/2014/main" id="{A326B432-FE45-4C72-B76E-49016B9BC40B}"/>
              </a:ext>
            </a:extLst>
          </p:cNvPr>
          <p:cNvSpPr txBox="1"/>
          <p:nvPr/>
        </p:nvSpPr>
        <p:spPr>
          <a:xfrm>
            <a:off x="4467782" y="4021174"/>
            <a:ext cx="2209955" cy="415498"/>
          </a:xfrm>
          <a:prstGeom prst="rect">
            <a:avLst/>
          </a:prstGeom>
          <a:noFill/>
        </p:spPr>
        <p:txBody>
          <a:bodyPr wrap="square" rtlCol="0">
            <a:spAutoFit/>
          </a:bodyPr>
          <a:lstStyle/>
          <a:p>
            <a:pPr lvl="0" algn="ctr"/>
            <a:r>
              <a:rPr lang="en-US" sz="1050" b="1" dirty="0">
                <a:latin typeface="Franklin Gothic Book" panose="020B0503020102020204" pitchFamily="34" charset="0"/>
              </a:rPr>
              <a:t>National Institute for Undersea Vehicle Technology</a:t>
            </a:r>
            <a:endParaRPr lang="en-US" sz="825" b="1" dirty="0">
              <a:latin typeface="Franklin Gothic Book" panose="020B0503020102020204" pitchFamily="34" charset="0"/>
            </a:endParaRPr>
          </a:p>
        </p:txBody>
      </p:sp>
      <p:sp>
        <p:nvSpPr>
          <p:cNvPr id="108" name="TextBox 107">
            <a:extLst>
              <a:ext uri="{FF2B5EF4-FFF2-40B4-BE49-F238E27FC236}">
                <a16:creationId xmlns:a16="http://schemas.microsoft.com/office/drawing/2014/main" id="{3E4C47AD-98D8-4D98-ABFA-46B0B7CDEE45}"/>
              </a:ext>
            </a:extLst>
          </p:cNvPr>
          <p:cNvSpPr txBox="1"/>
          <p:nvPr/>
        </p:nvSpPr>
        <p:spPr>
          <a:xfrm>
            <a:off x="5558505" y="3630577"/>
            <a:ext cx="1253985" cy="715581"/>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2400" b="1" dirty="0">
                <a:solidFill>
                  <a:srgbClr val="AB096F"/>
                </a:solidFill>
                <a:latin typeface="Franklin Gothic Book" panose="020B0503020102020204" pitchFamily="34" charset="0"/>
              </a:rPr>
              <a:t>$19.9M</a:t>
            </a:r>
          </a:p>
          <a:p>
            <a:pPr lvl="0">
              <a:buNone/>
            </a:pPr>
            <a:br>
              <a:rPr lang="en-US" sz="825" dirty="0">
                <a:solidFill>
                  <a:schemeClr val="bg2">
                    <a:lumMod val="50000"/>
                  </a:schemeClr>
                </a:solidFill>
                <a:latin typeface="Franklin Gothic Book" panose="020B0503020102020204" pitchFamily="34" charset="0"/>
              </a:rPr>
            </a:br>
            <a:endParaRPr lang="en-US" sz="825" dirty="0">
              <a:solidFill>
                <a:schemeClr val="bg2">
                  <a:lumMod val="50000"/>
                </a:schemeClr>
              </a:solidFill>
              <a:latin typeface="Franklin Gothic Book" panose="020B0503020102020204" pitchFamily="34" charset="0"/>
            </a:endParaRPr>
          </a:p>
        </p:txBody>
      </p:sp>
      <p:pic>
        <p:nvPicPr>
          <p:cNvPr id="109" name="Picture 108">
            <a:extLst>
              <a:ext uri="{FF2B5EF4-FFF2-40B4-BE49-F238E27FC236}">
                <a16:creationId xmlns:a16="http://schemas.microsoft.com/office/drawing/2014/main" id="{971B638F-2780-4B06-A5B7-CADD9BC05534}"/>
              </a:ext>
            </a:extLst>
          </p:cNvPr>
          <p:cNvPicPr>
            <a:picLocks noChangeAspect="1"/>
          </p:cNvPicPr>
          <p:nvPr/>
        </p:nvPicPr>
        <p:blipFill>
          <a:blip r:embed="rId15">
            <a:extLst>
              <a:ext uri="{28A0092B-C50C-407E-A947-70E740481C1C}">
                <a14:useLocalDpi xmlns:a14="http://schemas.microsoft.com/office/drawing/2010/main"/>
              </a:ext>
            </a:extLst>
          </a:blip>
          <a:stretch>
            <a:fillRect/>
          </a:stretch>
        </p:blipFill>
        <p:spPr>
          <a:xfrm>
            <a:off x="5829546" y="4233845"/>
            <a:ext cx="728906" cy="686028"/>
          </a:xfrm>
          <a:prstGeom prst="rect">
            <a:avLst/>
          </a:prstGeom>
        </p:spPr>
      </p:pic>
      <p:pic>
        <p:nvPicPr>
          <p:cNvPr id="110" name="Picture 109">
            <a:extLst>
              <a:ext uri="{FF2B5EF4-FFF2-40B4-BE49-F238E27FC236}">
                <a16:creationId xmlns:a16="http://schemas.microsoft.com/office/drawing/2014/main" id="{1EBD395A-B5B5-465E-A330-16CF48A865A8}"/>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4593408" y="4356831"/>
            <a:ext cx="743480" cy="485037"/>
          </a:xfrm>
          <a:prstGeom prst="rect">
            <a:avLst/>
          </a:prstGeom>
        </p:spPr>
      </p:pic>
      <p:grpSp>
        <p:nvGrpSpPr>
          <p:cNvPr id="111" name="Group 110">
            <a:extLst>
              <a:ext uri="{FF2B5EF4-FFF2-40B4-BE49-F238E27FC236}">
                <a16:creationId xmlns:a16="http://schemas.microsoft.com/office/drawing/2014/main" id="{63214088-7A4D-4CFD-A1EB-A6EF7BE5D4B8}"/>
              </a:ext>
            </a:extLst>
          </p:cNvPr>
          <p:cNvGrpSpPr/>
          <p:nvPr/>
        </p:nvGrpSpPr>
        <p:grpSpPr>
          <a:xfrm>
            <a:off x="-68267" y="2293973"/>
            <a:ext cx="9231959" cy="4255742"/>
            <a:chOff x="-41079" y="1031278"/>
            <a:chExt cx="12309279" cy="5674322"/>
          </a:xfrm>
        </p:grpSpPr>
        <p:sp>
          <p:nvSpPr>
            <p:cNvPr id="112" name="Rectangle 111">
              <a:extLst>
                <a:ext uri="{FF2B5EF4-FFF2-40B4-BE49-F238E27FC236}">
                  <a16:creationId xmlns:a16="http://schemas.microsoft.com/office/drawing/2014/main" id="{51FAB543-0AB7-4F80-90B3-D42BD29CC3E6}"/>
                </a:ext>
              </a:extLst>
            </p:cNvPr>
            <p:cNvSpPr/>
            <p:nvPr/>
          </p:nvSpPr>
          <p:spPr>
            <a:xfrm>
              <a:off x="0" y="2711600"/>
              <a:ext cx="12268200" cy="12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3" name="Rectangle 112">
              <a:extLst>
                <a:ext uri="{FF2B5EF4-FFF2-40B4-BE49-F238E27FC236}">
                  <a16:creationId xmlns:a16="http://schemas.microsoft.com/office/drawing/2014/main" id="{604CED52-0CE3-493A-ADA3-3AA36F8A32CB}"/>
                </a:ext>
              </a:extLst>
            </p:cNvPr>
            <p:cNvSpPr/>
            <p:nvPr/>
          </p:nvSpPr>
          <p:spPr>
            <a:xfrm>
              <a:off x="-41079" y="4460944"/>
              <a:ext cx="12268200" cy="1288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4" name="Rectangle 113">
              <a:extLst>
                <a:ext uri="{FF2B5EF4-FFF2-40B4-BE49-F238E27FC236}">
                  <a16:creationId xmlns:a16="http://schemas.microsoft.com/office/drawing/2014/main" id="{2BB1EB97-2681-472D-800D-4BEA1D76D248}"/>
                </a:ext>
              </a:extLst>
            </p:cNvPr>
            <p:cNvSpPr/>
            <p:nvPr/>
          </p:nvSpPr>
          <p:spPr>
            <a:xfrm rot="16200000">
              <a:off x="1322435" y="2736399"/>
              <a:ext cx="3428926" cy="12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5" name="Rectangle 114">
              <a:extLst>
                <a:ext uri="{FF2B5EF4-FFF2-40B4-BE49-F238E27FC236}">
                  <a16:creationId xmlns:a16="http://schemas.microsoft.com/office/drawing/2014/main" id="{9CB74318-A05D-49BF-8F9A-6CD5505578F8}"/>
                </a:ext>
              </a:extLst>
            </p:cNvPr>
            <p:cNvSpPr/>
            <p:nvPr/>
          </p:nvSpPr>
          <p:spPr>
            <a:xfrm rot="16200000">
              <a:off x="7418801" y="2683791"/>
              <a:ext cx="3428926" cy="12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6" name="Rectangle 115">
              <a:extLst>
                <a:ext uri="{FF2B5EF4-FFF2-40B4-BE49-F238E27FC236}">
                  <a16:creationId xmlns:a16="http://schemas.microsoft.com/office/drawing/2014/main" id="{6AAA3E02-3727-427E-8C08-45198B302696}"/>
                </a:ext>
              </a:extLst>
            </p:cNvPr>
            <p:cNvSpPr/>
            <p:nvPr/>
          </p:nvSpPr>
          <p:spPr>
            <a:xfrm rot="16200000">
              <a:off x="4354764" y="2741786"/>
              <a:ext cx="3428926" cy="1238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7" name="Rectangle 116">
              <a:extLst>
                <a:ext uri="{FF2B5EF4-FFF2-40B4-BE49-F238E27FC236}">
                  <a16:creationId xmlns:a16="http://schemas.microsoft.com/office/drawing/2014/main" id="{82FCB956-7763-49D0-AFFE-6BEE10F514DA}"/>
                </a:ext>
              </a:extLst>
            </p:cNvPr>
            <p:cNvSpPr/>
            <p:nvPr/>
          </p:nvSpPr>
          <p:spPr>
            <a:xfrm rot="16200000">
              <a:off x="2972019" y="5558028"/>
              <a:ext cx="2167128" cy="128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8" name="Rectangle 117">
              <a:extLst>
                <a:ext uri="{FF2B5EF4-FFF2-40B4-BE49-F238E27FC236}">
                  <a16:creationId xmlns:a16="http://schemas.microsoft.com/office/drawing/2014/main" id="{F1D8E956-06F8-4B18-BAA5-C6809B2A3EBA}"/>
                </a:ext>
              </a:extLst>
            </p:cNvPr>
            <p:cNvSpPr/>
            <p:nvPr/>
          </p:nvSpPr>
          <p:spPr>
            <a:xfrm rot="16200000">
              <a:off x="7025904" y="5537755"/>
              <a:ext cx="2167128" cy="128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3" name="Slide Number Placeholder 2">
            <a:extLst>
              <a:ext uri="{FF2B5EF4-FFF2-40B4-BE49-F238E27FC236}">
                <a16:creationId xmlns:a16="http://schemas.microsoft.com/office/drawing/2014/main" id="{35D11228-0EDB-4054-AFE2-0DFA27D8964C}"/>
              </a:ext>
            </a:extLst>
          </p:cNvPr>
          <p:cNvSpPr>
            <a:spLocks noGrp="1"/>
          </p:cNvSpPr>
          <p:nvPr>
            <p:ph type="sldNum" sz="quarter" idx="12"/>
          </p:nvPr>
        </p:nvSpPr>
        <p:spPr/>
        <p:txBody>
          <a:bodyPr/>
          <a:lstStyle/>
          <a:p>
            <a:fld id="{B098AFC2-6C70-5741-9524-AA5F422D6150}" type="slidenum">
              <a:rPr lang="en-US" smtClean="0">
                <a:solidFill>
                  <a:srgbClr val="1F497D">
                    <a:lumMod val="50000"/>
                  </a:srgbClr>
                </a:solidFill>
              </a:rPr>
              <a:pPr/>
              <a:t>31</a:t>
            </a:fld>
            <a:endParaRPr lang="en-US" dirty="0">
              <a:solidFill>
                <a:srgbClr val="1F497D">
                  <a:lumMod val="50000"/>
                </a:srgbClr>
              </a:solidFill>
            </a:endParaRPr>
          </a:p>
        </p:txBody>
      </p:sp>
    </p:spTree>
    <p:extLst>
      <p:ext uri="{BB962C8B-B14F-4D97-AF65-F5344CB8AC3E}">
        <p14:creationId xmlns:p14="http://schemas.microsoft.com/office/powerpoint/2010/main" val="346206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754893" y="1956984"/>
            <a:ext cx="45719" cy="3685350"/>
          </a:xfrm>
          <a:prstGeom prst="rect">
            <a:avLst/>
          </a:prstGeom>
          <a:solidFill>
            <a:schemeClr val="bg1"/>
          </a:solidFill>
          <a:ln w="15875">
            <a:noFill/>
          </a:ln>
          <a:effectLst>
            <a:outerShdw blurRad="50800" dist="76200" dir="20700000" algn="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srgbClr val="4F81BD"/>
              </a:solidFill>
              <a:latin typeface="Gill Sans MT"/>
            </a:endParaRPr>
          </a:p>
        </p:txBody>
      </p:sp>
      <p:sp>
        <p:nvSpPr>
          <p:cNvPr id="16" name="Triangle 15"/>
          <p:cNvSpPr/>
          <p:nvPr/>
        </p:nvSpPr>
        <p:spPr>
          <a:xfrm rot="5400000">
            <a:off x="3717913" y="3714938"/>
            <a:ext cx="302925" cy="118751"/>
          </a:xfrm>
          <a:prstGeom prst="triangle">
            <a:avLst/>
          </a:prstGeom>
          <a:solidFill>
            <a:schemeClr val="bg1"/>
          </a:solidFill>
          <a:ln>
            <a:noFill/>
          </a:ln>
          <a:effectLst>
            <a:outerShdw blurRad="50800" dist="76200" dir="21540000" algn="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Gill Sans MT"/>
            </a:endParaRPr>
          </a:p>
        </p:txBody>
      </p:sp>
      <p:sp>
        <p:nvSpPr>
          <p:cNvPr id="13" name="Rectangle 12"/>
          <p:cNvSpPr/>
          <p:nvPr/>
        </p:nvSpPr>
        <p:spPr>
          <a:xfrm>
            <a:off x="3671005" y="1645472"/>
            <a:ext cx="5235221" cy="4679128"/>
          </a:xfrm>
          <a:prstGeom prst="rect">
            <a:avLst/>
          </a:prstGeom>
        </p:spPr>
        <p:txBody>
          <a:bodyPr wrap="square" anchor="t">
            <a:noAutofit/>
          </a:bodyPr>
          <a:lstStyle/>
          <a:p>
            <a:pPr defTabSz="685800">
              <a:spcAft>
                <a:spcPts val="600"/>
              </a:spcAft>
            </a:pPr>
            <a:endParaRPr lang="en-US" sz="1400" dirty="0">
              <a:solidFill>
                <a:prstClr val="black">
                  <a:lumMod val="85000"/>
                  <a:lumOff val="15000"/>
                </a:prstClr>
              </a:solidFill>
              <a:latin typeface="Calibri" panose="020F0502020204030204" pitchFamily="34" charset="0"/>
              <a:ea typeface="Gotham Narrow Book" charset="0"/>
              <a:cs typeface="Gotham Narrow Book" charset="0"/>
            </a:endParaRPr>
          </a:p>
        </p:txBody>
      </p:sp>
      <p:sp>
        <p:nvSpPr>
          <p:cNvPr id="28" name="Title 3"/>
          <p:cNvSpPr txBox="1">
            <a:spLocks/>
          </p:cNvSpPr>
          <p:nvPr/>
        </p:nvSpPr>
        <p:spPr>
          <a:xfrm>
            <a:off x="1066800" y="261809"/>
            <a:ext cx="6857999" cy="635769"/>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4000" spc="113" dirty="0">
                <a:solidFill>
                  <a:srgbClr val="10253F"/>
                </a:solidFill>
                <a:latin typeface="Franklin Gothic Demi Cond" panose="020B0706030402020204" pitchFamily="34" charset="0"/>
                <a:ea typeface="Gotham Narrow Book" charset="0"/>
                <a:cs typeface="Gotham Narrow Book" charset="0"/>
              </a:rPr>
              <a:t>Grant Trails</a:t>
            </a:r>
          </a:p>
        </p:txBody>
      </p:sp>
      <p:sp>
        <p:nvSpPr>
          <p:cNvPr id="18" name="TextBox 17"/>
          <p:cNvSpPr txBox="1"/>
          <p:nvPr/>
        </p:nvSpPr>
        <p:spPr>
          <a:xfrm>
            <a:off x="447675" y="5924490"/>
            <a:ext cx="8414168" cy="400110"/>
          </a:xfrm>
          <a:prstGeom prst="rect">
            <a:avLst/>
          </a:prstGeom>
          <a:noFill/>
        </p:spPr>
        <p:txBody>
          <a:bodyPr wrap="square" rtlCol="0" anchor="t">
            <a:spAutoFit/>
          </a:bodyPr>
          <a:lstStyle/>
          <a:p>
            <a:pPr algn="ctr" defTabSz="685800">
              <a:spcAft>
                <a:spcPts val="300"/>
              </a:spcAft>
            </a:pPr>
            <a:r>
              <a:rPr lang="en-US" sz="1000" i="1" dirty="0">
                <a:solidFill>
                  <a:srgbClr val="505360"/>
                </a:solidFill>
                <a:latin typeface="Franklin Gothic Book" panose="020B0503020102020204" pitchFamily="34" charset="0"/>
              </a:rPr>
              <a:t>Note: Grant Trails is an open source project, conceived and built at UConn (with talented undergraduates), and available for any institution wishing to visualize their grant expenditures geographically</a:t>
            </a:r>
            <a:endParaRPr lang="en-US" sz="1400" dirty="0">
              <a:solidFill>
                <a:srgbClr val="505360"/>
              </a:solidFill>
              <a:latin typeface="Franklin Gothic Book" panose="020B0503020102020204" pitchFamily="34" charset="0"/>
            </a:endParaRPr>
          </a:p>
        </p:txBody>
      </p:sp>
      <p:sp>
        <p:nvSpPr>
          <p:cNvPr id="9" name="TextBox 8">
            <a:extLst>
              <a:ext uri="{FF2B5EF4-FFF2-40B4-BE49-F238E27FC236}">
                <a16:creationId xmlns:a16="http://schemas.microsoft.com/office/drawing/2014/main" id="{E8CB58AE-A84C-4711-882A-5E7B8DF27E67}"/>
              </a:ext>
            </a:extLst>
          </p:cNvPr>
          <p:cNvSpPr txBox="1"/>
          <p:nvPr/>
        </p:nvSpPr>
        <p:spPr>
          <a:xfrm>
            <a:off x="447675" y="914400"/>
            <a:ext cx="8193408" cy="1608133"/>
          </a:xfrm>
          <a:prstGeom prst="rect">
            <a:avLst/>
          </a:prstGeom>
          <a:noFill/>
        </p:spPr>
        <p:txBody>
          <a:bodyPr wrap="square" rtlCol="0" anchor="t">
            <a:spAutoFit/>
          </a:bodyPr>
          <a:lstStyle/>
          <a:p>
            <a:pPr algn="ctr" defTabSz="685800">
              <a:spcAft>
                <a:spcPts val="300"/>
              </a:spcAft>
            </a:pPr>
            <a:r>
              <a:rPr lang="en-US" sz="2400" b="1" dirty="0">
                <a:solidFill>
                  <a:srgbClr val="505360"/>
                </a:solidFill>
                <a:latin typeface="Franklin Gothic Book" panose="020B0503020102020204" pitchFamily="34" charset="0"/>
              </a:rPr>
              <a:t>Grant Trails (</a:t>
            </a:r>
            <a:r>
              <a:rPr lang="en-US" sz="2400" b="1" dirty="0">
                <a:solidFill>
                  <a:srgbClr val="505360"/>
                </a:solidFill>
                <a:latin typeface="Franklin Gothic Book" panose="020B0503020102020204" pitchFamily="34" charset="0"/>
                <a:hlinkClick r:id="rId3">
                  <a:extLst>
                    <a:ext uri="{A12FA001-AC4F-418D-AE19-62706E023703}">
                      <ahyp:hlinkClr xmlns:ahyp="http://schemas.microsoft.com/office/drawing/2018/hyperlinkcolor" val="tx"/>
                    </a:ext>
                  </a:extLst>
                </a:hlinkClick>
              </a:rPr>
              <a:t>https://granttrails.uconn.edu/CT</a:t>
            </a:r>
            <a:r>
              <a:rPr lang="en-US" sz="2400" b="1" dirty="0">
                <a:solidFill>
                  <a:srgbClr val="505360"/>
                </a:solidFill>
                <a:latin typeface="Franklin Gothic Book" panose="020B0503020102020204" pitchFamily="34" charset="0"/>
              </a:rPr>
              <a:t>) interactively shows you where research grants awarded to UConn faculty are spent throughout our state</a:t>
            </a:r>
          </a:p>
          <a:p>
            <a:pPr algn="ctr" defTabSz="685800">
              <a:spcAft>
                <a:spcPts val="300"/>
              </a:spcAft>
            </a:pPr>
            <a:endParaRPr lang="en-US" sz="2400" b="1" dirty="0">
              <a:solidFill>
                <a:srgbClr val="505360"/>
              </a:solidFill>
              <a:latin typeface="Calibri" panose="020F0502020204030204" pitchFamily="34" charset="0"/>
            </a:endParaRPr>
          </a:p>
        </p:txBody>
      </p:sp>
      <p:sp>
        <p:nvSpPr>
          <p:cNvPr id="14" name="Rectangle 13"/>
          <p:cNvSpPr/>
          <p:nvPr/>
        </p:nvSpPr>
        <p:spPr>
          <a:xfrm>
            <a:off x="649189" y="2124014"/>
            <a:ext cx="3033915" cy="3416320"/>
          </a:xfrm>
          <a:prstGeom prst="rect">
            <a:avLst/>
          </a:prstGeom>
        </p:spPr>
        <p:txBody>
          <a:bodyPr wrap="square">
            <a:spAutoFit/>
          </a:bodyPr>
          <a:lstStyle/>
          <a:p>
            <a:endParaRPr lang="en-US" dirty="0">
              <a:latin typeface="Franklin Gothic Book" panose="020B0503020102020204" pitchFamily="34" charset="0"/>
            </a:endParaRPr>
          </a:p>
          <a:p>
            <a:r>
              <a:rPr lang="en-US" dirty="0">
                <a:solidFill>
                  <a:srgbClr val="505360"/>
                </a:solidFill>
                <a:latin typeface="Franklin Gothic Book" panose="020B0503020102020204" pitchFamily="34" charset="0"/>
              </a:rPr>
              <a:t>Federal, state, and corporate grants support researchers at an institution. But their contribution to local economies is often overlooked. Grant dollars are used to pay for equipment, reagents, consumables, salaries, etc. throughout the state that are required to carry out research at UConn</a:t>
            </a:r>
          </a:p>
        </p:txBody>
      </p:sp>
      <p:pic>
        <p:nvPicPr>
          <p:cNvPr id="3" name="Picture 2">
            <a:extLst>
              <a:ext uri="{FF2B5EF4-FFF2-40B4-BE49-F238E27FC236}">
                <a16:creationId xmlns:a16="http://schemas.microsoft.com/office/drawing/2014/main" id="{FCAF628B-73A8-4296-85E0-C7B5B98F1D6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038600" y="2173683"/>
            <a:ext cx="4795837" cy="3617517"/>
          </a:xfrm>
          <a:prstGeom prst="rect">
            <a:avLst/>
          </a:prstGeom>
          <a:ln>
            <a:noFill/>
          </a:ln>
          <a:effectLst>
            <a:outerShdw blurRad="190500" algn="tl" rotWithShape="0">
              <a:srgbClr val="000000">
                <a:alpha val="70000"/>
              </a:srgbClr>
            </a:outerShdw>
          </a:effectLst>
        </p:spPr>
      </p:pic>
      <p:sp>
        <p:nvSpPr>
          <p:cNvPr id="17" name="TextBox 16">
            <a:extLst>
              <a:ext uri="{FF2B5EF4-FFF2-40B4-BE49-F238E27FC236}">
                <a16:creationId xmlns:a16="http://schemas.microsoft.com/office/drawing/2014/main" id="{4CA0DA1D-3F95-414B-9501-0C2FFEC11562}"/>
              </a:ext>
            </a:extLst>
          </p:cNvPr>
          <p:cNvSpPr txBox="1"/>
          <p:nvPr/>
        </p:nvSpPr>
        <p:spPr>
          <a:xfrm>
            <a:off x="7169901" y="4707291"/>
            <a:ext cx="1260809" cy="584775"/>
          </a:xfrm>
          <a:prstGeom prst="rect">
            <a:avLst/>
          </a:prstGeom>
          <a:noFill/>
        </p:spPr>
        <p:txBody>
          <a:bodyPr wrap="square">
            <a:spAutoFit/>
          </a:bodyPr>
          <a:lstStyle/>
          <a:p>
            <a:r>
              <a:rPr lang="en-US" sz="3200" b="1" dirty="0">
                <a:solidFill>
                  <a:srgbClr val="002060"/>
                </a:solidFill>
                <a:latin typeface="Franklin Gothic Demi Cond" panose="020B0706030402020204" pitchFamily="34" charset="0"/>
              </a:rPr>
              <a:t>UConn</a:t>
            </a:r>
            <a:endParaRPr lang="en-US" dirty="0"/>
          </a:p>
        </p:txBody>
      </p:sp>
      <p:sp>
        <p:nvSpPr>
          <p:cNvPr id="2" name="Slide Number Placeholder 1">
            <a:extLst>
              <a:ext uri="{FF2B5EF4-FFF2-40B4-BE49-F238E27FC236}">
                <a16:creationId xmlns:a16="http://schemas.microsoft.com/office/drawing/2014/main" id="{53E56AB8-E40F-48A2-B840-245B7C027869}"/>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32</a:t>
            </a:fld>
            <a:endParaRPr lang="en-US" dirty="0">
              <a:solidFill>
                <a:srgbClr val="1F497D">
                  <a:lumMod val="50000"/>
                </a:srgbClr>
              </a:solidFill>
            </a:endParaRPr>
          </a:p>
        </p:txBody>
      </p:sp>
    </p:spTree>
    <p:extLst>
      <p:ext uri="{BB962C8B-B14F-4D97-AF65-F5344CB8AC3E}">
        <p14:creationId xmlns:p14="http://schemas.microsoft.com/office/powerpoint/2010/main" val="11539740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671005" y="1645472"/>
            <a:ext cx="5235221" cy="4679128"/>
          </a:xfrm>
          <a:prstGeom prst="rect">
            <a:avLst/>
          </a:prstGeom>
        </p:spPr>
        <p:txBody>
          <a:bodyPr wrap="square" anchor="t">
            <a:noAutofit/>
          </a:bodyPr>
          <a:lstStyle/>
          <a:p>
            <a:pPr defTabSz="685800">
              <a:spcAft>
                <a:spcPts val="600"/>
              </a:spcAft>
            </a:pPr>
            <a:endParaRPr lang="en-US" sz="1400" dirty="0">
              <a:solidFill>
                <a:prstClr val="black">
                  <a:lumMod val="85000"/>
                  <a:lumOff val="15000"/>
                </a:prstClr>
              </a:solidFill>
              <a:latin typeface="Calibri" panose="020F0502020204030204" pitchFamily="34" charset="0"/>
              <a:ea typeface="Gotham Narrow Book" charset="0"/>
              <a:cs typeface="Gotham Narrow Book" charset="0"/>
            </a:endParaRPr>
          </a:p>
        </p:txBody>
      </p:sp>
      <p:sp>
        <p:nvSpPr>
          <p:cNvPr id="28" name="Title 3"/>
          <p:cNvSpPr txBox="1">
            <a:spLocks/>
          </p:cNvSpPr>
          <p:nvPr/>
        </p:nvSpPr>
        <p:spPr>
          <a:xfrm>
            <a:off x="261935" y="109803"/>
            <a:ext cx="8557043" cy="635769"/>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3600" spc="113" dirty="0">
                <a:solidFill>
                  <a:srgbClr val="10253F"/>
                </a:solidFill>
                <a:latin typeface="Franklin Gothic Demi Cond" panose="020B0706030402020204" pitchFamily="34" charset="0"/>
                <a:ea typeface="Gotham Narrow Book" charset="0"/>
                <a:cs typeface="Gotham Narrow Book" charset="0"/>
              </a:rPr>
              <a:t>COVID-19 Research at UConn/UConn Health</a:t>
            </a:r>
          </a:p>
        </p:txBody>
      </p:sp>
      <p:sp>
        <p:nvSpPr>
          <p:cNvPr id="9" name="TextBox 8">
            <a:extLst>
              <a:ext uri="{FF2B5EF4-FFF2-40B4-BE49-F238E27FC236}">
                <a16:creationId xmlns:a16="http://schemas.microsoft.com/office/drawing/2014/main" id="{E8CB58AE-A84C-4711-882A-5E7B8DF27E67}"/>
              </a:ext>
            </a:extLst>
          </p:cNvPr>
          <p:cNvSpPr txBox="1"/>
          <p:nvPr/>
        </p:nvSpPr>
        <p:spPr>
          <a:xfrm>
            <a:off x="237774" y="868740"/>
            <a:ext cx="8830026" cy="1015663"/>
          </a:xfrm>
          <a:prstGeom prst="rect">
            <a:avLst/>
          </a:prstGeom>
          <a:noFill/>
        </p:spPr>
        <p:txBody>
          <a:bodyPr wrap="square" rtlCol="0" anchor="t">
            <a:spAutoFit/>
          </a:bodyPr>
          <a:lstStyle/>
          <a:p>
            <a:pPr algn="ctr" defTabSz="685800">
              <a:spcAft>
                <a:spcPts val="300"/>
              </a:spcAft>
            </a:pPr>
            <a:r>
              <a:rPr lang="en-US" sz="2000" b="1" dirty="0">
                <a:solidFill>
                  <a:srgbClr val="505360"/>
                </a:solidFill>
                <a:latin typeface="Franklin Gothic Book" panose="020B0503020102020204" pitchFamily="34" charset="0"/>
              </a:rPr>
              <a:t>From the development of emergency ventilators to diagnostics and behavioral health interventions, researchers at UConn and UConn Health are producing invaluable research to address the COVID-19 pandemic</a:t>
            </a:r>
            <a:endParaRPr lang="en-US" sz="2000" b="1" dirty="0">
              <a:solidFill>
                <a:srgbClr val="505360"/>
              </a:solidFill>
              <a:latin typeface="Calibri" panose="020F0502020204030204" pitchFamily="34" charset="0"/>
            </a:endParaRPr>
          </a:p>
        </p:txBody>
      </p:sp>
      <p:sp>
        <p:nvSpPr>
          <p:cNvPr id="14" name="Rectangle 13"/>
          <p:cNvSpPr/>
          <p:nvPr/>
        </p:nvSpPr>
        <p:spPr>
          <a:xfrm>
            <a:off x="438288" y="1752600"/>
            <a:ext cx="8380690" cy="3139321"/>
          </a:xfrm>
          <a:prstGeom prst="rect">
            <a:avLst/>
          </a:prstGeom>
        </p:spPr>
        <p:txBody>
          <a:bodyPr wrap="square">
            <a:spAutoFit/>
          </a:bodyPr>
          <a:lstStyle/>
          <a:p>
            <a:endParaRPr lang="en-US" sz="1700" dirty="0">
              <a:latin typeface="Franklin Gothic Book" panose="020B0503020102020204" pitchFamily="34" charset="0"/>
            </a:endParaRPr>
          </a:p>
          <a:p>
            <a:r>
              <a:rPr lang="en-US" sz="2000" b="1" dirty="0">
                <a:solidFill>
                  <a:schemeClr val="tx2">
                    <a:lumMod val="50000"/>
                  </a:schemeClr>
                </a:solidFill>
                <a:latin typeface="Franklin Gothic Book" panose="020B0503020102020204" pitchFamily="34" charset="0"/>
              </a:rPr>
              <a:t>Storrs/Regionals</a:t>
            </a:r>
          </a:p>
          <a:p>
            <a:pPr marL="285750"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Economic Effects of COVID-19 on the Dairy Industry, College of Agriculture, Health &amp; Natural Resources</a:t>
            </a:r>
          </a:p>
          <a:p>
            <a:pPr marL="285750"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Compact Field Portable </a:t>
            </a:r>
            <a:r>
              <a:rPr lang="en-US" dirty="0" err="1">
                <a:solidFill>
                  <a:schemeClr val="tx2">
                    <a:lumMod val="50000"/>
                  </a:schemeClr>
                </a:solidFill>
                <a:latin typeface="Franklin Gothic Book" panose="020B0503020102020204" pitchFamily="34" charset="0"/>
              </a:rPr>
              <a:t>Biophotonics</a:t>
            </a:r>
            <a:r>
              <a:rPr lang="en-US" dirty="0">
                <a:solidFill>
                  <a:schemeClr val="tx2">
                    <a:lumMod val="50000"/>
                  </a:schemeClr>
                </a:solidFill>
                <a:latin typeface="Franklin Gothic Book" panose="020B0503020102020204" pitchFamily="34" charset="0"/>
              </a:rPr>
              <a:t> Instrument for Real-Time Automated Analysis and Identification of Blood Cells Impacted by COVID-19</a:t>
            </a:r>
          </a:p>
          <a:p>
            <a:pPr marL="285750"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An integrated surveillance program for improved detection, containment and mitigation of COVID-19</a:t>
            </a:r>
          </a:p>
          <a:p>
            <a:pPr marL="285750"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Effects of COVID-19 on Domestic Violence</a:t>
            </a:r>
          </a:p>
          <a:p>
            <a:pPr marL="285750"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Single-Administration Microneedle Skin Patch for Novel Vaccination Technology</a:t>
            </a:r>
          </a:p>
          <a:p>
            <a:pPr marL="285750" indent="-285750">
              <a:buFont typeface="Arial" panose="020B0604020202020204" pitchFamily="34" charset="0"/>
              <a:buChar char="•"/>
            </a:pPr>
            <a:endParaRPr lang="en-US" sz="1700" dirty="0">
              <a:solidFill>
                <a:srgbClr val="505360"/>
              </a:solidFill>
              <a:latin typeface="Franklin Gothic Book" panose="020B0503020102020204" pitchFamily="34" charset="0"/>
            </a:endParaRPr>
          </a:p>
        </p:txBody>
      </p:sp>
      <p:sp>
        <p:nvSpPr>
          <p:cNvPr id="15" name="Rectangle 14">
            <a:extLst>
              <a:ext uri="{FF2B5EF4-FFF2-40B4-BE49-F238E27FC236}">
                <a16:creationId xmlns:a16="http://schemas.microsoft.com/office/drawing/2014/main" id="{9E473A83-9B34-46FE-84F0-BDF7EF6FF10A}"/>
              </a:ext>
            </a:extLst>
          </p:cNvPr>
          <p:cNvSpPr/>
          <p:nvPr/>
        </p:nvSpPr>
        <p:spPr>
          <a:xfrm>
            <a:off x="438288" y="4434007"/>
            <a:ext cx="8380690" cy="2031325"/>
          </a:xfrm>
          <a:prstGeom prst="rect">
            <a:avLst/>
          </a:prstGeom>
        </p:spPr>
        <p:txBody>
          <a:bodyPr wrap="square">
            <a:spAutoFit/>
          </a:bodyPr>
          <a:lstStyle/>
          <a:p>
            <a:endParaRPr lang="en-US" sz="1700" dirty="0">
              <a:latin typeface="Franklin Gothic Book" panose="020B0503020102020204" pitchFamily="34" charset="0"/>
            </a:endParaRPr>
          </a:p>
          <a:p>
            <a:r>
              <a:rPr lang="en-US" sz="2000" b="1" dirty="0">
                <a:solidFill>
                  <a:schemeClr val="tx2">
                    <a:lumMod val="50000"/>
                  </a:schemeClr>
                </a:solidFill>
                <a:latin typeface="Franklin Gothic Book" panose="020B0503020102020204" pitchFamily="34" charset="0"/>
              </a:rPr>
              <a:t>UConn Health</a:t>
            </a:r>
          </a:p>
          <a:p>
            <a:pPr marL="285750"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UConn, Local Company Commercialize Custom-Fit COVID-19 Mask</a:t>
            </a:r>
          </a:p>
          <a:p>
            <a:pPr marL="285750"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Rapid and Ultrasensitive SARS-CoV-2 Detection in Wastewater by Smartphone</a:t>
            </a:r>
          </a:p>
          <a:p>
            <a:pPr marL="285750"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Nuclear Magnetic Resonance Facility To Study SARS-CoV-2 Protein, Protein Domains</a:t>
            </a:r>
          </a:p>
          <a:p>
            <a:pPr marL="285750" indent="-285750">
              <a:buFont typeface="Arial" panose="020B0604020202020204" pitchFamily="34" charset="0"/>
              <a:buChar char="•"/>
            </a:pPr>
            <a:endParaRPr lang="en-US" sz="1700" dirty="0">
              <a:solidFill>
                <a:srgbClr val="505360"/>
              </a:solidFill>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7D3EC4F6-870C-43BA-B980-C3616B213C86}"/>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33</a:t>
            </a:fld>
            <a:endParaRPr lang="en-US" dirty="0">
              <a:solidFill>
                <a:srgbClr val="1F497D">
                  <a:lumMod val="50000"/>
                </a:srgbClr>
              </a:solidFill>
            </a:endParaRPr>
          </a:p>
        </p:txBody>
      </p:sp>
    </p:spTree>
    <p:extLst>
      <p:ext uri="{BB962C8B-B14F-4D97-AF65-F5344CB8AC3E}">
        <p14:creationId xmlns:p14="http://schemas.microsoft.com/office/powerpoint/2010/main" val="23397418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800350"/>
            <a:ext cx="9144000" cy="571500"/>
          </a:xfrm>
        </p:spPr>
        <p:txBody>
          <a:bodyPr>
            <a:noAutofit/>
          </a:bodyPr>
          <a:lstStyle/>
          <a:p>
            <a:r>
              <a:rPr lang="en-US" sz="6000" b="1" dirty="0">
                <a:solidFill>
                  <a:srgbClr val="10253F"/>
                </a:solidFill>
                <a:latin typeface="Franklin Gothic Demi Cond" panose="020B0706030402020204" pitchFamily="34" charset="0"/>
              </a:rPr>
              <a:t>UConn</a:t>
            </a:r>
            <a:br>
              <a:rPr lang="en-US" b="1" dirty="0">
                <a:solidFill>
                  <a:srgbClr val="10253F"/>
                </a:solidFill>
              </a:rPr>
            </a:br>
            <a:br>
              <a:rPr lang="en-US" b="1" dirty="0">
                <a:solidFill>
                  <a:srgbClr val="505360"/>
                </a:solidFill>
                <a:latin typeface="Franklin Gothic Book" panose="020B0503020102020204" pitchFamily="34" charset="0"/>
              </a:rPr>
            </a:br>
            <a:r>
              <a:rPr lang="en-US" b="1" dirty="0">
                <a:solidFill>
                  <a:srgbClr val="505360"/>
                </a:solidFill>
                <a:latin typeface="Franklin Gothic Book" panose="020B0503020102020204" pitchFamily="34" charset="0"/>
              </a:rPr>
              <a:t>Next Generation Connecticut</a:t>
            </a:r>
            <a:endParaRPr lang="en-US" dirty="0">
              <a:solidFill>
                <a:srgbClr val="505360"/>
              </a:solidFill>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5ADC82B6-5F35-4739-9903-D1B726CFED74}"/>
              </a:ext>
            </a:extLst>
          </p:cNvPr>
          <p:cNvSpPr>
            <a:spLocks noGrp="1"/>
          </p:cNvSpPr>
          <p:nvPr>
            <p:ph type="sldNum" sz="quarter" idx="12"/>
          </p:nvPr>
        </p:nvSpPr>
        <p:spPr/>
        <p:txBody>
          <a:bodyPr/>
          <a:lstStyle/>
          <a:p>
            <a:fld id="{B098AFC2-6C70-5741-9524-AA5F422D6150}" type="slidenum">
              <a:rPr lang="en-US" smtClean="0">
                <a:solidFill>
                  <a:srgbClr val="1F497D">
                    <a:lumMod val="50000"/>
                  </a:srgbClr>
                </a:solidFill>
              </a:rPr>
              <a:pPr/>
              <a:t>34</a:t>
            </a:fld>
            <a:endParaRPr lang="en-US" dirty="0">
              <a:solidFill>
                <a:srgbClr val="1F497D">
                  <a:lumMod val="50000"/>
                </a:srgbClr>
              </a:solidFill>
            </a:endParaRPr>
          </a:p>
        </p:txBody>
      </p:sp>
    </p:spTree>
    <p:extLst>
      <p:ext uri="{BB962C8B-B14F-4D97-AF65-F5344CB8AC3E}">
        <p14:creationId xmlns:p14="http://schemas.microsoft.com/office/powerpoint/2010/main" val="23960161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571500"/>
          </a:xfrm>
        </p:spPr>
        <p:txBody>
          <a:bodyPr>
            <a:noAutofit/>
          </a:bodyPr>
          <a:lstStyle/>
          <a:p>
            <a:r>
              <a:rPr lang="en-US" dirty="0">
                <a:solidFill>
                  <a:srgbClr val="10253F"/>
                </a:solidFill>
                <a:latin typeface="Franklin Gothic Demi Cond" panose="020B0706030402020204" pitchFamily="34" charset="0"/>
              </a:rPr>
              <a:t>Next Generation Connecticut Overview</a:t>
            </a:r>
          </a:p>
        </p:txBody>
      </p:sp>
      <p:sp>
        <p:nvSpPr>
          <p:cNvPr id="6" name="Content Placeholder 2"/>
          <p:cNvSpPr>
            <a:spLocks noGrp="1"/>
          </p:cNvSpPr>
          <p:nvPr>
            <p:ph sz="quarter" idx="1"/>
          </p:nvPr>
        </p:nvSpPr>
        <p:spPr>
          <a:xfrm>
            <a:off x="609600" y="2256536"/>
            <a:ext cx="8077200" cy="3991864"/>
          </a:xfrm>
        </p:spPr>
        <p:txBody>
          <a:bodyPr>
            <a:normAutofit/>
          </a:bodyPr>
          <a:lstStyle/>
          <a:p>
            <a:r>
              <a:rPr lang="en-US" sz="1800" dirty="0">
                <a:latin typeface="Franklin Gothic Book" panose="020B0503020102020204" pitchFamily="34" charset="0"/>
              </a:rPr>
              <a:t>Approved in 2013, NextGenCT is an ambitious plan (FY15-FY27) to improve UConn’s </a:t>
            </a:r>
            <a:r>
              <a:rPr lang="en-US" sz="1800" b="1" dirty="0">
                <a:latin typeface="Franklin Gothic Book" panose="020B0503020102020204" pitchFamily="34" charset="0"/>
              </a:rPr>
              <a:t>STEM</a:t>
            </a:r>
            <a:r>
              <a:rPr lang="en-US" sz="1800" dirty="0">
                <a:latin typeface="Franklin Gothic Book" panose="020B0503020102020204" pitchFamily="34" charset="0"/>
              </a:rPr>
              <a:t> capabilities.  Specifically, the initiative is designed to:</a:t>
            </a:r>
          </a:p>
          <a:p>
            <a:endParaRPr lang="en-US" sz="1800" dirty="0">
              <a:latin typeface="Franklin Gothic Book" panose="020B0503020102020204" pitchFamily="34" charset="0"/>
            </a:endParaRPr>
          </a:p>
          <a:p>
            <a:pPr lvl="1">
              <a:buFont typeface="Wingdings" panose="05000000000000000000" pitchFamily="2" charset="2"/>
              <a:buChar char="§"/>
            </a:pPr>
            <a:r>
              <a:rPr lang="en-US" b="1" u="sng" dirty="0">
                <a:latin typeface="Franklin Gothic Book" panose="020B0503020102020204" pitchFamily="34" charset="0"/>
              </a:rPr>
              <a:t>Build STEM facilities </a:t>
            </a:r>
            <a:r>
              <a:rPr lang="en-US" dirty="0">
                <a:latin typeface="Franklin Gothic Book" panose="020B0503020102020204" pitchFamily="34" charset="0"/>
              </a:rPr>
              <a:t>including classrooms, equipment and laboratories</a:t>
            </a:r>
          </a:p>
          <a:p>
            <a:pPr lvl="1">
              <a:buFont typeface="Wingdings" panose="05000000000000000000" pitchFamily="2" charset="2"/>
              <a:buChar char="§"/>
            </a:pPr>
            <a:endParaRPr lang="en-US" dirty="0">
              <a:latin typeface="Franklin Gothic Book" panose="020B0503020102020204" pitchFamily="34" charset="0"/>
            </a:endParaRPr>
          </a:p>
          <a:p>
            <a:pPr lvl="1">
              <a:buFont typeface="Wingdings" panose="05000000000000000000" pitchFamily="2" charset="2"/>
              <a:buChar char="§"/>
            </a:pPr>
            <a:r>
              <a:rPr lang="en-US" b="1" u="sng" dirty="0">
                <a:latin typeface="Franklin Gothic Book" panose="020B0503020102020204" pitchFamily="34" charset="0"/>
              </a:rPr>
              <a:t>Upgrade aging infrastructure</a:t>
            </a:r>
            <a:r>
              <a:rPr lang="en-US" b="1" dirty="0">
                <a:latin typeface="Franklin Gothic Book" panose="020B0503020102020204" pitchFamily="34" charset="0"/>
              </a:rPr>
              <a:t> </a:t>
            </a:r>
            <a:r>
              <a:rPr lang="en-US" dirty="0">
                <a:latin typeface="Franklin Gothic Book" panose="020B0503020102020204" pitchFamily="34" charset="0"/>
              </a:rPr>
              <a:t>to accommodate faculty and students</a:t>
            </a:r>
          </a:p>
          <a:p>
            <a:pPr lvl="1">
              <a:buFont typeface="Wingdings" panose="05000000000000000000" pitchFamily="2" charset="2"/>
              <a:buChar char="§"/>
            </a:pPr>
            <a:endParaRPr lang="en-US" dirty="0">
              <a:latin typeface="Franklin Gothic Book" panose="020B0503020102020204" pitchFamily="34" charset="0"/>
            </a:endParaRPr>
          </a:p>
          <a:p>
            <a:pPr lvl="1">
              <a:buFont typeface="Wingdings" panose="05000000000000000000" pitchFamily="2" charset="2"/>
              <a:buChar char="§"/>
            </a:pPr>
            <a:r>
              <a:rPr lang="en-US" b="1" u="sng" dirty="0">
                <a:latin typeface="Franklin Gothic Book" panose="020B0503020102020204" pitchFamily="34" charset="0"/>
              </a:rPr>
              <a:t>Hire new faculty &amp; enroll more undergraduates </a:t>
            </a:r>
            <a:r>
              <a:rPr lang="en-US" dirty="0">
                <a:latin typeface="Franklin Gothic Book" panose="020B0503020102020204" pitchFamily="34" charset="0"/>
              </a:rPr>
              <a:t>primarily in STEM areas (dependent on new State operating funds)</a:t>
            </a:r>
          </a:p>
          <a:p>
            <a:pPr lvl="1">
              <a:buFont typeface="Wingdings" panose="05000000000000000000" pitchFamily="2" charset="2"/>
              <a:buChar char="§"/>
            </a:pPr>
            <a:endParaRPr lang="en-US" dirty="0">
              <a:latin typeface="Franklin Gothic Book" panose="020B0503020102020204" pitchFamily="34" charset="0"/>
            </a:endParaRPr>
          </a:p>
          <a:p>
            <a:pPr lvl="1">
              <a:buFont typeface="Wingdings" panose="05000000000000000000" pitchFamily="2" charset="2"/>
              <a:buChar char="§"/>
            </a:pPr>
            <a:r>
              <a:rPr lang="en-US" b="1" u="sng" dirty="0">
                <a:latin typeface="Franklin Gothic Book" panose="020B0503020102020204" pitchFamily="34" charset="0"/>
              </a:rPr>
              <a:t>Increase research and innovation</a:t>
            </a:r>
            <a:endParaRPr lang="en-US" b="1" dirty="0">
              <a:latin typeface="Franklin Gothic Book" panose="020B0503020102020204" pitchFamily="34" charset="0"/>
            </a:endParaRPr>
          </a:p>
          <a:p>
            <a:endParaRPr lang="en-US" sz="900" dirty="0">
              <a:latin typeface="Franklin Gothic Book" panose="020B0503020102020204" pitchFamily="34" charset="0"/>
            </a:endParaRPr>
          </a:p>
        </p:txBody>
      </p:sp>
      <p:sp>
        <p:nvSpPr>
          <p:cNvPr id="4" name="TextBox 3"/>
          <p:cNvSpPr txBox="1"/>
          <p:nvPr/>
        </p:nvSpPr>
        <p:spPr>
          <a:xfrm>
            <a:off x="457200" y="990087"/>
            <a:ext cx="8229600" cy="1200329"/>
          </a:xfrm>
          <a:prstGeom prst="rect">
            <a:avLst/>
          </a:prstGeom>
          <a:noFill/>
        </p:spPr>
        <p:txBody>
          <a:bodyPr wrap="square" rtlCol="0">
            <a:spAutoFit/>
          </a:bodyPr>
          <a:lstStyle/>
          <a:p>
            <a:pPr marL="0" lvl="1" algn="ctr"/>
            <a:r>
              <a:rPr lang="en-US" sz="2400" b="1" dirty="0">
                <a:solidFill>
                  <a:srgbClr val="505360"/>
                </a:solidFill>
                <a:latin typeface="Franklin Gothic Book" panose="020B0503020102020204" pitchFamily="34" charset="0"/>
              </a:rPr>
              <a:t>UConn continues the transformation of modernizing, rehabilitating and expanding the physical plant of the University through the </a:t>
            </a:r>
            <a:r>
              <a:rPr lang="en-US" sz="2400" b="1" dirty="0" err="1">
                <a:solidFill>
                  <a:srgbClr val="505360"/>
                </a:solidFill>
                <a:latin typeface="Franklin Gothic Book" panose="020B0503020102020204" pitchFamily="34" charset="0"/>
              </a:rPr>
              <a:t>NextGenCT</a:t>
            </a:r>
            <a:r>
              <a:rPr lang="en-US" sz="2400" b="1" dirty="0">
                <a:solidFill>
                  <a:srgbClr val="505360"/>
                </a:solidFill>
                <a:latin typeface="Franklin Gothic Book" panose="020B0503020102020204" pitchFamily="34" charset="0"/>
              </a:rPr>
              <a:t> initiative</a:t>
            </a:r>
          </a:p>
        </p:txBody>
      </p:sp>
      <p:sp>
        <p:nvSpPr>
          <p:cNvPr id="3" name="Slide Number Placeholder 2">
            <a:extLst>
              <a:ext uri="{FF2B5EF4-FFF2-40B4-BE49-F238E27FC236}">
                <a16:creationId xmlns:a16="http://schemas.microsoft.com/office/drawing/2014/main" id="{16352F4E-582C-4EAC-A02B-427C9CE89310}"/>
              </a:ext>
            </a:extLst>
          </p:cNvPr>
          <p:cNvSpPr>
            <a:spLocks noGrp="1"/>
          </p:cNvSpPr>
          <p:nvPr>
            <p:ph type="sldNum" sz="quarter" idx="12"/>
          </p:nvPr>
        </p:nvSpPr>
        <p:spPr/>
        <p:txBody>
          <a:bodyPr/>
          <a:lstStyle/>
          <a:p>
            <a:fld id="{62716ED7-3343-4A43-8BD6-6F268AE424C5}" type="slidenum">
              <a:rPr lang="en-US" smtClean="0"/>
              <a:pPr/>
              <a:t>35</a:t>
            </a:fld>
            <a:endParaRPr lang="en-US" dirty="0"/>
          </a:p>
        </p:txBody>
      </p:sp>
    </p:spTree>
    <p:extLst>
      <p:ext uri="{BB962C8B-B14F-4D97-AF65-F5344CB8AC3E}">
        <p14:creationId xmlns:p14="http://schemas.microsoft.com/office/powerpoint/2010/main" val="27205253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0253F"/>
                </a:solidFill>
                <a:latin typeface="Franklin Gothic Demi Cond" panose="020B0706030402020204" pitchFamily="34" charset="0"/>
              </a:rPr>
              <a:t>NextGenCT Progress - Student Growth</a:t>
            </a:r>
          </a:p>
        </p:txBody>
      </p:sp>
      <p:sp>
        <p:nvSpPr>
          <p:cNvPr id="18" name="TextBox 17"/>
          <p:cNvSpPr txBox="1"/>
          <p:nvPr/>
        </p:nvSpPr>
        <p:spPr>
          <a:xfrm>
            <a:off x="434147" y="1037887"/>
            <a:ext cx="8229600" cy="1200329"/>
          </a:xfrm>
          <a:prstGeom prst="rect">
            <a:avLst/>
          </a:prstGeom>
          <a:solidFill>
            <a:schemeClr val="bg1"/>
          </a:solidFill>
        </p:spPr>
        <p:txBody>
          <a:bodyPr wrap="square" rtlCol="0" anchor="b" anchorCtr="0">
            <a:spAutoFit/>
          </a:bodyPr>
          <a:lstStyle/>
          <a:p>
            <a:pPr algn="ctr" defTabSz="257175"/>
            <a:r>
              <a:rPr lang="en-US" sz="2400" b="1" dirty="0">
                <a:solidFill>
                  <a:srgbClr val="505360"/>
                </a:solidFill>
                <a:latin typeface="Franklin Gothic Book" panose="020B0503020102020204" pitchFamily="34" charset="0"/>
                <a:cs typeface="Arial" panose="020B0604020202020204" pitchFamily="34" charset="0"/>
              </a:rPr>
              <a:t>Since FY13, total undergraduate enrollment has increased by 1,536 students or 7% despite NextGenCT operating fund shortages – growth at Storrs is more than the planned amount</a:t>
            </a:r>
          </a:p>
        </p:txBody>
      </p:sp>
      <p:sp>
        <p:nvSpPr>
          <p:cNvPr id="8" name="TextBox 7"/>
          <p:cNvSpPr txBox="1"/>
          <p:nvPr/>
        </p:nvSpPr>
        <p:spPr>
          <a:xfrm>
            <a:off x="5646821" y="2819400"/>
            <a:ext cx="2945130" cy="2123658"/>
          </a:xfrm>
          <a:prstGeom prst="rect">
            <a:avLst/>
          </a:prstGeom>
          <a:solidFill>
            <a:schemeClr val="bg1"/>
          </a:solidFill>
          <a:ln w="25400">
            <a:solidFill>
              <a:srgbClr val="04294B"/>
            </a:solidFill>
          </a:ln>
        </p:spPr>
        <p:txBody>
          <a:bodyPr wrap="square" rtlCol="0" anchor="b" anchorCtr="0">
            <a:spAutoFit/>
          </a:bodyPr>
          <a:lstStyle/>
          <a:p>
            <a:pPr marL="342900" indent="-342900" defTabSz="257175">
              <a:buClr>
                <a:schemeClr val="bg1">
                  <a:lumMod val="50000"/>
                </a:schemeClr>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cs typeface="Arial" panose="020B0604020202020204" pitchFamily="34" charset="0"/>
              </a:rPr>
              <a:t>Undergraduate STEM enrollment increased by 35% since FY13 </a:t>
            </a:r>
          </a:p>
          <a:p>
            <a:pPr defTabSz="257175">
              <a:buClr>
                <a:schemeClr val="bg1">
                  <a:lumMod val="50000"/>
                </a:schemeClr>
              </a:buClr>
            </a:pPr>
            <a:r>
              <a:rPr lang="en-US" sz="1200" dirty="0">
                <a:solidFill>
                  <a:schemeClr val="tx2">
                    <a:lumMod val="50000"/>
                  </a:schemeClr>
                </a:solidFill>
                <a:latin typeface="Franklin Gothic Book" panose="020B0503020102020204" pitchFamily="34" charset="0"/>
                <a:cs typeface="Arial" panose="020B0604020202020204" pitchFamily="34" charset="0"/>
              </a:rPr>
              <a:t>	   (all campuses)</a:t>
            </a:r>
          </a:p>
          <a:p>
            <a:pPr marL="342900" indent="-342900" defTabSz="257175">
              <a:buClr>
                <a:schemeClr val="bg1">
                  <a:lumMod val="50000"/>
                </a:schemeClr>
              </a:buClr>
              <a:buFont typeface="Wingdings" panose="05000000000000000000" pitchFamily="2" charset="2"/>
              <a:buChar char="§"/>
            </a:pPr>
            <a:endParaRPr lang="en-US" dirty="0">
              <a:solidFill>
                <a:schemeClr val="tx2">
                  <a:lumMod val="50000"/>
                </a:schemeClr>
              </a:solidFill>
              <a:latin typeface="Franklin Gothic Book" panose="020B0503020102020204" pitchFamily="34" charset="0"/>
              <a:cs typeface="Arial" panose="020B0604020202020204" pitchFamily="34" charset="0"/>
            </a:endParaRPr>
          </a:p>
          <a:p>
            <a:pPr marL="342900" indent="-342900" defTabSz="257175">
              <a:buClr>
                <a:schemeClr val="bg1">
                  <a:lumMod val="50000"/>
                </a:schemeClr>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cs typeface="Arial" panose="020B0604020202020204" pitchFamily="34" charset="0"/>
              </a:rPr>
              <a:t>Engineering enrollment increased 64% to 3,478 </a:t>
            </a:r>
            <a:r>
              <a:rPr lang="en-US" sz="1200" dirty="0">
                <a:solidFill>
                  <a:schemeClr val="tx2">
                    <a:lumMod val="50000"/>
                  </a:schemeClr>
                </a:solidFill>
                <a:latin typeface="Franklin Gothic Book" panose="020B0503020102020204" pitchFamily="34" charset="0"/>
                <a:cs typeface="Arial" panose="020B0604020202020204" pitchFamily="34" charset="0"/>
              </a:rPr>
              <a:t>(all campuses)</a:t>
            </a:r>
          </a:p>
        </p:txBody>
      </p:sp>
      <p:graphicFrame>
        <p:nvGraphicFramePr>
          <p:cNvPr id="9" name="Content Placeholder 5"/>
          <p:cNvGraphicFramePr>
            <a:graphicFrameLocks/>
          </p:cNvGraphicFramePr>
          <p:nvPr>
            <p:extLst>
              <p:ext uri="{D42A27DB-BD31-4B8C-83A1-F6EECF244321}">
                <p14:modId xmlns:p14="http://schemas.microsoft.com/office/powerpoint/2010/main" val="3052778411"/>
              </p:ext>
            </p:extLst>
          </p:nvPr>
        </p:nvGraphicFramePr>
        <p:xfrm>
          <a:off x="444393" y="2125354"/>
          <a:ext cx="5162952" cy="4074844"/>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Box 3"/>
          <p:cNvSpPr txBox="1"/>
          <p:nvPr/>
        </p:nvSpPr>
        <p:spPr>
          <a:xfrm>
            <a:off x="5058209" y="6069393"/>
            <a:ext cx="3781805" cy="261610"/>
          </a:xfrm>
          <a:prstGeom prst="rect">
            <a:avLst/>
          </a:prstGeom>
          <a:noFill/>
        </p:spPr>
        <p:txBody>
          <a:bodyPr wrap="none" rtlCol="0">
            <a:spAutoFit/>
          </a:bodyPr>
          <a:lstStyle/>
          <a:p>
            <a:r>
              <a:rPr lang="en-US" sz="1100" i="1" dirty="0">
                <a:solidFill>
                  <a:srgbClr val="505360"/>
                </a:solidFill>
                <a:latin typeface="Franklin Gothic Book" panose="020B0503020102020204" pitchFamily="34" charset="0"/>
              </a:rPr>
              <a:t>*Note: Original NGC planed enrollment by FY27 was 28,881</a:t>
            </a:r>
          </a:p>
        </p:txBody>
      </p:sp>
      <p:sp>
        <p:nvSpPr>
          <p:cNvPr id="3" name="Slide Number Placeholder 2">
            <a:extLst>
              <a:ext uri="{FF2B5EF4-FFF2-40B4-BE49-F238E27FC236}">
                <a16:creationId xmlns:a16="http://schemas.microsoft.com/office/drawing/2014/main" id="{AF2A0BCB-4D90-4E05-9CF6-C71134CB87EB}"/>
              </a:ext>
            </a:extLst>
          </p:cNvPr>
          <p:cNvSpPr>
            <a:spLocks noGrp="1"/>
          </p:cNvSpPr>
          <p:nvPr>
            <p:ph type="sldNum" sz="quarter" idx="12"/>
          </p:nvPr>
        </p:nvSpPr>
        <p:spPr/>
        <p:txBody>
          <a:bodyPr/>
          <a:lstStyle/>
          <a:p>
            <a:fld id="{62716ED7-3343-4A43-8BD6-6F268AE424C5}" type="slidenum">
              <a:rPr lang="en-US" smtClean="0"/>
              <a:pPr/>
              <a:t>36</a:t>
            </a:fld>
            <a:endParaRPr lang="en-US" dirty="0"/>
          </a:p>
        </p:txBody>
      </p:sp>
    </p:spTree>
    <p:extLst>
      <p:ext uri="{BB962C8B-B14F-4D97-AF65-F5344CB8AC3E}">
        <p14:creationId xmlns:p14="http://schemas.microsoft.com/office/powerpoint/2010/main" val="108566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10253F"/>
                </a:solidFill>
                <a:latin typeface="Franklin Gothic Demi Cond" panose="020B0706030402020204" pitchFamily="34" charset="0"/>
              </a:rPr>
              <a:t>NextGenCT</a:t>
            </a:r>
            <a:r>
              <a:rPr lang="en-US" dirty="0">
                <a:solidFill>
                  <a:srgbClr val="10253F"/>
                </a:solidFill>
                <a:latin typeface="Franklin Gothic Demi Cond" panose="020B0706030402020204" pitchFamily="34" charset="0"/>
              </a:rPr>
              <a:t>: CT’s Tech Talent Pipeline</a:t>
            </a:r>
          </a:p>
        </p:txBody>
      </p:sp>
      <p:sp>
        <p:nvSpPr>
          <p:cNvPr id="5" name="TextBox 4"/>
          <p:cNvSpPr txBox="1"/>
          <p:nvPr/>
        </p:nvSpPr>
        <p:spPr>
          <a:xfrm>
            <a:off x="381000" y="1044660"/>
            <a:ext cx="8229600" cy="830997"/>
          </a:xfrm>
          <a:prstGeom prst="rect">
            <a:avLst/>
          </a:prstGeom>
          <a:noFill/>
        </p:spPr>
        <p:txBody>
          <a:bodyPr wrap="square" rtlCol="0">
            <a:spAutoFit/>
          </a:bodyPr>
          <a:lstStyle/>
          <a:p>
            <a:pPr marL="0" lvl="1" algn="ctr"/>
            <a:r>
              <a:rPr lang="en-US" sz="2400" b="1" dirty="0">
                <a:solidFill>
                  <a:srgbClr val="505360"/>
                </a:solidFill>
                <a:latin typeface="Franklin Gothic Book" panose="020B0503020102020204" pitchFamily="34" charset="0"/>
              </a:rPr>
              <a:t>UConn is the primary engine that feeds the tech talent pipeline in the State to support innovation and economic growth</a:t>
            </a:r>
          </a:p>
        </p:txBody>
      </p:sp>
      <p:graphicFrame>
        <p:nvGraphicFramePr>
          <p:cNvPr id="9" name="Table 8">
            <a:extLst>
              <a:ext uri="{FF2B5EF4-FFF2-40B4-BE49-F238E27FC236}">
                <a16:creationId xmlns:a16="http://schemas.microsoft.com/office/drawing/2014/main" id="{571F5DF8-F48A-4692-9FC9-D127182B5661}"/>
              </a:ext>
            </a:extLst>
          </p:cNvPr>
          <p:cNvGraphicFramePr>
            <a:graphicFrameLocks noGrp="1"/>
          </p:cNvGraphicFramePr>
          <p:nvPr>
            <p:extLst>
              <p:ext uri="{D42A27DB-BD31-4B8C-83A1-F6EECF244321}">
                <p14:modId xmlns:p14="http://schemas.microsoft.com/office/powerpoint/2010/main" val="1748645985"/>
              </p:ext>
            </p:extLst>
          </p:nvPr>
        </p:nvGraphicFramePr>
        <p:xfrm>
          <a:off x="457200" y="2120715"/>
          <a:ext cx="8077199" cy="3901476"/>
        </p:xfrm>
        <a:graphic>
          <a:graphicData uri="http://schemas.openxmlformats.org/drawingml/2006/table">
            <a:tbl>
              <a:tblPr firstRow="1" bandRow="1">
                <a:tableStyleId>{5C22544A-7EE6-4342-B048-85BDC9FD1C3A}</a:tableStyleId>
              </a:tblPr>
              <a:tblGrid>
                <a:gridCol w="4571826">
                  <a:extLst>
                    <a:ext uri="{9D8B030D-6E8A-4147-A177-3AD203B41FA5}">
                      <a16:colId xmlns:a16="http://schemas.microsoft.com/office/drawing/2014/main" val="3673276115"/>
                    </a:ext>
                  </a:extLst>
                </a:gridCol>
                <a:gridCol w="1230876">
                  <a:extLst>
                    <a:ext uri="{9D8B030D-6E8A-4147-A177-3AD203B41FA5}">
                      <a16:colId xmlns:a16="http://schemas.microsoft.com/office/drawing/2014/main" val="1121384047"/>
                    </a:ext>
                  </a:extLst>
                </a:gridCol>
                <a:gridCol w="1214236">
                  <a:extLst>
                    <a:ext uri="{9D8B030D-6E8A-4147-A177-3AD203B41FA5}">
                      <a16:colId xmlns:a16="http://schemas.microsoft.com/office/drawing/2014/main" val="3284097704"/>
                    </a:ext>
                  </a:extLst>
                </a:gridCol>
                <a:gridCol w="1060261">
                  <a:extLst>
                    <a:ext uri="{9D8B030D-6E8A-4147-A177-3AD203B41FA5}">
                      <a16:colId xmlns:a16="http://schemas.microsoft.com/office/drawing/2014/main" val="2419787516"/>
                    </a:ext>
                  </a:extLst>
                </a:gridCol>
              </a:tblGrid>
              <a:tr h="457164">
                <a:tc>
                  <a:txBody>
                    <a:bodyPr/>
                    <a:lstStyle/>
                    <a:p>
                      <a:endParaRPr lang="en-US" sz="2000" dirty="0">
                        <a:latin typeface="Franklin Gothic Book" panose="020B0503020102020204" pitchFamily="34" charset="0"/>
                      </a:endParaRPr>
                    </a:p>
                  </a:txBody>
                  <a:tcPr marL="68580" marR="68580" marT="34290" marB="34290">
                    <a:solidFill>
                      <a:srgbClr val="10253F"/>
                    </a:solidFill>
                  </a:tcPr>
                </a:tc>
                <a:tc>
                  <a:txBody>
                    <a:bodyPr/>
                    <a:lstStyle/>
                    <a:p>
                      <a:pPr algn="ctr"/>
                      <a:r>
                        <a:rPr lang="en-US" sz="2000" dirty="0">
                          <a:latin typeface="Franklin Gothic Book" panose="020B0503020102020204" pitchFamily="34" charset="0"/>
                        </a:rPr>
                        <a:t>Fall 2021</a:t>
                      </a:r>
                      <a:r>
                        <a:rPr lang="en-US" sz="2000" baseline="0" dirty="0">
                          <a:latin typeface="Franklin Gothic Book" panose="020B0503020102020204" pitchFamily="34" charset="0"/>
                        </a:rPr>
                        <a:t> </a:t>
                      </a:r>
                      <a:r>
                        <a:rPr lang="en-US" sz="2000" dirty="0">
                          <a:latin typeface="Franklin Gothic Book" panose="020B0503020102020204" pitchFamily="34" charset="0"/>
                        </a:rPr>
                        <a:t>Actual </a:t>
                      </a:r>
                    </a:p>
                  </a:txBody>
                  <a:tcPr marL="68580" marR="68580" marT="34290" marB="34290">
                    <a:solidFill>
                      <a:srgbClr val="10253F"/>
                    </a:solidFill>
                  </a:tcPr>
                </a:tc>
                <a:tc gridSpan="2">
                  <a:txBody>
                    <a:bodyPr/>
                    <a:lstStyle/>
                    <a:p>
                      <a:pPr algn="ctr"/>
                      <a:r>
                        <a:rPr lang="en-US" sz="2000" dirty="0">
                          <a:latin typeface="Franklin Gothic Book" panose="020B0503020102020204" pitchFamily="34" charset="0"/>
                        </a:rPr>
                        <a:t>Change from </a:t>
                      </a:r>
                    </a:p>
                    <a:p>
                      <a:pPr algn="ctr"/>
                      <a:r>
                        <a:rPr lang="en-US" sz="2000" dirty="0">
                          <a:latin typeface="Franklin Gothic Book" panose="020B0503020102020204" pitchFamily="34" charset="0"/>
                        </a:rPr>
                        <a:t>FY13</a:t>
                      </a:r>
                    </a:p>
                  </a:txBody>
                  <a:tcPr marL="68580" marR="68580" marT="34290" marB="34290">
                    <a:solidFill>
                      <a:srgbClr val="10253F"/>
                    </a:solidFill>
                  </a:tcPr>
                </a:tc>
                <a:tc hMerge="1">
                  <a:txBody>
                    <a:bodyPr/>
                    <a:lstStyle/>
                    <a:p>
                      <a:pPr algn="ctr"/>
                      <a:endParaRPr lang="en-US" sz="2000" dirty="0"/>
                    </a:p>
                  </a:txBody>
                  <a:tcPr/>
                </a:tc>
                <a:extLst>
                  <a:ext uri="{0D108BD9-81ED-4DB2-BD59-A6C34878D82A}">
                    <a16:rowId xmlns:a16="http://schemas.microsoft.com/office/drawing/2014/main" val="1470692974"/>
                  </a:ext>
                </a:extLst>
              </a:tr>
              <a:tr h="346816">
                <a:tc>
                  <a:txBody>
                    <a:bodyPr/>
                    <a:lstStyle/>
                    <a:p>
                      <a:r>
                        <a:rPr lang="en-US" sz="1900" dirty="0">
                          <a:solidFill>
                            <a:srgbClr val="10253F"/>
                          </a:solidFill>
                          <a:latin typeface="Franklin Gothic Book" panose="020B0503020102020204" pitchFamily="34" charset="0"/>
                        </a:rPr>
                        <a:t>First Year Applications:  Total</a:t>
                      </a:r>
                    </a:p>
                  </a:txBody>
                  <a:tcPr marL="68580" marR="68580" marT="34290" marB="34290">
                    <a:solidFill>
                      <a:schemeClr val="bg1">
                        <a:lumMod val="85000"/>
                      </a:schemeClr>
                    </a:solidFill>
                  </a:tcPr>
                </a:tc>
                <a:tc>
                  <a:txBody>
                    <a:bodyPr/>
                    <a:lstStyle/>
                    <a:p>
                      <a:pPr algn="ctr"/>
                      <a:r>
                        <a:rPr lang="en-US" sz="1900" dirty="0">
                          <a:solidFill>
                            <a:srgbClr val="10253F"/>
                          </a:solidFill>
                          <a:latin typeface="Franklin Gothic Book" panose="020B0503020102020204" pitchFamily="34" charset="0"/>
                        </a:rPr>
                        <a:t>38,929</a:t>
                      </a:r>
                    </a:p>
                  </a:txBody>
                  <a:tcPr marL="68580" marR="68580" marT="34290" marB="34290">
                    <a:solidFill>
                      <a:schemeClr val="bg1">
                        <a:lumMod val="85000"/>
                      </a:schemeClr>
                    </a:solidFill>
                  </a:tcPr>
                </a:tc>
                <a:tc>
                  <a:txBody>
                    <a:bodyPr/>
                    <a:lstStyle/>
                    <a:p>
                      <a:pPr marL="0" algn="ctr" rtl="0" eaLnBrk="1" latinLnBrk="0" hangingPunct="1"/>
                      <a:r>
                        <a:rPr kumimoji="0" lang="en-US" sz="1900" kern="1200" dirty="0">
                          <a:solidFill>
                            <a:srgbClr val="10253F"/>
                          </a:solidFill>
                          <a:latin typeface="Franklin Gothic Book" panose="020B0503020102020204" pitchFamily="34" charset="0"/>
                          <a:ea typeface="+mn-ea"/>
                          <a:cs typeface="+mn-cs"/>
                        </a:rPr>
                        <a:t>7,566</a:t>
                      </a:r>
                    </a:p>
                  </a:txBody>
                  <a:tcPr marL="68580" marR="68580" marT="34290" marB="34290">
                    <a:solidFill>
                      <a:schemeClr val="bg1">
                        <a:lumMod val="85000"/>
                      </a:schemeClr>
                    </a:solidFill>
                  </a:tcPr>
                </a:tc>
                <a:tc>
                  <a:txBody>
                    <a:bodyPr/>
                    <a:lstStyle/>
                    <a:p>
                      <a:pPr marL="0" algn="ctr" rtl="0" eaLnBrk="1" latinLnBrk="0" hangingPunct="1"/>
                      <a:r>
                        <a:rPr kumimoji="0" lang="en-US" sz="1900" kern="1200" dirty="0">
                          <a:solidFill>
                            <a:srgbClr val="10253F"/>
                          </a:solidFill>
                          <a:latin typeface="Franklin Gothic Book" panose="020B0503020102020204" pitchFamily="34" charset="0"/>
                          <a:ea typeface="+mn-ea"/>
                          <a:cs typeface="+mn-cs"/>
                        </a:rPr>
                        <a:t>+24%</a:t>
                      </a:r>
                    </a:p>
                  </a:txBody>
                  <a:tcPr marL="68580" marR="68580" marT="34290" marB="34290">
                    <a:solidFill>
                      <a:schemeClr val="bg1">
                        <a:lumMod val="85000"/>
                      </a:schemeClr>
                    </a:solidFill>
                  </a:tcPr>
                </a:tc>
                <a:extLst>
                  <a:ext uri="{0D108BD9-81ED-4DB2-BD59-A6C34878D82A}">
                    <a16:rowId xmlns:a16="http://schemas.microsoft.com/office/drawing/2014/main" val="960808222"/>
                  </a:ext>
                </a:extLst>
              </a:tr>
              <a:tr h="346816">
                <a:tc>
                  <a:txBody>
                    <a:bodyPr/>
                    <a:lstStyle/>
                    <a:p>
                      <a:r>
                        <a:rPr lang="en-US" sz="1900" dirty="0">
                          <a:solidFill>
                            <a:srgbClr val="10253F"/>
                          </a:solidFill>
                          <a:latin typeface="Franklin Gothic Book" panose="020B0503020102020204" pitchFamily="34" charset="0"/>
                        </a:rPr>
                        <a:t>Storrs</a:t>
                      </a:r>
                      <a:r>
                        <a:rPr lang="en-US" sz="1900" baseline="0" dirty="0">
                          <a:solidFill>
                            <a:srgbClr val="10253F"/>
                          </a:solidFill>
                          <a:latin typeface="Franklin Gothic Book" panose="020B0503020102020204" pitchFamily="34" charset="0"/>
                        </a:rPr>
                        <a:t> Undergraduates:  STEM</a:t>
                      </a:r>
                      <a:endParaRPr lang="en-US" sz="1900" dirty="0">
                        <a:solidFill>
                          <a:srgbClr val="10253F"/>
                        </a:solidFill>
                        <a:latin typeface="Franklin Gothic Book" panose="020B0503020102020204" pitchFamily="34" charset="0"/>
                      </a:endParaRPr>
                    </a:p>
                  </a:txBody>
                  <a:tcPr marL="68580" marR="68580" marT="34290" marB="34290"/>
                </a:tc>
                <a:tc>
                  <a:txBody>
                    <a:bodyPr/>
                    <a:lstStyle/>
                    <a:p>
                      <a:pPr marL="0" algn="ctr" rtl="0" eaLnBrk="1" latinLnBrk="0" hangingPunct="1"/>
                      <a:r>
                        <a:rPr kumimoji="0" lang="en-US" sz="1900" kern="1200" dirty="0">
                          <a:solidFill>
                            <a:srgbClr val="10253F"/>
                          </a:solidFill>
                          <a:latin typeface="Franklin Gothic Book" panose="020B0503020102020204" pitchFamily="34" charset="0"/>
                          <a:ea typeface="+mn-ea"/>
                          <a:cs typeface="Calibri" panose="020F0502020204030204" pitchFamily="34" charset="0"/>
                        </a:rPr>
                        <a:t>10,791</a:t>
                      </a:r>
                    </a:p>
                  </a:txBody>
                  <a:tcPr marL="68580" marR="68580" marT="34290" marB="34290"/>
                </a:tc>
                <a:tc>
                  <a:txBody>
                    <a:bodyPr/>
                    <a:lstStyle/>
                    <a:p>
                      <a:pPr marL="0" algn="ctr" rtl="0" eaLnBrk="1" latinLnBrk="0" hangingPunct="1"/>
                      <a:r>
                        <a:rPr kumimoji="0" lang="en-US" sz="1900" kern="1200" dirty="0">
                          <a:solidFill>
                            <a:srgbClr val="10253F"/>
                          </a:solidFill>
                          <a:latin typeface="Franklin Gothic Book" panose="020B0503020102020204" pitchFamily="34" charset="0"/>
                          <a:ea typeface="+mn-ea"/>
                          <a:cs typeface="+mn-cs"/>
                        </a:rPr>
                        <a:t>2,665</a:t>
                      </a:r>
                    </a:p>
                  </a:txBody>
                  <a:tcPr marL="68580" marR="68580" marT="34290" marB="34290"/>
                </a:tc>
                <a:tc>
                  <a:txBody>
                    <a:bodyPr/>
                    <a:lstStyle/>
                    <a:p>
                      <a:pPr marL="0" algn="ctr" rtl="0" eaLnBrk="1" latinLnBrk="0" hangingPunct="1"/>
                      <a:r>
                        <a:rPr kumimoji="0" lang="en-US" sz="1900" kern="1200" dirty="0">
                          <a:solidFill>
                            <a:srgbClr val="10253F"/>
                          </a:solidFill>
                          <a:latin typeface="Franklin Gothic Book" panose="020B0503020102020204" pitchFamily="34" charset="0"/>
                          <a:ea typeface="+mn-ea"/>
                          <a:cs typeface="+mn-cs"/>
                        </a:rPr>
                        <a:t>+33%</a:t>
                      </a:r>
                    </a:p>
                  </a:txBody>
                  <a:tcPr marL="68580" marR="68580" marT="34290" marB="34290"/>
                </a:tc>
                <a:extLst>
                  <a:ext uri="{0D108BD9-81ED-4DB2-BD59-A6C34878D82A}">
                    <a16:rowId xmlns:a16="http://schemas.microsoft.com/office/drawing/2014/main" val="2201034125"/>
                  </a:ext>
                </a:extLst>
              </a:tr>
              <a:tr h="346816">
                <a:tc>
                  <a:txBody>
                    <a:bodyPr/>
                    <a:lstStyle/>
                    <a:p>
                      <a:r>
                        <a:rPr lang="en-US" sz="1900" dirty="0">
                          <a:solidFill>
                            <a:srgbClr val="10253F"/>
                          </a:solidFill>
                          <a:latin typeface="Franklin Gothic Book" panose="020B0503020102020204" pitchFamily="34" charset="0"/>
                        </a:rPr>
                        <a:t>Storrs Undergraduates:  Total</a:t>
                      </a:r>
                    </a:p>
                  </a:txBody>
                  <a:tcPr marL="68580" marR="68580" marT="34290" marB="34290">
                    <a:solidFill>
                      <a:schemeClr val="bg1">
                        <a:lumMod val="85000"/>
                      </a:schemeClr>
                    </a:solidFill>
                  </a:tcPr>
                </a:tc>
                <a:tc>
                  <a:txBody>
                    <a:bodyPr/>
                    <a:lstStyle/>
                    <a:p>
                      <a:pPr marL="0" algn="ctr" rtl="0" eaLnBrk="1" latinLnBrk="0" hangingPunct="1"/>
                      <a:r>
                        <a:rPr kumimoji="0" lang="en-US" sz="1900" kern="1200" dirty="0">
                          <a:solidFill>
                            <a:srgbClr val="10253F"/>
                          </a:solidFill>
                          <a:latin typeface="Franklin Gothic Book" panose="020B0503020102020204" pitchFamily="34" charset="0"/>
                          <a:ea typeface="+mn-ea"/>
                          <a:cs typeface="+mn-cs"/>
                        </a:rPr>
                        <a:t>18,917</a:t>
                      </a:r>
                    </a:p>
                  </a:txBody>
                  <a:tcPr marL="68580" marR="68580" marT="34290" marB="34290">
                    <a:solidFill>
                      <a:schemeClr val="bg1">
                        <a:lumMod val="85000"/>
                      </a:schemeClr>
                    </a:solidFill>
                  </a:tcPr>
                </a:tc>
                <a:tc>
                  <a:txBody>
                    <a:bodyPr/>
                    <a:lstStyle/>
                    <a:p>
                      <a:pPr algn="ctr"/>
                      <a:r>
                        <a:rPr lang="en-US" sz="1900" dirty="0">
                          <a:solidFill>
                            <a:srgbClr val="10253F"/>
                          </a:solidFill>
                          <a:latin typeface="Franklin Gothic Book" panose="020B0503020102020204" pitchFamily="34" charset="0"/>
                        </a:rPr>
                        <a:t>1,389</a:t>
                      </a:r>
                    </a:p>
                  </a:txBody>
                  <a:tcPr marL="68580" marR="68580" marT="34290" marB="34290">
                    <a:solidFill>
                      <a:schemeClr val="bg1">
                        <a:lumMod val="85000"/>
                      </a:schemeClr>
                    </a:solidFill>
                  </a:tcPr>
                </a:tc>
                <a:tc>
                  <a:txBody>
                    <a:bodyPr/>
                    <a:lstStyle/>
                    <a:p>
                      <a:pPr algn="ctr"/>
                      <a:r>
                        <a:rPr lang="en-US" sz="1900" dirty="0">
                          <a:solidFill>
                            <a:srgbClr val="10253F"/>
                          </a:solidFill>
                          <a:latin typeface="Franklin Gothic Book" panose="020B0503020102020204" pitchFamily="34" charset="0"/>
                        </a:rPr>
                        <a:t>+8%</a:t>
                      </a:r>
                    </a:p>
                  </a:txBody>
                  <a:tcPr marL="68580" marR="68580" marT="34290" marB="34290">
                    <a:solidFill>
                      <a:schemeClr val="bg1">
                        <a:lumMod val="85000"/>
                      </a:schemeClr>
                    </a:solidFill>
                  </a:tcPr>
                </a:tc>
                <a:extLst>
                  <a:ext uri="{0D108BD9-81ED-4DB2-BD59-A6C34878D82A}">
                    <a16:rowId xmlns:a16="http://schemas.microsoft.com/office/drawing/2014/main" val="3298203180"/>
                  </a:ext>
                </a:extLst>
              </a:tr>
              <a:tr h="346816">
                <a:tc>
                  <a:txBody>
                    <a:bodyPr/>
                    <a:lstStyle/>
                    <a:p>
                      <a:r>
                        <a:rPr lang="en-US" sz="1900" dirty="0">
                          <a:solidFill>
                            <a:srgbClr val="10253F"/>
                          </a:solidFill>
                          <a:latin typeface="Franklin Gothic Book" panose="020B0503020102020204" pitchFamily="34" charset="0"/>
                        </a:rPr>
                        <a:t>Undergraduates:  Total</a:t>
                      </a:r>
                    </a:p>
                  </a:txBody>
                  <a:tcPr marL="68580" marR="68580" marT="34290" marB="34290"/>
                </a:tc>
                <a:tc>
                  <a:txBody>
                    <a:bodyPr/>
                    <a:lstStyle/>
                    <a:p>
                      <a:pPr marL="0" algn="ctr" rtl="0" eaLnBrk="1" latinLnBrk="0" hangingPunct="1"/>
                      <a:r>
                        <a:rPr kumimoji="0" lang="en-US" sz="1900" kern="1200" dirty="0">
                          <a:solidFill>
                            <a:srgbClr val="10253F"/>
                          </a:solidFill>
                          <a:latin typeface="Franklin Gothic Book" panose="020B0503020102020204" pitchFamily="34" charset="0"/>
                          <a:ea typeface="+mn-ea"/>
                          <a:cs typeface="Calibri" panose="020F0502020204030204" pitchFamily="34" charset="0"/>
                        </a:rPr>
                        <a:t>24,371</a:t>
                      </a:r>
                    </a:p>
                  </a:txBody>
                  <a:tcPr marL="68580" marR="68580" marT="34290" marB="34290"/>
                </a:tc>
                <a:tc>
                  <a:txBody>
                    <a:bodyPr/>
                    <a:lstStyle/>
                    <a:p>
                      <a:pPr algn="ctr"/>
                      <a:r>
                        <a:rPr lang="en-US" sz="1900" dirty="0">
                          <a:solidFill>
                            <a:srgbClr val="10253F"/>
                          </a:solidFill>
                          <a:latin typeface="Franklin Gothic Book" panose="020B0503020102020204" pitchFamily="34" charset="0"/>
                        </a:rPr>
                        <a:t>2,070</a:t>
                      </a:r>
                    </a:p>
                  </a:txBody>
                  <a:tcPr marL="68580" marR="68580" marT="34290" marB="34290"/>
                </a:tc>
                <a:tc>
                  <a:txBody>
                    <a:bodyPr/>
                    <a:lstStyle/>
                    <a:p>
                      <a:pPr algn="ctr"/>
                      <a:r>
                        <a:rPr lang="en-US" sz="1900" dirty="0">
                          <a:solidFill>
                            <a:srgbClr val="10253F"/>
                          </a:solidFill>
                          <a:latin typeface="Franklin Gothic Book" panose="020B0503020102020204" pitchFamily="34" charset="0"/>
                        </a:rPr>
                        <a:t>+9%</a:t>
                      </a:r>
                    </a:p>
                  </a:txBody>
                  <a:tcPr marL="68580" marR="68580" marT="34290" marB="34290"/>
                </a:tc>
                <a:extLst>
                  <a:ext uri="{0D108BD9-81ED-4DB2-BD59-A6C34878D82A}">
                    <a16:rowId xmlns:a16="http://schemas.microsoft.com/office/drawing/2014/main" val="4127973997"/>
                  </a:ext>
                </a:extLst>
              </a:tr>
              <a:tr h="346816">
                <a:tc>
                  <a:txBody>
                    <a:bodyPr/>
                    <a:lstStyle/>
                    <a:p>
                      <a:r>
                        <a:rPr lang="en-US" sz="1900" dirty="0">
                          <a:solidFill>
                            <a:srgbClr val="10253F"/>
                          </a:solidFill>
                          <a:latin typeface="Franklin Gothic Book" panose="020B0503020102020204" pitchFamily="34" charset="0"/>
                        </a:rPr>
                        <a:t>Graduate:  Total</a:t>
                      </a:r>
                    </a:p>
                  </a:txBody>
                  <a:tcPr marL="68580" marR="68580" marT="34290" marB="34290">
                    <a:solidFill>
                      <a:schemeClr val="bg1">
                        <a:lumMod val="85000"/>
                      </a:schemeClr>
                    </a:solidFill>
                  </a:tcPr>
                </a:tc>
                <a:tc>
                  <a:txBody>
                    <a:bodyPr/>
                    <a:lstStyle/>
                    <a:p>
                      <a:pPr marL="0" algn="ctr" rtl="0" eaLnBrk="1" latinLnBrk="0" hangingPunct="1"/>
                      <a:r>
                        <a:rPr kumimoji="0" lang="en-US" sz="1900" kern="1200" dirty="0">
                          <a:solidFill>
                            <a:srgbClr val="10253F"/>
                          </a:solidFill>
                          <a:latin typeface="Franklin Gothic Book" panose="020B0503020102020204" pitchFamily="34" charset="0"/>
                          <a:ea typeface="+mn-ea"/>
                          <a:cs typeface="+mn-cs"/>
                        </a:rPr>
                        <a:t>6,928</a:t>
                      </a:r>
                    </a:p>
                  </a:txBody>
                  <a:tcPr marL="68580" marR="68580" marT="34290" marB="34290">
                    <a:solidFill>
                      <a:schemeClr val="bg1">
                        <a:lumMod val="85000"/>
                      </a:schemeClr>
                    </a:solidFill>
                  </a:tcPr>
                </a:tc>
                <a:tc>
                  <a:txBody>
                    <a:bodyPr/>
                    <a:lstStyle/>
                    <a:p>
                      <a:pPr algn="ctr"/>
                      <a:r>
                        <a:rPr lang="en-US" sz="1900" dirty="0">
                          <a:solidFill>
                            <a:srgbClr val="10253F"/>
                          </a:solidFill>
                          <a:latin typeface="Franklin Gothic Book" panose="020B0503020102020204" pitchFamily="34" charset="0"/>
                        </a:rPr>
                        <a:t>315</a:t>
                      </a:r>
                    </a:p>
                  </a:txBody>
                  <a:tcPr marL="68580" marR="68580" marT="34290" marB="34290">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900" dirty="0">
                          <a:solidFill>
                            <a:srgbClr val="10253F"/>
                          </a:solidFill>
                          <a:latin typeface="Franklin Gothic Book" panose="020B0503020102020204" pitchFamily="34" charset="0"/>
                        </a:rPr>
                        <a:t>+5%</a:t>
                      </a:r>
                    </a:p>
                  </a:txBody>
                  <a:tcPr marL="68580" marR="68580" marT="34290" marB="34290">
                    <a:solidFill>
                      <a:schemeClr val="bg1">
                        <a:lumMod val="85000"/>
                      </a:schemeClr>
                    </a:solidFill>
                  </a:tcPr>
                </a:tc>
                <a:extLst>
                  <a:ext uri="{0D108BD9-81ED-4DB2-BD59-A6C34878D82A}">
                    <a16:rowId xmlns:a16="http://schemas.microsoft.com/office/drawing/2014/main" val="1702356213"/>
                  </a:ext>
                </a:extLst>
              </a:tr>
              <a:tr h="346816">
                <a:tc>
                  <a:txBody>
                    <a:bodyPr/>
                    <a:lstStyle/>
                    <a:p>
                      <a:r>
                        <a:rPr lang="en-US" sz="1900" dirty="0">
                          <a:solidFill>
                            <a:srgbClr val="10253F"/>
                          </a:solidFill>
                          <a:latin typeface="Franklin Gothic Book" panose="020B0503020102020204" pitchFamily="34" charset="0"/>
                        </a:rPr>
                        <a:t>Bachelor’s Degrees:  STEM (FY21)</a:t>
                      </a:r>
                    </a:p>
                  </a:txBody>
                  <a:tcPr marL="68580" marR="68580" marT="34290" marB="34290"/>
                </a:tc>
                <a:tc>
                  <a:txBody>
                    <a:bodyPr/>
                    <a:lstStyle/>
                    <a:p>
                      <a:pPr algn="ctr"/>
                      <a:r>
                        <a:rPr lang="en-US" sz="1900" dirty="0">
                          <a:solidFill>
                            <a:srgbClr val="10253F"/>
                          </a:solidFill>
                          <a:latin typeface="Franklin Gothic Book" panose="020B0503020102020204" pitchFamily="34" charset="0"/>
                          <a:cs typeface="Calibri" panose="020F0502020204030204" pitchFamily="34" charset="0"/>
                        </a:rPr>
                        <a:t>3,176</a:t>
                      </a:r>
                    </a:p>
                  </a:txBody>
                  <a:tcPr marL="68580" marR="68580" marT="34290" marB="34290"/>
                </a:tc>
                <a:tc>
                  <a:txBody>
                    <a:bodyPr/>
                    <a:lstStyle/>
                    <a:p>
                      <a:pPr algn="ctr"/>
                      <a:r>
                        <a:rPr lang="en-US" sz="1900" dirty="0">
                          <a:solidFill>
                            <a:srgbClr val="10253F"/>
                          </a:solidFill>
                          <a:latin typeface="Franklin Gothic Book" panose="020B0503020102020204" pitchFamily="34" charset="0"/>
                          <a:cs typeface="Calibri" panose="020F0502020204030204" pitchFamily="34" charset="0"/>
                        </a:rPr>
                        <a:t>789</a:t>
                      </a:r>
                    </a:p>
                  </a:txBody>
                  <a:tcPr marL="68580" marR="68580" marT="34290" marB="34290"/>
                </a:tc>
                <a:tc>
                  <a:txBody>
                    <a:bodyPr/>
                    <a:lstStyle/>
                    <a:p>
                      <a:pPr algn="ctr"/>
                      <a:r>
                        <a:rPr lang="en-US" sz="1900" dirty="0">
                          <a:solidFill>
                            <a:srgbClr val="10253F"/>
                          </a:solidFill>
                          <a:latin typeface="Franklin Gothic Book" panose="020B0503020102020204" pitchFamily="34" charset="0"/>
                        </a:rPr>
                        <a:t>+33%</a:t>
                      </a:r>
                    </a:p>
                  </a:txBody>
                  <a:tcPr marL="68580" marR="68580" marT="34290" marB="34290"/>
                </a:tc>
                <a:extLst>
                  <a:ext uri="{0D108BD9-81ED-4DB2-BD59-A6C34878D82A}">
                    <a16:rowId xmlns:a16="http://schemas.microsoft.com/office/drawing/2014/main" val="115090060"/>
                  </a:ext>
                </a:extLst>
              </a:tr>
              <a:tr h="346816">
                <a:tc>
                  <a:txBody>
                    <a:bodyPr/>
                    <a:lstStyle/>
                    <a:p>
                      <a:r>
                        <a:rPr lang="en-US" sz="1900" dirty="0">
                          <a:solidFill>
                            <a:srgbClr val="10253F"/>
                          </a:solidFill>
                          <a:latin typeface="Franklin Gothic Book" panose="020B0503020102020204" pitchFamily="34" charset="0"/>
                        </a:rPr>
                        <a:t>Bachelor’s Degrees:  Total (FY21)</a:t>
                      </a:r>
                    </a:p>
                  </a:txBody>
                  <a:tcPr marL="68580" marR="68580" marT="34290" marB="34290">
                    <a:solidFill>
                      <a:schemeClr val="bg1">
                        <a:lumMod val="85000"/>
                      </a:schemeClr>
                    </a:solidFill>
                  </a:tcPr>
                </a:tc>
                <a:tc>
                  <a:txBody>
                    <a:bodyPr/>
                    <a:lstStyle/>
                    <a:p>
                      <a:pPr algn="ctr"/>
                      <a:r>
                        <a:rPr lang="en-US" sz="1900" dirty="0">
                          <a:solidFill>
                            <a:srgbClr val="10253F"/>
                          </a:solidFill>
                          <a:latin typeface="Franklin Gothic Book" panose="020B0503020102020204" pitchFamily="34" charset="0"/>
                        </a:rPr>
                        <a:t>5,623</a:t>
                      </a:r>
                    </a:p>
                  </a:txBody>
                  <a:tcPr marL="68580" marR="68580" marT="34290" marB="34290">
                    <a:solidFill>
                      <a:schemeClr val="bg1">
                        <a:lumMod val="85000"/>
                      </a:schemeClr>
                    </a:solidFill>
                  </a:tcPr>
                </a:tc>
                <a:tc>
                  <a:txBody>
                    <a:bodyPr/>
                    <a:lstStyle/>
                    <a:p>
                      <a:pPr algn="ctr"/>
                      <a:r>
                        <a:rPr lang="en-US" sz="1900" dirty="0">
                          <a:solidFill>
                            <a:srgbClr val="10253F"/>
                          </a:solidFill>
                          <a:latin typeface="Franklin Gothic Book" panose="020B0503020102020204" pitchFamily="34" charset="0"/>
                        </a:rPr>
                        <a:t>501</a:t>
                      </a:r>
                    </a:p>
                  </a:txBody>
                  <a:tcPr marL="68580" marR="68580" marT="34290" marB="34290">
                    <a:solidFill>
                      <a:schemeClr val="bg1">
                        <a:lumMod val="85000"/>
                      </a:schemeClr>
                    </a:solidFill>
                  </a:tcPr>
                </a:tc>
                <a:tc>
                  <a:txBody>
                    <a:bodyPr/>
                    <a:lstStyle/>
                    <a:p>
                      <a:pPr algn="ctr"/>
                      <a:r>
                        <a:rPr lang="en-US" sz="1900" dirty="0">
                          <a:solidFill>
                            <a:srgbClr val="10253F"/>
                          </a:solidFill>
                          <a:latin typeface="Franklin Gothic Book" panose="020B0503020102020204" pitchFamily="34" charset="0"/>
                        </a:rPr>
                        <a:t>+10%</a:t>
                      </a:r>
                    </a:p>
                  </a:txBody>
                  <a:tcPr marL="68580" marR="68580" marT="34290" marB="34290">
                    <a:solidFill>
                      <a:schemeClr val="bg1">
                        <a:lumMod val="85000"/>
                      </a:schemeClr>
                    </a:solidFill>
                  </a:tcPr>
                </a:tc>
                <a:extLst>
                  <a:ext uri="{0D108BD9-81ED-4DB2-BD59-A6C34878D82A}">
                    <a16:rowId xmlns:a16="http://schemas.microsoft.com/office/drawing/2014/main" val="3192886591"/>
                  </a:ext>
                </a:extLst>
              </a:tr>
              <a:tr h="358176">
                <a:tc>
                  <a:txBody>
                    <a:bodyPr/>
                    <a:lstStyle/>
                    <a:p>
                      <a:r>
                        <a:rPr lang="en-US" sz="1900" dirty="0">
                          <a:solidFill>
                            <a:srgbClr val="10253F"/>
                          </a:solidFill>
                          <a:latin typeface="Franklin Gothic Book" panose="020B0503020102020204" pitchFamily="34" charset="0"/>
                        </a:rPr>
                        <a:t>Masters &amp; Doctoral Degrees:  STEM (FY21)</a:t>
                      </a:r>
                    </a:p>
                  </a:txBody>
                  <a:tcPr marL="68580" marR="68580" marT="34290" marB="34290"/>
                </a:tc>
                <a:tc>
                  <a:txBody>
                    <a:bodyPr/>
                    <a:lstStyle/>
                    <a:p>
                      <a:pPr algn="ctr"/>
                      <a:r>
                        <a:rPr lang="en-US" sz="1900" dirty="0">
                          <a:solidFill>
                            <a:srgbClr val="10253F"/>
                          </a:solidFill>
                          <a:latin typeface="Franklin Gothic Book" panose="020B0503020102020204" pitchFamily="34" charset="0"/>
                        </a:rPr>
                        <a:t>656</a:t>
                      </a:r>
                    </a:p>
                  </a:txBody>
                  <a:tcPr marL="68580" marR="68580" marT="34290" marB="34290"/>
                </a:tc>
                <a:tc>
                  <a:txBody>
                    <a:bodyPr/>
                    <a:lstStyle/>
                    <a:p>
                      <a:pPr algn="ctr"/>
                      <a:r>
                        <a:rPr lang="en-US" sz="1900" dirty="0">
                          <a:solidFill>
                            <a:srgbClr val="10253F"/>
                          </a:solidFill>
                          <a:latin typeface="Franklin Gothic Book" panose="020B0503020102020204" pitchFamily="34" charset="0"/>
                        </a:rPr>
                        <a:t>64</a:t>
                      </a:r>
                    </a:p>
                  </a:txBody>
                  <a:tcPr marL="68580" marR="68580" marT="34290" marB="34290"/>
                </a:tc>
                <a:tc>
                  <a:txBody>
                    <a:bodyPr/>
                    <a:lstStyle/>
                    <a:p>
                      <a:pPr algn="ctr"/>
                      <a:r>
                        <a:rPr lang="en-US" sz="1900" dirty="0">
                          <a:solidFill>
                            <a:srgbClr val="10253F"/>
                          </a:solidFill>
                          <a:latin typeface="Franklin Gothic Book" panose="020B0503020102020204" pitchFamily="34" charset="0"/>
                        </a:rPr>
                        <a:t>+11%</a:t>
                      </a:r>
                    </a:p>
                  </a:txBody>
                  <a:tcPr marL="68580" marR="68580" marT="34290" marB="34290"/>
                </a:tc>
                <a:extLst>
                  <a:ext uri="{0D108BD9-81ED-4DB2-BD59-A6C34878D82A}">
                    <a16:rowId xmlns:a16="http://schemas.microsoft.com/office/drawing/2014/main" val="1852883122"/>
                  </a:ext>
                </a:extLst>
              </a:tr>
              <a:tr h="346816">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900" dirty="0">
                          <a:solidFill>
                            <a:srgbClr val="10253F"/>
                          </a:solidFill>
                          <a:latin typeface="Franklin Gothic Book" panose="020B0503020102020204" pitchFamily="34" charset="0"/>
                        </a:rPr>
                        <a:t>Masters &amp; Doctoral Degrees:  Total (FY21)</a:t>
                      </a:r>
                    </a:p>
                  </a:txBody>
                  <a:tcPr marL="68580" marR="68580" marT="34290" marB="34290">
                    <a:solidFill>
                      <a:schemeClr val="bg1">
                        <a:lumMod val="85000"/>
                      </a:schemeClr>
                    </a:solidFill>
                  </a:tcPr>
                </a:tc>
                <a:tc>
                  <a:txBody>
                    <a:bodyPr/>
                    <a:lstStyle/>
                    <a:p>
                      <a:pPr algn="ctr"/>
                      <a:r>
                        <a:rPr lang="en-US" sz="1900" dirty="0">
                          <a:solidFill>
                            <a:srgbClr val="10253F"/>
                          </a:solidFill>
                          <a:latin typeface="Franklin Gothic Book" panose="020B0503020102020204" pitchFamily="34" charset="0"/>
                        </a:rPr>
                        <a:t>2,294</a:t>
                      </a:r>
                    </a:p>
                  </a:txBody>
                  <a:tcPr marL="68580" marR="68580" marT="34290" marB="34290">
                    <a:solidFill>
                      <a:schemeClr val="bg1">
                        <a:lumMod val="85000"/>
                      </a:schemeClr>
                    </a:solidFill>
                  </a:tcPr>
                </a:tc>
                <a:tc>
                  <a:txBody>
                    <a:bodyPr/>
                    <a:lstStyle/>
                    <a:p>
                      <a:pPr algn="ctr"/>
                      <a:r>
                        <a:rPr lang="en-US" sz="1900" dirty="0">
                          <a:solidFill>
                            <a:srgbClr val="10253F"/>
                          </a:solidFill>
                          <a:latin typeface="Franklin Gothic Book" panose="020B0503020102020204" pitchFamily="34" charset="0"/>
                        </a:rPr>
                        <a:t>427</a:t>
                      </a:r>
                    </a:p>
                  </a:txBody>
                  <a:tcPr marL="68580" marR="68580" marT="34290" marB="34290">
                    <a:solidFill>
                      <a:schemeClr val="bg1">
                        <a:lumMod val="85000"/>
                      </a:schemeClr>
                    </a:solidFill>
                  </a:tcPr>
                </a:tc>
                <a:tc>
                  <a:txBody>
                    <a:bodyPr/>
                    <a:lstStyle/>
                    <a:p>
                      <a:pPr algn="ctr"/>
                      <a:r>
                        <a:rPr lang="en-US" sz="1900" dirty="0">
                          <a:solidFill>
                            <a:srgbClr val="10253F"/>
                          </a:solidFill>
                          <a:latin typeface="Franklin Gothic Book" panose="020B0503020102020204" pitchFamily="34" charset="0"/>
                        </a:rPr>
                        <a:t>+23%</a:t>
                      </a:r>
                    </a:p>
                  </a:txBody>
                  <a:tcPr marL="68580" marR="68580" marT="34290" marB="34290">
                    <a:solidFill>
                      <a:schemeClr val="bg1">
                        <a:lumMod val="85000"/>
                      </a:schemeClr>
                    </a:solidFill>
                  </a:tcPr>
                </a:tc>
                <a:extLst>
                  <a:ext uri="{0D108BD9-81ED-4DB2-BD59-A6C34878D82A}">
                    <a16:rowId xmlns:a16="http://schemas.microsoft.com/office/drawing/2014/main" val="2729802194"/>
                  </a:ext>
                </a:extLst>
              </a:tr>
            </a:tbl>
          </a:graphicData>
        </a:graphic>
      </p:graphicFrame>
      <p:sp>
        <p:nvSpPr>
          <p:cNvPr id="3" name="Slide Number Placeholder 2">
            <a:extLst>
              <a:ext uri="{FF2B5EF4-FFF2-40B4-BE49-F238E27FC236}">
                <a16:creationId xmlns:a16="http://schemas.microsoft.com/office/drawing/2014/main" id="{AA6898B6-AD68-4B2A-8B3C-C3D2A14ED1F3}"/>
              </a:ext>
            </a:extLst>
          </p:cNvPr>
          <p:cNvSpPr>
            <a:spLocks noGrp="1"/>
          </p:cNvSpPr>
          <p:nvPr>
            <p:ph type="sldNum" sz="quarter" idx="12"/>
          </p:nvPr>
        </p:nvSpPr>
        <p:spPr/>
        <p:txBody>
          <a:bodyPr/>
          <a:lstStyle/>
          <a:p>
            <a:fld id="{62716ED7-3343-4A43-8BD6-6F268AE424C5}" type="slidenum">
              <a:rPr lang="en-US" smtClean="0"/>
              <a:pPr/>
              <a:t>37</a:t>
            </a:fld>
            <a:endParaRPr lang="en-US" dirty="0"/>
          </a:p>
        </p:txBody>
      </p:sp>
    </p:spTree>
    <p:extLst>
      <p:ext uri="{BB962C8B-B14F-4D97-AF65-F5344CB8AC3E}">
        <p14:creationId xmlns:p14="http://schemas.microsoft.com/office/powerpoint/2010/main" val="26775338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10253F"/>
                </a:solidFill>
                <a:latin typeface="Franklin Gothic Demi Cond" panose="020B0706030402020204" pitchFamily="34" charset="0"/>
              </a:rPr>
              <a:t>NextGenCT</a:t>
            </a:r>
            <a:r>
              <a:rPr lang="en-US" dirty="0">
                <a:solidFill>
                  <a:srgbClr val="10253F"/>
                </a:solidFill>
                <a:latin typeface="Franklin Gothic Demi Cond" panose="020B0706030402020204" pitchFamily="34" charset="0"/>
              </a:rPr>
              <a:t> and Engineering Industry</a:t>
            </a:r>
          </a:p>
        </p:txBody>
      </p:sp>
      <p:sp>
        <p:nvSpPr>
          <p:cNvPr id="9" name="Content Placeholder 8"/>
          <p:cNvSpPr>
            <a:spLocks noGrp="1"/>
          </p:cNvSpPr>
          <p:nvPr>
            <p:ph sz="quarter" idx="1"/>
          </p:nvPr>
        </p:nvSpPr>
        <p:spPr>
          <a:xfrm>
            <a:off x="609600" y="1784866"/>
            <a:ext cx="4244898" cy="4724400"/>
          </a:xfrm>
        </p:spPr>
        <p:txBody>
          <a:bodyPr>
            <a:noAutofit/>
          </a:bodyPr>
          <a:lstStyle/>
          <a:p>
            <a:pPr marL="0" indent="0">
              <a:buNone/>
            </a:pPr>
            <a:r>
              <a:rPr lang="en-US" sz="2000" b="1" dirty="0">
                <a:solidFill>
                  <a:srgbClr val="10253F"/>
                </a:solidFill>
                <a:latin typeface="Franklin Gothic Book" panose="020B0503020102020204" pitchFamily="34" charset="0"/>
              </a:rPr>
              <a:t>Why do we need more engineering students?</a:t>
            </a:r>
          </a:p>
          <a:p>
            <a:pPr>
              <a:lnSpc>
                <a:spcPct val="115000"/>
              </a:lnSpc>
              <a:spcBef>
                <a:spcPts val="0"/>
              </a:spcBef>
            </a:pPr>
            <a:r>
              <a:rPr lang="en-US" sz="1700" dirty="0">
                <a:effectLst/>
                <a:latin typeface="Franklin Gothic Book" panose="020B0503020102020204" pitchFamily="34" charset="0"/>
                <a:ea typeface="Calibri" panose="020F0502020204030204" pitchFamily="34" charset="0"/>
                <a:cs typeface="Times New Roman" panose="02020603050405020304" pitchFamily="18" charset="0"/>
              </a:rPr>
              <a:t>Engineers are needed within many sectors of the Connecticut economy including aerospace, naval, healthcare and insurance</a:t>
            </a:r>
          </a:p>
          <a:p>
            <a:pPr>
              <a:lnSpc>
                <a:spcPct val="115000"/>
              </a:lnSpc>
              <a:spcBef>
                <a:spcPts val="0"/>
              </a:spcBef>
            </a:pPr>
            <a:endParaRPr lang="en-US" sz="800" dirty="0">
              <a:effectLst/>
              <a:latin typeface="Franklin Gothic Book" panose="020B0503020102020204" pitchFamily="34" charset="0"/>
              <a:ea typeface="Calibri" panose="020F0502020204030204" pitchFamily="34" charset="0"/>
              <a:cs typeface="Times New Roman" panose="02020603050405020304" pitchFamily="18" charset="0"/>
            </a:endParaRPr>
          </a:p>
          <a:p>
            <a:pPr>
              <a:lnSpc>
                <a:spcPct val="115000"/>
              </a:lnSpc>
              <a:spcBef>
                <a:spcPts val="0"/>
              </a:spcBef>
            </a:pPr>
            <a:r>
              <a:rPr lang="en-US" sz="1700" dirty="0">
                <a:effectLst/>
                <a:latin typeface="Franklin Gothic Book" panose="020B0503020102020204" pitchFamily="34" charset="0"/>
                <a:ea typeface="Calibri" panose="020F0502020204030204" pitchFamily="34" charset="0"/>
                <a:cs typeface="Times New Roman" panose="02020603050405020304" pitchFamily="18" charset="0"/>
              </a:rPr>
              <a:t>Connecticut is home to Electric Boat, Sikorsky, Pratt and Whitney and their ecosystem of more than 1,000 suppliers throughout the state</a:t>
            </a:r>
            <a:endParaRPr lang="en-US" sz="1700" dirty="0">
              <a:latin typeface="Franklin Gothic Book" panose="020B0503020102020204" pitchFamily="34" charset="0"/>
              <a:ea typeface="Calibri" panose="020F0502020204030204" pitchFamily="34" charset="0"/>
              <a:cs typeface="Times New Roman" panose="02020603050405020304" pitchFamily="18" charset="0"/>
            </a:endParaRPr>
          </a:p>
          <a:p>
            <a:pPr lvl="1">
              <a:lnSpc>
                <a:spcPct val="115000"/>
              </a:lnSpc>
              <a:spcBef>
                <a:spcPts val="0"/>
              </a:spcBef>
            </a:pPr>
            <a:r>
              <a:rPr lang="en-US" sz="1400" dirty="0">
                <a:effectLst/>
                <a:latin typeface="Franklin Gothic Book" panose="020B0503020102020204" pitchFamily="34" charset="0"/>
                <a:ea typeface="Calibri" panose="020F0502020204030204" pitchFamily="34" charset="0"/>
                <a:cs typeface="Times New Roman" panose="02020603050405020304" pitchFamily="18" charset="0"/>
              </a:rPr>
              <a:t>Pratt and Whitney is expected to double their current production, requiring an additional 8,000 new employees</a:t>
            </a:r>
          </a:p>
          <a:p>
            <a:pPr lvl="1">
              <a:lnSpc>
                <a:spcPct val="115000"/>
              </a:lnSpc>
              <a:spcBef>
                <a:spcPts val="0"/>
              </a:spcBef>
            </a:pPr>
            <a:r>
              <a:rPr lang="en-US" sz="1400" dirty="0">
                <a:effectLst/>
                <a:latin typeface="Franklin Gothic Book" panose="020B0503020102020204" pitchFamily="34" charset="0"/>
                <a:ea typeface="Calibri" panose="020F0502020204030204" pitchFamily="34" charset="0"/>
                <a:cs typeface="Times New Roman" panose="02020603050405020304" pitchFamily="18" charset="0"/>
              </a:rPr>
              <a:t>Sikorsky is expected to double in size</a:t>
            </a:r>
          </a:p>
          <a:p>
            <a:pPr lvl="1">
              <a:lnSpc>
                <a:spcPct val="115000"/>
              </a:lnSpc>
              <a:spcBef>
                <a:spcPts val="0"/>
              </a:spcBef>
            </a:pPr>
            <a:r>
              <a:rPr lang="en-US" sz="1400" dirty="0">
                <a:effectLst/>
                <a:latin typeface="Franklin Gothic Book" panose="020B0503020102020204" pitchFamily="34" charset="0"/>
                <a:ea typeface="Calibri" panose="020F0502020204030204" pitchFamily="34" charset="0"/>
                <a:cs typeface="Times New Roman" panose="02020603050405020304" pitchFamily="18" charset="0"/>
              </a:rPr>
              <a:t>Electric Boat will hire 18,000 new workers </a:t>
            </a:r>
          </a:p>
        </p:txBody>
      </p:sp>
      <p:pic>
        <p:nvPicPr>
          <p:cNvPr id="8" name="Picture 7">
            <a:extLst>
              <a:ext uri="{FF2B5EF4-FFF2-40B4-BE49-F238E27FC236}">
                <a16:creationId xmlns:a16="http://schemas.microsoft.com/office/drawing/2014/main" id="{99905C2D-A0CD-4A37-929A-195B26DDF55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33174" y="1784866"/>
            <a:ext cx="2944852" cy="1899762"/>
          </a:xfrm>
          <a:prstGeom prst="rect">
            <a:avLst/>
          </a:prstGeom>
          <a:ln>
            <a:noFill/>
          </a:ln>
          <a:effectLst>
            <a:softEdge rad="112500"/>
          </a:effectLst>
        </p:spPr>
      </p:pic>
      <p:sp>
        <p:nvSpPr>
          <p:cNvPr id="11" name="TextBox 10">
            <a:extLst>
              <a:ext uri="{FF2B5EF4-FFF2-40B4-BE49-F238E27FC236}">
                <a16:creationId xmlns:a16="http://schemas.microsoft.com/office/drawing/2014/main" id="{686FDE50-F6DA-49B1-B081-5CD58862A6AC}"/>
              </a:ext>
            </a:extLst>
          </p:cNvPr>
          <p:cNvSpPr txBox="1"/>
          <p:nvPr/>
        </p:nvSpPr>
        <p:spPr>
          <a:xfrm>
            <a:off x="4947889" y="3680615"/>
            <a:ext cx="3720326" cy="2614177"/>
          </a:xfrm>
          <a:prstGeom prst="rect">
            <a:avLst/>
          </a:prstGeom>
          <a:noFill/>
        </p:spPr>
        <p:txBody>
          <a:bodyPr wrap="square">
            <a:spAutoFit/>
          </a:bodyPr>
          <a:lstStyle/>
          <a:p>
            <a:pPr marL="285750" marR="0" indent="-285750">
              <a:lnSpc>
                <a:spcPct val="115000"/>
              </a:lnSpc>
              <a:spcBef>
                <a:spcPts val="0"/>
              </a:spcBef>
              <a:spcAft>
                <a:spcPts val="0"/>
              </a:spcAft>
              <a:buFont typeface="Wingdings" panose="05000000000000000000" pitchFamily="2" charset="2"/>
              <a:buChar char="§"/>
            </a:pPr>
            <a:r>
              <a:rPr lang="en-US" dirty="0">
                <a:solidFill>
                  <a:srgbClr val="505360"/>
                </a:solidFill>
                <a:effectLst/>
                <a:latin typeface="Franklin Gothic Book" panose="020B0503020102020204" pitchFamily="34" charset="0"/>
                <a:ea typeface="Calibri" panose="020F0502020204030204" pitchFamily="34" charset="0"/>
                <a:cs typeface="Times New Roman" panose="02020603050405020304" pitchFamily="18" charset="0"/>
              </a:rPr>
              <a:t>UConn produces </a:t>
            </a:r>
            <a:r>
              <a:rPr lang="en-US" b="1" dirty="0">
                <a:solidFill>
                  <a:srgbClr val="505360"/>
                </a:solidFill>
                <a:effectLst/>
                <a:latin typeface="Franklin Gothic Book" panose="020B0503020102020204" pitchFamily="34" charset="0"/>
                <a:ea typeface="Calibri" panose="020F0502020204030204" pitchFamily="34" charset="0"/>
                <a:cs typeface="Times New Roman" panose="02020603050405020304" pitchFamily="18" charset="0"/>
              </a:rPr>
              <a:t>over 53%</a:t>
            </a:r>
            <a:r>
              <a:rPr lang="en-US" dirty="0">
                <a:solidFill>
                  <a:srgbClr val="505360"/>
                </a:solidFill>
                <a:effectLst/>
                <a:latin typeface="Franklin Gothic Book" panose="020B0503020102020204" pitchFamily="34" charset="0"/>
                <a:ea typeface="Calibri" panose="020F0502020204030204" pitchFamily="34" charset="0"/>
                <a:cs typeface="Times New Roman" panose="02020603050405020304" pitchFamily="18" charset="0"/>
              </a:rPr>
              <a:t> of all the engineering graduates in Connecticut</a:t>
            </a:r>
          </a:p>
          <a:p>
            <a:pPr marL="285750" marR="0" indent="-285750">
              <a:lnSpc>
                <a:spcPct val="115000"/>
              </a:lnSpc>
              <a:spcBef>
                <a:spcPts val="0"/>
              </a:spcBef>
              <a:spcAft>
                <a:spcPts val="0"/>
              </a:spcAft>
              <a:buFont typeface="Wingdings" panose="05000000000000000000" pitchFamily="2" charset="2"/>
              <a:buChar char="§"/>
            </a:pPr>
            <a:r>
              <a:rPr lang="en-US" dirty="0">
                <a:solidFill>
                  <a:srgbClr val="505360"/>
                </a:solidFill>
                <a:latin typeface="Franklin Gothic Book" panose="020B0503020102020204" pitchFamily="34" charset="0"/>
                <a:ea typeface="Calibri" panose="020F0502020204030204" pitchFamily="34" charset="0"/>
                <a:cs typeface="Times New Roman" panose="02020603050405020304" pitchFamily="18" charset="0"/>
              </a:rPr>
              <a:t>A r</a:t>
            </a:r>
            <a:r>
              <a:rPr lang="en-US" dirty="0">
                <a:solidFill>
                  <a:srgbClr val="505360"/>
                </a:solidFill>
                <a:effectLst/>
                <a:latin typeface="Franklin Gothic Book" panose="020B0503020102020204" pitchFamily="34" charset="0"/>
                <a:ea typeface="Calibri" panose="020F0502020204030204" pitchFamily="34" charset="0"/>
                <a:cs typeface="Times New Roman" panose="02020603050405020304" pitchFamily="18" charset="0"/>
              </a:rPr>
              <a:t>ecent survey</a:t>
            </a:r>
            <a:r>
              <a:rPr lang="en-US" dirty="0">
                <a:solidFill>
                  <a:srgbClr val="505360"/>
                </a:solidFill>
                <a:latin typeface="Franklin Gothic Book" panose="020B0503020102020204" pitchFamily="34" charset="0"/>
                <a:ea typeface="Calibri" panose="020F0502020204030204" pitchFamily="34" charset="0"/>
                <a:cs typeface="Times New Roman" panose="02020603050405020304" pitchFamily="18" charset="0"/>
              </a:rPr>
              <a:t> shows </a:t>
            </a:r>
            <a:r>
              <a:rPr lang="en-US" dirty="0">
                <a:solidFill>
                  <a:srgbClr val="505360"/>
                </a:solidFill>
                <a:effectLst/>
                <a:latin typeface="Franklin Gothic Book" panose="020B0503020102020204" pitchFamily="34" charset="0"/>
                <a:ea typeface="Calibri" panose="020F0502020204030204" pitchFamily="34" charset="0"/>
                <a:cs typeface="Times New Roman" panose="02020603050405020304" pitchFamily="18" charset="0"/>
              </a:rPr>
              <a:t>91% of UConn Engineering graduates are either employed or continuing their education within 6 months of their graduation</a:t>
            </a:r>
          </a:p>
        </p:txBody>
      </p:sp>
      <p:sp>
        <p:nvSpPr>
          <p:cNvPr id="12" name="TextBox 11">
            <a:extLst>
              <a:ext uri="{FF2B5EF4-FFF2-40B4-BE49-F238E27FC236}">
                <a16:creationId xmlns:a16="http://schemas.microsoft.com/office/drawing/2014/main" id="{240BB87F-2669-4297-A1D4-3279390669EA}"/>
              </a:ext>
            </a:extLst>
          </p:cNvPr>
          <p:cNvSpPr txBox="1"/>
          <p:nvPr/>
        </p:nvSpPr>
        <p:spPr>
          <a:xfrm>
            <a:off x="457200" y="953869"/>
            <a:ext cx="8153400" cy="830997"/>
          </a:xfrm>
          <a:prstGeom prst="rect">
            <a:avLst/>
          </a:prstGeom>
          <a:noFill/>
        </p:spPr>
        <p:txBody>
          <a:bodyPr wrap="square">
            <a:spAutoFit/>
          </a:bodyPr>
          <a:lstStyle/>
          <a:p>
            <a:pPr marL="0" indent="0" algn="ctr">
              <a:buNone/>
            </a:pPr>
            <a:r>
              <a:rPr lang="en-US" sz="2400" b="1" dirty="0">
                <a:solidFill>
                  <a:srgbClr val="505360"/>
                </a:solidFill>
                <a:latin typeface="Franklin Gothic Book" panose="020B0503020102020204" pitchFamily="34" charset="0"/>
                <a:ea typeface="Calibri" panose="020F0502020204030204" pitchFamily="34" charset="0"/>
                <a:cs typeface="Times New Roman" panose="02020603050405020304" pitchFamily="18" charset="0"/>
              </a:rPr>
              <a:t>T</a:t>
            </a:r>
            <a:r>
              <a:rPr lang="en-US" sz="2400" b="1" dirty="0">
                <a:solidFill>
                  <a:srgbClr val="505360"/>
                </a:solidFill>
                <a:effectLst/>
                <a:latin typeface="Franklin Gothic Book" panose="020B0503020102020204" pitchFamily="34" charset="0"/>
                <a:ea typeface="Calibri" panose="020F0502020204030204" pitchFamily="34" charset="0"/>
                <a:cs typeface="Times New Roman" panose="02020603050405020304" pitchFamily="18" charset="0"/>
              </a:rPr>
              <a:t>he Connecticut Department of Labor expects a 17% overall increase in engineering employment between 2016 and 2026</a:t>
            </a:r>
            <a:endParaRPr lang="en-US" sz="2400" b="1" dirty="0">
              <a:solidFill>
                <a:srgbClr val="505360"/>
              </a:solidFill>
              <a:latin typeface="Franklin Gothic Book" panose="020B0503020102020204" pitchFamily="34" charset="0"/>
            </a:endParaRPr>
          </a:p>
        </p:txBody>
      </p:sp>
      <p:sp>
        <p:nvSpPr>
          <p:cNvPr id="3" name="Slide Number Placeholder 2">
            <a:extLst>
              <a:ext uri="{FF2B5EF4-FFF2-40B4-BE49-F238E27FC236}">
                <a16:creationId xmlns:a16="http://schemas.microsoft.com/office/drawing/2014/main" id="{CB3638B7-A99F-43F6-8998-19470B78ED6F}"/>
              </a:ext>
            </a:extLst>
          </p:cNvPr>
          <p:cNvSpPr>
            <a:spLocks noGrp="1"/>
          </p:cNvSpPr>
          <p:nvPr>
            <p:ph type="sldNum" sz="quarter" idx="12"/>
          </p:nvPr>
        </p:nvSpPr>
        <p:spPr/>
        <p:txBody>
          <a:bodyPr/>
          <a:lstStyle/>
          <a:p>
            <a:fld id="{62716ED7-3343-4A43-8BD6-6F268AE424C5}" type="slidenum">
              <a:rPr lang="en-US" smtClean="0"/>
              <a:pPr/>
              <a:t>38</a:t>
            </a:fld>
            <a:endParaRPr lang="en-US" dirty="0"/>
          </a:p>
        </p:txBody>
      </p:sp>
    </p:spTree>
    <p:extLst>
      <p:ext uri="{BB962C8B-B14F-4D97-AF65-F5344CB8AC3E}">
        <p14:creationId xmlns:p14="http://schemas.microsoft.com/office/powerpoint/2010/main" val="3781291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ABAFECC-ED4D-46EA-9A26-4FD3E12DEE70}"/>
              </a:ext>
            </a:extLst>
          </p:cNvPr>
          <p:cNvPicPr>
            <a:picLocks noChangeAspect="1"/>
          </p:cNvPicPr>
          <p:nvPr/>
        </p:nvPicPr>
        <p:blipFill rotWithShape="1">
          <a:blip r:embed="rId3" cstate="email">
            <a:alphaModFix amt="22000"/>
            <a:extLst>
              <a:ext uri="{BEBA8EAE-BF5A-486C-A8C5-ECC9F3942E4B}">
                <a14:imgProps xmlns:a14="http://schemas.microsoft.com/office/drawing/2010/main">
                  <a14:imgLayer r:embed="rId4">
                    <a14:imgEffect>
                      <a14:backgroundRemoval t="0" b="99495" l="0" r="89474">
                        <a14:foregroundMark x1="61930" y1="76768" x2="88596" y2="99495"/>
                        <a14:foregroundMark x1="88772" y1="99747" x2="88772" y2="99747"/>
                        <a14:foregroundMark x1="37368" y1="50000" x2="25263" y2="10101"/>
                        <a14:foregroundMark x1="25263" y1="10101" x2="17544" y2="253"/>
                        <a14:foregroundMark x1="17544" y1="253" x2="7719" y2="3283"/>
                        <a14:foregroundMark x1="7719" y1="3283" x2="4035" y2="15909"/>
                        <a14:foregroundMark x1="4035" y1="15909" x2="12281" y2="42929"/>
                        <a14:foregroundMark x1="12281" y1="42929" x2="20175" y2="56566"/>
                        <a14:foregroundMark x1="20175" y1="56566" x2="31754" y2="53283"/>
                        <a14:foregroundMark x1="31754" y1="53283" x2="32456" y2="39394"/>
                        <a14:foregroundMark x1="32456" y1="39394" x2="25439" y2="29545"/>
                        <a14:foregroundMark x1="25439" y1="29545" x2="15614" y2="42172"/>
                        <a14:foregroundMark x1="15614" y1="42172" x2="14737" y2="60606"/>
                        <a14:foregroundMark x1="14737" y1="60606" x2="9825" y2="78535"/>
                        <a14:foregroundMark x1="0" y1="81818" x2="9649" y2="78535"/>
                        <a14:foregroundMark x1="0" y1="81818" x2="29123" y2="75505"/>
                        <a14:foregroundMark x1="29298" y1="75505" x2="48070" y2="79545"/>
                        <a14:foregroundMark x1="79649" y1="94444" x2="29474" y2="91919"/>
                        <a14:foregroundMark x1="29474" y1="91919" x2="2281" y2="95455"/>
                        <a14:foregroundMark x1="72281" y1="98485" x2="42982" y2="77525"/>
                        <a14:foregroundMark x1="63158" y1="93687" x2="63333" y2="99495"/>
                        <a14:foregroundMark x1="0" y1="13889" x2="13333" y2="66667"/>
                        <a14:foregroundMark x1="16140" y1="50758" x2="19123" y2="1010"/>
                        <a14:foregroundMark x1="6667" y1="0" x2="23333" y2="34848"/>
                        <a14:foregroundMark x1="6667" y1="0" x2="6667" y2="0"/>
                        <a14:foregroundMark x1="43860" y1="51263" x2="43860" y2="51263"/>
                        <a14:foregroundMark x1="41228" y1="50000" x2="48070" y2="52525"/>
                        <a14:foregroundMark x1="41053" y1="50000" x2="41930" y2="50758"/>
                        <a14:foregroundMark x1="4035" y1="60101" x2="4912" y2="69444"/>
                        <a14:foregroundMark x1="41579" y1="50000" x2="41579" y2="50000"/>
                        <a14:foregroundMark x1="41579" y1="50000" x2="38246" y2="50000"/>
                        <a14:backgroundMark x1="43860" y1="38384" x2="43860" y2="38384"/>
                        <a14:backgroundMark x1="43860" y1="38384" x2="43860" y2="38384"/>
                        <a14:backgroundMark x1="45614" y1="37626" x2="51053" y2="21970"/>
                        <a14:backgroundMark x1="51053" y1="21970" x2="51930" y2="16162"/>
                        <a14:backgroundMark x1="68772" y1="11616" x2="78596" y2="20455"/>
                        <a14:backgroundMark x1="78596" y1="20455" x2="80351" y2="20960"/>
                        <a14:backgroundMark x1="62807" y1="37121" x2="55965" y2="41414"/>
                        <a14:backgroundMark x1="66667" y1="56313" x2="57193" y2="56818"/>
                        <a14:backgroundMark x1="57193" y1="56818" x2="52807" y2="54040"/>
                        <a14:backgroundMark x1="67193" y1="60859" x2="65263" y2="64646"/>
                        <a14:backgroundMark x1="64912" y1="62626" x2="55965" y2="61364"/>
                        <a14:backgroundMark x1="55965" y1="61364" x2="51930" y2="54040"/>
                        <a14:backgroundMark x1="36316" y1="33333" x2="36491" y2="32071"/>
                      </a14:backgroundRemoval>
                    </a14:imgEffect>
                    <a14:imgEffect>
                      <a14:colorTemperature colorTemp="4713"/>
                    </a14:imgEffect>
                    <a14:imgEffect>
                      <a14:saturation sat="191000"/>
                    </a14:imgEffect>
                    <a14:imgEffect>
                      <a14:brightnessContrast bright="21000" contrast="-3000"/>
                    </a14:imgEffect>
                  </a14:imgLayer>
                </a14:imgProps>
              </a:ext>
              <a:ext uri="{28A0092B-C50C-407E-A947-70E740481C1C}">
                <a14:useLocalDpi xmlns:a14="http://schemas.microsoft.com/office/drawing/2010/main"/>
              </a:ext>
            </a:extLst>
          </a:blip>
          <a:srcRect/>
          <a:stretch/>
        </p:blipFill>
        <p:spPr>
          <a:xfrm flipH="1">
            <a:off x="2438401" y="1575029"/>
            <a:ext cx="6477001" cy="4901970"/>
          </a:xfrm>
          <a:prstGeom prst="rect">
            <a:avLst/>
          </a:prstGeom>
          <a:effectLst>
            <a:glow>
              <a:schemeClr val="accent1">
                <a:alpha val="40000"/>
              </a:schemeClr>
            </a:glow>
            <a:softEdge rad="165100"/>
          </a:effectLst>
        </p:spPr>
      </p:pic>
      <p:sp>
        <p:nvSpPr>
          <p:cNvPr id="2" name="Title 1"/>
          <p:cNvSpPr>
            <a:spLocks noGrp="1"/>
          </p:cNvSpPr>
          <p:nvPr>
            <p:ph type="title"/>
          </p:nvPr>
        </p:nvSpPr>
        <p:spPr/>
        <p:txBody>
          <a:bodyPr/>
          <a:lstStyle/>
          <a:p>
            <a:r>
              <a:rPr lang="en-US" dirty="0" err="1">
                <a:solidFill>
                  <a:srgbClr val="10253F"/>
                </a:solidFill>
                <a:latin typeface="Franklin Gothic Demi Cond" panose="020B0706030402020204" pitchFamily="34" charset="0"/>
              </a:rPr>
              <a:t>NextGenCT</a:t>
            </a:r>
            <a:r>
              <a:rPr lang="en-US" dirty="0">
                <a:solidFill>
                  <a:srgbClr val="10253F"/>
                </a:solidFill>
                <a:latin typeface="Franklin Gothic Demi Cond" panose="020B0706030402020204" pitchFamily="34" charset="0"/>
              </a:rPr>
              <a:t>: STEM Success </a:t>
            </a:r>
            <a:endParaRPr lang="en-US" dirty="0">
              <a:solidFill>
                <a:srgbClr val="10253F"/>
              </a:solidFill>
            </a:endParaRPr>
          </a:p>
        </p:txBody>
      </p:sp>
      <p:sp>
        <p:nvSpPr>
          <p:cNvPr id="4" name="Content Placeholder 3"/>
          <p:cNvSpPr>
            <a:spLocks noGrp="1"/>
          </p:cNvSpPr>
          <p:nvPr>
            <p:ph sz="quarter" idx="1"/>
          </p:nvPr>
        </p:nvSpPr>
        <p:spPr>
          <a:xfrm>
            <a:off x="609599" y="1567409"/>
            <a:ext cx="6781801" cy="4471083"/>
          </a:xfrm>
        </p:spPr>
        <p:txBody>
          <a:bodyPr>
            <a:noAutofit/>
          </a:bodyPr>
          <a:lstStyle/>
          <a:p>
            <a:pPr marL="0" indent="0" algn="ctr">
              <a:lnSpc>
                <a:spcPct val="115000"/>
              </a:lnSpc>
              <a:spcBef>
                <a:spcPts val="0"/>
              </a:spcBef>
              <a:buNone/>
            </a:pPr>
            <a:endParaRPr lang="en-US" sz="18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indent="0">
              <a:lnSpc>
                <a:spcPct val="115000"/>
              </a:lnSpc>
              <a:spcBef>
                <a:spcPts val="0"/>
              </a:spcBef>
              <a:spcAft>
                <a:spcPts val="0"/>
              </a:spcAft>
              <a:buNone/>
            </a:pPr>
            <a:r>
              <a:rPr lang="en-US" sz="1800" dirty="0">
                <a:solidFill>
                  <a:srgbClr val="505360"/>
                </a:solidFill>
                <a:effectLst/>
                <a:latin typeface="Franklin Gothic Book" panose="020B0503020102020204" pitchFamily="34" charset="0"/>
                <a:ea typeface="Calibri" panose="020F0502020204030204" pitchFamily="34" charset="0"/>
                <a:cs typeface="Times New Roman" panose="02020603050405020304" pitchFamily="18" charset="0"/>
              </a:rPr>
              <a:t>                                </a:t>
            </a:r>
            <a:r>
              <a:rPr lang="en-US" sz="1800" b="1" u="sng" dirty="0">
                <a:solidFill>
                  <a:srgbClr val="505360"/>
                </a:solidFill>
                <a:effectLst/>
                <a:latin typeface="Franklin Gothic Book" panose="020B0503020102020204" pitchFamily="34" charset="0"/>
                <a:ea typeface="Calibri" panose="020F0502020204030204" pitchFamily="34" charset="0"/>
                <a:cs typeface="Times New Roman" panose="02020603050405020304" pitchFamily="18" charset="0"/>
              </a:rPr>
              <a:t>Examples</a:t>
            </a:r>
          </a:p>
          <a:p>
            <a:pPr marL="0" marR="0" indent="0">
              <a:lnSpc>
                <a:spcPct val="115000"/>
              </a:lnSpc>
              <a:spcBef>
                <a:spcPts val="0"/>
              </a:spcBef>
              <a:spcAft>
                <a:spcPts val="0"/>
              </a:spcAft>
              <a:buNone/>
            </a:pPr>
            <a:r>
              <a:rPr lang="en-US" sz="1800" b="1" u="sng" dirty="0">
                <a:solidFill>
                  <a:srgbClr val="505360"/>
                </a:solidFill>
                <a:effectLst/>
                <a:latin typeface="Franklin Gothic Book" panose="020B0503020102020204" pitchFamily="34" charset="0"/>
                <a:ea typeface="Calibri" panose="020F0502020204030204" pitchFamily="34" charset="0"/>
                <a:cs typeface="Times New Roman" panose="02020603050405020304" pitchFamily="18" charset="0"/>
              </a:rPr>
              <a:t>Aerospace &amp; Naval</a:t>
            </a:r>
            <a:endParaRPr lang="en-US" sz="1800" u="sng" dirty="0">
              <a:solidFill>
                <a:srgbClr val="505360"/>
              </a:solidFill>
              <a:effectLst/>
              <a:latin typeface="Franklin Gothic Book" panose="020B0503020102020204" pitchFamily="34" charset="0"/>
              <a:ea typeface="Calibri" panose="020F0502020204030204" pitchFamily="34" charset="0"/>
              <a:cs typeface="Times New Roman" panose="02020603050405020304" pitchFamily="18" charset="0"/>
            </a:endParaRP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Pratt &amp; Whitney, a Raytheon Technologies Company (RTX) ~1200</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General Dynamics Electric Boat ~800</a:t>
            </a:r>
          </a:p>
          <a:p>
            <a:pPr marL="342900" marR="0" lvl="0" indent="-342900">
              <a:lnSpc>
                <a:spcPct val="115000"/>
              </a:lnSpc>
              <a:spcBef>
                <a:spcPts val="0"/>
              </a:spcBef>
              <a:spcAft>
                <a:spcPts val="0"/>
              </a:spcAft>
              <a:buFont typeface="Symbol" panose="05050102010706020507" pitchFamily="18"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Collins Aerospace, a Raytheon Company ~ </a:t>
            </a:r>
            <a:r>
              <a:rPr lang="en-US" sz="1800" dirty="0">
                <a:latin typeface="Franklin Gothic Book" panose="020B0503020102020204" pitchFamily="34" charset="0"/>
                <a:ea typeface="Calibri" panose="020F0502020204030204" pitchFamily="34" charset="0"/>
                <a:cs typeface="Times New Roman" panose="02020603050405020304" pitchFamily="18" charset="0"/>
              </a:rPr>
              <a:t>520</a:t>
            </a:r>
          </a:p>
          <a:p>
            <a:pPr marL="0" marR="0" lvl="0" indent="0">
              <a:lnSpc>
                <a:spcPct val="115000"/>
              </a:lnSpc>
              <a:spcBef>
                <a:spcPts val="0"/>
              </a:spcBef>
              <a:spcAft>
                <a:spcPts val="0"/>
              </a:spcAft>
              <a:buNone/>
            </a:pPr>
            <a:endParaRPr lang="en-US" sz="9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endParaRPr lang="en-US" sz="900" dirty="0">
              <a:effectLst/>
              <a:latin typeface="Franklin Gothic Book" panose="020B0503020102020204" pitchFamily="34" charset="0"/>
              <a:ea typeface="Calibri" panose="020F0502020204030204" pitchFamily="34" charset="0"/>
              <a:cs typeface="Times New Roman" panose="02020603050405020304" pitchFamily="18" charset="0"/>
            </a:endParaRPr>
          </a:p>
          <a:p>
            <a:pPr marL="0" indent="0">
              <a:lnSpc>
                <a:spcPct val="115000"/>
              </a:lnSpc>
              <a:spcBef>
                <a:spcPts val="0"/>
              </a:spcBef>
              <a:buNone/>
            </a:pPr>
            <a:r>
              <a:rPr lang="en-US" sz="1800" b="1" u="sng" dirty="0">
                <a:solidFill>
                  <a:srgbClr val="505360"/>
                </a:solidFill>
                <a:latin typeface="Franklin Gothic Book" panose="020B0503020102020204" pitchFamily="34" charset="0"/>
                <a:ea typeface="Calibri" panose="020F0502020204030204" pitchFamily="34" charset="0"/>
                <a:cs typeface="Times New Roman" panose="02020603050405020304" pitchFamily="18" charset="0"/>
              </a:rPr>
              <a:t>Insurance</a:t>
            </a:r>
            <a:endParaRPr lang="en-US" sz="1800" u="sng" dirty="0">
              <a:solidFill>
                <a:srgbClr val="505360"/>
              </a:solidFill>
              <a:latin typeface="Franklin Gothic Book" panose="020B050302010202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buFont typeface="Symbol" panose="05050102010706020507" pitchFamily="18" charset="2"/>
              <a:buChar char=""/>
            </a:pPr>
            <a:r>
              <a:rPr lang="en-US" sz="1800" dirty="0">
                <a:latin typeface="Franklin Gothic Book" panose="020B0503020102020204" pitchFamily="34" charset="0"/>
                <a:ea typeface="Calibri" panose="020F0502020204030204" pitchFamily="34" charset="0"/>
                <a:cs typeface="Times New Roman" panose="02020603050405020304" pitchFamily="18" charset="0"/>
              </a:rPr>
              <a:t>Travelers ~950</a:t>
            </a:r>
          </a:p>
          <a:p>
            <a:pPr marL="342900" indent="-342900">
              <a:lnSpc>
                <a:spcPct val="115000"/>
              </a:lnSpc>
              <a:spcBef>
                <a:spcPts val="0"/>
              </a:spcBef>
              <a:buFont typeface="Symbol" panose="05050102010706020507" pitchFamily="18" charset="2"/>
              <a:buChar char=""/>
            </a:pPr>
            <a:r>
              <a:rPr lang="en-US" sz="1800" dirty="0">
                <a:latin typeface="Franklin Gothic Book" panose="020B0503020102020204" pitchFamily="34" charset="0"/>
                <a:ea typeface="Calibri" panose="020F0502020204030204" pitchFamily="34" charset="0"/>
                <a:cs typeface="Times New Roman" panose="02020603050405020304" pitchFamily="18" charset="0"/>
              </a:rPr>
              <a:t>The Hartford~900</a:t>
            </a:r>
          </a:p>
          <a:p>
            <a:pPr marL="342900" indent="-342900">
              <a:lnSpc>
                <a:spcPct val="115000"/>
              </a:lnSpc>
              <a:spcBef>
                <a:spcPts val="0"/>
              </a:spcBef>
              <a:buFont typeface="Symbol" panose="05050102010706020507" pitchFamily="18" charset="2"/>
              <a:buChar char=""/>
            </a:pPr>
            <a:r>
              <a:rPr lang="en-US" sz="1800" dirty="0">
                <a:latin typeface="Franklin Gothic Book" panose="020B0503020102020204" pitchFamily="34" charset="0"/>
                <a:ea typeface="Calibri" panose="020F0502020204030204" pitchFamily="34" charset="0"/>
                <a:cs typeface="Times New Roman" panose="02020603050405020304" pitchFamily="18" charset="0"/>
              </a:rPr>
              <a:t>CVS Health Aetna ~880</a:t>
            </a:r>
          </a:p>
          <a:p>
            <a:pPr marL="0" marR="0" lvl="0" indent="0">
              <a:lnSpc>
                <a:spcPct val="115000"/>
              </a:lnSpc>
              <a:spcBef>
                <a:spcPts val="0"/>
              </a:spcBef>
              <a:spcAft>
                <a:spcPts val="0"/>
              </a:spcAft>
              <a:buNone/>
            </a:pPr>
            <a:endParaRPr lang="en-US" sz="900" dirty="0">
              <a:highlight>
                <a:srgbClr val="FFFF00"/>
              </a:highlight>
              <a:latin typeface="Franklin Gothic Book" panose="020B0503020102020204" pitchFamily="34" charset="0"/>
              <a:ea typeface="Calibri" panose="020F0502020204030204" pitchFamily="34" charset="0"/>
              <a:cs typeface="Times New Roman" panose="02020603050405020304" pitchFamily="18" charset="0"/>
            </a:endParaRPr>
          </a:p>
          <a:p>
            <a:pPr marL="342900" indent="-342900">
              <a:lnSpc>
                <a:spcPct val="115000"/>
              </a:lnSpc>
              <a:spcBef>
                <a:spcPts val="0"/>
              </a:spcBef>
              <a:buFont typeface="Symbol" panose="05050102010706020507" pitchFamily="18" charset="2"/>
              <a:buChar char=""/>
            </a:pPr>
            <a:r>
              <a:rPr lang="en-US" sz="1800" dirty="0">
                <a:effectLst/>
                <a:latin typeface="Franklin Gothic Book" panose="020B0503020102020204" pitchFamily="34" charset="0"/>
                <a:ea typeface="Calibri" panose="020F0502020204030204" pitchFamily="34" charset="0"/>
                <a:cs typeface="Times New Roman" panose="02020603050405020304" pitchFamily="18" charset="0"/>
              </a:rPr>
              <a:t>Connecticut consistently ranks in the highest category nationally for education of its workforce</a:t>
            </a:r>
          </a:p>
          <a:p>
            <a:pPr marL="342900" marR="0" lvl="0" indent="-342900">
              <a:lnSpc>
                <a:spcPct val="115000"/>
              </a:lnSpc>
              <a:spcBef>
                <a:spcPts val="0"/>
              </a:spcBef>
              <a:spcAft>
                <a:spcPts val="0"/>
              </a:spcAft>
              <a:buFont typeface="Symbol" panose="05050102010706020507" pitchFamily="18" charset="2"/>
              <a:buChar char=""/>
            </a:pPr>
            <a:endParaRPr lang="en-US" sz="1800" dirty="0">
              <a:effectLst/>
              <a:highlight>
                <a:srgbClr val="FFFF00"/>
              </a:highlight>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5" name="TextBox 4"/>
          <p:cNvSpPr txBox="1"/>
          <p:nvPr/>
        </p:nvSpPr>
        <p:spPr>
          <a:xfrm>
            <a:off x="533400" y="1044660"/>
            <a:ext cx="8077200" cy="830997"/>
          </a:xfrm>
          <a:prstGeom prst="rect">
            <a:avLst/>
          </a:prstGeom>
          <a:noFill/>
        </p:spPr>
        <p:txBody>
          <a:bodyPr wrap="square" rtlCol="0">
            <a:spAutoFit/>
          </a:bodyPr>
          <a:lstStyle/>
          <a:p>
            <a:pPr marL="0" lvl="1" algn="ctr"/>
            <a:r>
              <a:rPr lang="en-US" sz="2400" b="1" dirty="0">
                <a:solidFill>
                  <a:srgbClr val="505360"/>
                </a:solidFill>
                <a:latin typeface="Franklin Gothic Book" panose="020B0503020102020204" pitchFamily="34" charset="0"/>
              </a:rPr>
              <a:t>UConn is a major supplier of talent in the Connecticut workforce</a:t>
            </a:r>
          </a:p>
        </p:txBody>
      </p:sp>
      <p:sp>
        <p:nvSpPr>
          <p:cNvPr id="10" name="Content Placeholder 3">
            <a:extLst>
              <a:ext uri="{FF2B5EF4-FFF2-40B4-BE49-F238E27FC236}">
                <a16:creationId xmlns:a16="http://schemas.microsoft.com/office/drawing/2014/main" id="{EA11A128-3D92-4602-A2A1-D767560FB853}"/>
              </a:ext>
            </a:extLst>
          </p:cNvPr>
          <p:cNvSpPr txBox="1">
            <a:spLocks/>
          </p:cNvSpPr>
          <p:nvPr/>
        </p:nvSpPr>
        <p:spPr>
          <a:xfrm>
            <a:off x="5562600" y="1744502"/>
            <a:ext cx="4724401" cy="2281512"/>
          </a:xfrm>
          <a:prstGeom prst="rect">
            <a:avLst/>
          </a:prstGeom>
        </p:spPr>
        <p:txBody>
          <a:bodyPr vert="horz">
            <a:normAutofit/>
          </a:bodyPr>
          <a:lstStyle>
            <a:lvl1pPr marL="205740" indent="-205740" algn="l" rtl="0" eaLnBrk="1" latinLnBrk="0" hangingPunct="1">
              <a:spcBef>
                <a:spcPts val="450"/>
              </a:spcBef>
              <a:buClr>
                <a:schemeClr val="tx1">
                  <a:lumMod val="50000"/>
                  <a:lumOff val="50000"/>
                </a:schemeClr>
              </a:buClr>
              <a:buSzPct val="85000"/>
              <a:buFont typeface="Wingdings" pitchFamily="2" charset="2"/>
              <a:buChar char="§"/>
              <a:defRPr kumimoji="0" sz="2100" kern="1200">
                <a:solidFill>
                  <a:schemeClr val="tx2">
                    <a:lumMod val="50000"/>
                  </a:schemeClr>
                </a:solidFill>
                <a:latin typeface="Calibri" panose="020F0502020204030204" pitchFamily="34" charset="0"/>
                <a:ea typeface="+mn-ea"/>
                <a:cs typeface="Arial" pitchFamily="34" charset="0"/>
              </a:defRPr>
            </a:lvl1pPr>
            <a:lvl2pPr marL="411480" indent="-205740" algn="l" rtl="0" eaLnBrk="1" latinLnBrk="0" hangingPunct="1">
              <a:spcBef>
                <a:spcPts val="375"/>
              </a:spcBef>
              <a:buClr>
                <a:schemeClr val="tx1">
                  <a:lumMod val="50000"/>
                  <a:lumOff val="50000"/>
                </a:schemeClr>
              </a:buClr>
              <a:buSzPct val="85000"/>
              <a:buFont typeface="Arial" pitchFamily="34" charset="0"/>
              <a:buChar char="•"/>
              <a:defRPr kumimoji="0" sz="1800" kern="1200">
                <a:solidFill>
                  <a:schemeClr val="tx2">
                    <a:lumMod val="50000"/>
                  </a:schemeClr>
                </a:solidFill>
                <a:latin typeface="Calibri" panose="020F0502020204030204" pitchFamily="34" charset="0"/>
                <a:ea typeface="+mn-ea"/>
                <a:cs typeface="Arial" pitchFamily="34" charset="0"/>
              </a:defRPr>
            </a:lvl2pPr>
            <a:lvl3pPr marL="617220" indent="-171450" algn="l" rtl="0" eaLnBrk="1" latinLnBrk="0" hangingPunct="1">
              <a:spcBef>
                <a:spcPts val="375"/>
              </a:spcBef>
              <a:buClr>
                <a:schemeClr val="tx1">
                  <a:lumMod val="50000"/>
                  <a:lumOff val="50000"/>
                </a:schemeClr>
              </a:buClr>
              <a:buSzPct val="85000"/>
              <a:buFont typeface="Wingdings" pitchFamily="2" charset="2"/>
              <a:buChar char="§"/>
              <a:defRPr kumimoji="0" sz="1800" kern="1200">
                <a:solidFill>
                  <a:schemeClr val="tx2">
                    <a:lumMod val="50000"/>
                  </a:schemeClr>
                </a:solidFill>
                <a:latin typeface="Calibri" panose="020F0502020204030204" pitchFamily="34" charset="0"/>
                <a:ea typeface="+mn-ea"/>
                <a:cs typeface="Arial" pitchFamily="34" charset="0"/>
              </a:defRPr>
            </a:lvl3pPr>
            <a:lvl4pPr marL="822960" indent="-171450" algn="l" rtl="0" eaLnBrk="1" latinLnBrk="0" hangingPunct="1">
              <a:spcBef>
                <a:spcPts val="300"/>
              </a:spcBef>
              <a:buClr>
                <a:schemeClr val="tx1">
                  <a:lumMod val="50000"/>
                  <a:lumOff val="50000"/>
                </a:schemeClr>
              </a:buClr>
              <a:buSzPct val="85000"/>
              <a:buFont typeface="Arial" pitchFamily="34" charset="0"/>
              <a:buChar char="•"/>
              <a:defRPr kumimoji="0" sz="1500" kern="1200">
                <a:solidFill>
                  <a:schemeClr val="tx2">
                    <a:lumMod val="50000"/>
                  </a:schemeClr>
                </a:solidFill>
                <a:latin typeface="Calibri" panose="020F0502020204030204" pitchFamily="34" charset="0"/>
                <a:ea typeface="+mn-ea"/>
                <a:cs typeface="Arial" pitchFamily="34" charset="0"/>
              </a:defRPr>
            </a:lvl4pPr>
            <a:lvl5pPr marL="1028700" indent="-171450" algn="l" rtl="0" eaLnBrk="1" latinLnBrk="0" hangingPunct="1">
              <a:spcBef>
                <a:spcPts val="225"/>
              </a:spcBef>
              <a:buClr>
                <a:schemeClr val="tx1">
                  <a:lumMod val="50000"/>
                  <a:lumOff val="50000"/>
                </a:schemeClr>
              </a:buClr>
              <a:buSzPct val="85000"/>
              <a:buFont typeface="Wingdings" pitchFamily="2" charset="2"/>
              <a:buChar char="§"/>
              <a:defRPr kumimoji="0" sz="1350" kern="1200">
                <a:solidFill>
                  <a:schemeClr val="tx2">
                    <a:lumMod val="50000"/>
                  </a:schemeClr>
                </a:solidFill>
                <a:latin typeface="Calibri" panose="020F0502020204030204" pitchFamily="34" charset="0"/>
                <a:ea typeface="+mn-ea"/>
                <a:cs typeface="Arial" pitchFamily="34" charset="0"/>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marL="0" indent="0">
              <a:lnSpc>
                <a:spcPct val="115000"/>
              </a:lnSpc>
              <a:spcBef>
                <a:spcPts val="0"/>
              </a:spcBef>
              <a:buFont typeface="Wingdings" pitchFamily="2" charset="2"/>
              <a:buNone/>
            </a:pPr>
            <a:endParaRPr lang="en-US" sz="1800" dirty="0">
              <a:latin typeface="Franklin Gothic Book" panose="020B0503020102020204" pitchFamily="34" charset="0"/>
              <a:ea typeface="Calibri" panose="020F0502020204030204" pitchFamily="34"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F3D4A884-6D65-42BF-9D64-0434C73C1723}"/>
              </a:ext>
            </a:extLst>
          </p:cNvPr>
          <p:cNvSpPr>
            <a:spLocks noGrp="1"/>
          </p:cNvSpPr>
          <p:nvPr>
            <p:ph type="sldNum" sz="quarter" idx="12"/>
          </p:nvPr>
        </p:nvSpPr>
        <p:spPr/>
        <p:txBody>
          <a:bodyPr/>
          <a:lstStyle/>
          <a:p>
            <a:fld id="{62716ED7-3343-4A43-8BD6-6F268AE424C5}" type="slidenum">
              <a:rPr lang="en-US" smtClean="0"/>
              <a:pPr/>
              <a:t>39</a:t>
            </a:fld>
            <a:endParaRPr lang="en-US" dirty="0"/>
          </a:p>
        </p:txBody>
      </p:sp>
    </p:spTree>
    <p:extLst>
      <p:ext uri="{BB962C8B-B14F-4D97-AF65-F5344CB8AC3E}">
        <p14:creationId xmlns:p14="http://schemas.microsoft.com/office/powerpoint/2010/main" val="39104057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D5649E8-9945-40CB-BCEB-DF2326B7B6B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0" y="-16330"/>
            <a:ext cx="9144000" cy="6406691"/>
          </a:xfrm>
          <a:prstGeom prst="rect">
            <a:avLst/>
          </a:prstGeom>
        </p:spPr>
      </p:pic>
      <p:pic>
        <p:nvPicPr>
          <p:cNvPr id="51" name="Picture 50"/>
          <p:cNvPicPr>
            <a:picLocks noChangeAspect="1"/>
          </p:cNvPicPr>
          <p:nvPr/>
        </p:nvPicPr>
        <p:blipFill>
          <a:blip r:embed="rId4" cstate="email">
            <a:alphaModFix/>
            <a:extLst>
              <a:ext uri="{BEBA8EAE-BF5A-486C-A8C5-ECC9F3942E4B}">
                <a14:imgProps xmlns:a14="http://schemas.microsoft.com/office/drawing/2010/main">
                  <a14:imgLayer r:embed="rId5">
                    <a14:imgEffect>
                      <a14:colorTemperature colorTemp="11500"/>
                    </a14:imgEffect>
                    <a14:imgEffect>
                      <a14:saturation sat="243000"/>
                    </a14:imgEffect>
                  </a14:imgLayer>
                </a14:imgProps>
              </a:ext>
              <a:ext uri="{28A0092B-C50C-407E-A947-70E740481C1C}">
                <a14:useLocalDpi xmlns:a14="http://schemas.microsoft.com/office/drawing/2010/main"/>
              </a:ext>
            </a:extLst>
          </a:blip>
          <a:stretch>
            <a:fillRect/>
          </a:stretch>
        </p:blipFill>
        <p:spPr>
          <a:xfrm>
            <a:off x="457200" y="-17731"/>
            <a:ext cx="8686800" cy="6406691"/>
          </a:xfrm>
          <a:prstGeom prst="rect">
            <a:avLst/>
          </a:prstGeom>
        </p:spPr>
      </p:pic>
      <p:grpSp>
        <p:nvGrpSpPr>
          <p:cNvPr id="28" name="5300"/>
          <p:cNvGrpSpPr/>
          <p:nvPr/>
        </p:nvGrpSpPr>
        <p:grpSpPr>
          <a:xfrm>
            <a:off x="5791200" y="1015222"/>
            <a:ext cx="2484526" cy="770418"/>
            <a:chOff x="757449" y="3125105"/>
            <a:chExt cx="3312701" cy="1027223"/>
          </a:xfrm>
        </p:grpSpPr>
        <p:sp>
          <p:nvSpPr>
            <p:cNvPr id="29" name="Rectangle 28"/>
            <p:cNvSpPr/>
            <p:nvPr/>
          </p:nvSpPr>
          <p:spPr>
            <a:xfrm>
              <a:off x="757449" y="3125105"/>
              <a:ext cx="3312701" cy="861774"/>
            </a:xfrm>
            <a:prstGeom prst="rect">
              <a:avLst/>
            </a:prstGeom>
            <a:ln>
              <a:noFill/>
            </a:ln>
          </p:spPr>
          <p:txBody>
            <a:bodyPr wrap="square">
              <a:spAutoFit/>
            </a:bodyPr>
            <a:lstStyle/>
            <a:p>
              <a:r>
                <a:rPr lang="is-IS" sz="3600" b="1" dirty="0">
                  <a:ln w="15875">
                    <a:noFill/>
                  </a:ln>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76%</a:t>
              </a:r>
            </a:p>
          </p:txBody>
        </p:sp>
        <p:sp>
          <p:nvSpPr>
            <p:cNvPr id="30" name="Rectangle 29"/>
            <p:cNvSpPr/>
            <p:nvPr/>
          </p:nvSpPr>
          <p:spPr>
            <a:xfrm>
              <a:off x="784344" y="3721440"/>
              <a:ext cx="3150004" cy="430888"/>
            </a:xfrm>
            <a:prstGeom prst="rect">
              <a:avLst/>
            </a:prstGeom>
          </p:spPr>
          <p:txBody>
            <a:bodyPr wrap="square">
              <a:spAutoFit/>
            </a:bodyPr>
            <a:lstStyle/>
            <a:p>
              <a:r>
                <a:rPr lang="en-US" sz="1500" dirty="0">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Connecticut residents</a:t>
              </a:r>
            </a:p>
          </p:txBody>
        </p:sp>
      </p:grpSp>
      <p:grpSp>
        <p:nvGrpSpPr>
          <p:cNvPr id="31" name="5300"/>
          <p:cNvGrpSpPr/>
          <p:nvPr/>
        </p:nvGrpSpPr>
        <p:grpSpPr>
          <a:xfrm>
            <a:off x="5806198" y="2140380"/>
            <a:ext cx="2382674" cy="791124"/>
            <a:chOff x="777447" y="2914253"/>
            <a:chExt cx="3176898" cy="1054833"/>
          </a:xfrm>
        </p:grpSpPr>
        <p:sp>
          <p:nvSpPr>
            <p:cNvPr id="32" name="Rectangle 31"/>
            <p:cNvSpPr/>
            <p:nvPr/>
          </p:nvSpPr>
          <p:spPr>
            <a:xfrm>
              <a:off x="777447" y="2914253"/>
              <a:ext cx="3150003" cy="861775"/>
            </a:xfrm>
            <a:prstGeom prst="rect">
              <a:avLst/>
            </a:prstGeom>
            <a:ln>
              <a:noFill/>
            </a:ln>
          </p:spPr>
          <p:txBody>
            <a:bodyPr wrap="square">
              <a:spAutoFit/>
            </a:bodyPr>
            <a:lstStyle/>
            <a:p>
              <a:r>
                <a:rPr lang="it-IT" sz="3600" b="1" dirty="0">
                  <a:ln w="15875">
                    <a:noFill/>
                  </a:ln>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42%</a:t>
              </a:r>
            </a:p>
          </p:txBody>
        </p:sp>
        <p:sp>
          <p:nvSpPr>
            <p:cNvPr id="33" name="Rectangle 32"/>
            <p:cNvSpPr/>
            <p:nvPr/>
          </p:nvSpPr>
          <p:spPr>
            <a:xfrm>
              <a:off x="804342" y="3538199"/>
              <a:ext cx="3150003" cy="430887"/>
            </a:xfrm>
            <a:prstGeom prst="rect">
              <a:avLst/>
            </a:prstGeom>
          </p:spPr>
          <p:txBody>
            <a:bodyPr wrap="square">
              <a:spAutoFit/>
            </a:bodyPr>
            <a:lstStyle/>
            <a:p>
              <a:r>
                <a:rPr lang="en-US" sz="1500" dirty="0">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diverse backgrounds</a:t>
              </a:r>
            </a:p>
          </p:txBody>
        </p:sp>
      </p:grpSp>
      <p:grpSp>
        <p:nvGrpSpPr>
          <p:cNvPr id="37" name="5300"/>
          <p:cNvGrpSpPr/>
          <p:nvPr/>
        </p:nvGrpSpPr>
        <p:grpSpPr>
          <a:xfrm>
            <a:off x="5837519" y="3302017"/>
            <a:ext cx="3073997" cy="812703"/>
            <a:chOff x="893945" y="3327062"/>
            <a:chExt cx="4773751" cy="1083603"/>
          </a:xfrm>
        </p:grpSpPr>
        <p:sp>
          <p:nvSpPr>
            <p:cNvPr id="38" name="Rectangle 37"/>
            <p:cNvSpPr/>
            <p:nvPr/>
          </p:nvSpPr>
          <p:spPr>
            <a:xfrm>
              <a:off x="893945" y="3327062"/>
              <a:ext cx="1645977" cy="861774"/>
            </a:xfrm>
            <a:prstGeom prst="rect">
              <a:avLst/>
            </a:prstGeom>
            <a:ln>
              <a:noFill/>
            </a:ln>
          </p:spPr>
          <p:txBody>
            <a:bodyPr wrap="none">
              <a:spAutoFit/>
            </a:bodyPr>
            <a:lstStyle/>
            <a:p>
              <a:r>
                <a:rPr lang="sk-SK" sz="3600" b="1" dirty="0">
                  <a:ln w="15875">
                    <a:noFill/>
                  </a:ln>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9</a:t>
              </a:r>
              <a:r>
                <a:rPr lang="en-US" sz="3600" b="1" dirty="0">
                  <a:ln w="15875">
                    <a:noFill/>
                  </a:ln>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2</a:t>
              </a:r>
              <a:r>
                <a:rPr lang="sk-SK" sz="3600" b="1" dirty="0">
                  <a:ln w="15875">
                    <a:noFill/>
                  </a:ln>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a:t>
              </a:r>
            </a:p>
          </p:txBody>
        </p:sp>
        <p:sp>
          <p:nvSpPr>
            <p:cNvPr id="39" name="Rectangle 38"/>
            <p:cNvSpPr/>
            <p:nvPr/>
          </p:nvSpPr>
          <p:spPr>
            <a:xfrm>
              <a:off x="902155" y="3979777"/>
              <a:ext cx="4765541" cy="430888"/>
            </a:xfrm>
            <a:prstGeom prst="rect">
              <a:avLst/>
            </a:prstGeom>
          </p:spPr>
          <p:txBody>
            <a:bodyPr wrap="square">
              <a:spAutoFit/>
            </a:bodyPr>
            <a:lstStyle/>
            <a:p>
              <a:r>
                <a:rPr lang="en-US" sz="1500" dirty="0">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retention rate into sophomore year</a:t>
              </a:r>
            </a:p>
          </p:txBody>
        </p:sp>
      </p:grpSp>
      <p:sp>
        <p:nvSpPr>
          <p:cNvPr id="45" name="TextBox 44"/>
          <p:cNvSpPr txBox="1"/>
          <p:nvPr/>
        </p:nvSpPr>
        <p:spPr>
          <a:xfrm>
            <a:off x="215129" y="254862"/>
            <a:ext cx="4704749" cy="557076"/>
          </a:xfrm>
          <a:prstGeom prst="rect">
            <a:avLst/>
          </a:prstGeom>
          <a:noFill/>
          <a:ln>
            <a:noFill/>
          </a:ln>
        </p:spPr>
        <p:txBody>
          <a:bodyPr wrap="square" lIns="68580" tIns="0" rIns="68580" bIns="0" rtlCol="0" anchor="ctr" anchorCtr="0">
            <a:spAutoFit/>
          </a:bodyPr>
          <a:lstStyle/>
          <a:p>
            <a:pPr>
              <a:lnSpc>
                <a:spcPct val="75000"/>
              </a:lnSpc>
            </a:pPr>
            <a:r>
              <a:rPr lang="en-US" sz="4800" b="1" dirty="0">
                <a:solidFill>
                  <a:schemeClr val="bg1"/>
                </a:solidFill>
                <a:effectLst>
                  <a:outerShdw blurRad="38100" dist="38100" dir="2700000" algn="tl">
                    <a:srgbClr val="000000">
                      <a:alpha val="43137"/>
                    </a:srgbClr>
                  </a:outerShdw>
                </a:effectLst>
                <a:latin typeface="Franklin Gothic Demi Cond" panose="020B0706030402020204" pitchFamily="34" charset="0"/>
                <a:ea typeface="Gotham Book" charset="0"/>
                <a:cs typeface="Gotham Book" charset="0"/>
              </a:rPr>
              <a:t>Our Students Today</a:t>
            </a:r>
          </a:p>
        </p:txBody>
      </p:sp>
      <p:grpSp>
        <p:nvGrpSpPr>
          <p:cNvPr id="20" name="5300"/>
          <p:cNvGrpSpPr/>
          <p:nvPr/>
        </p:nvGrpSpPr>
        <p:grpSpPr>
          <a:xfrm>
            <a:off x="5837519" y="4521297"/>
            <a:ext cx="2845396" cy="812703"/>
            <a:chOff x="1211578" y="3577935"/>
            <a:chExt cx="4418743" cy="1083603"/>
          </a:xfrm>
        </p:grpSpPr>
        <p:sp>
          <p:nvSpPr>
            <p:cNvPr id="21" name="Rectangle 20"/>
            <p:cNvSpPr/>
            <p:nvPr/>
          </p:nvSpPr>
          <p:spPr>
            <a:xfrm>
              <a:off x="1211578" y="3577935"/>
              <a:ext cx="3101265" cy="861774"/>
            </a:xfrm>
            <a:prstGeom prst="rect">
              <a:avLst/>
            </a:prstGeom>
            <a:ln>
              <a:noFill/>
            </a:ln>
          </p:spPr>
          <p:txBody>
            <a:bodyPr wrap="none">
              <a:spAutoFit/>
            </a:bodyPr>
            <a:lstStyle/>
            <a:p>
              <a:r>
                <a:rPr lang="sk-SK" sz="3600" b="1" dirty="0">
                  <a:ln w="15875">
                    <a:noFill/>
                  </a:ln>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4.</a:t>
              </a:r>
              <a:r>
                <a:rPr lang="en-US" sz="3600" b="1" dirty="0">
                  <a:ln w="15875">
                    <a:noFill/>
                  </a:ln>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1</a:t>
              </a:r>
              <a:r>
                <a:rPr lang="sk-SK" sz="3600" b="1" dirty="0">
                  <a:ln w="15875">
                    <a:noFill/>
                  </a:ln>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 y</a:t>
              </a:r>
              <a:r>
                <a:rPr lang="en-US" sz="3600" b="1" dirty="0">
                  <a:ln w="15875">
                    <a:noFill/>
                  </a:ln>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ears</a:t>
              </a:r>
              <a:endParaRPr lang="sk-SK" sz="3600" b="1" dirty="0">
                <a:ln w="15875">
                  <a:noFill/>
                </a:ln>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endParaRPr>
            </a:p>
          </p:txBody>
        </p:sp>
        <p:sp>
          <p:nvSpPr>
            <p:cNvPr id="22" name="Rectangle 21"/>
            <p:cNvSpPr/>
            <p:nvPr/>
          </p:nvSpPr>
          <p:spPr>
            <a:xfrm>
              <a:off x="1238470" y="4230650"/>
              <a:ext cx="4391851" cy="430888"/>
            </a:xfrm>
            <a:prstGeom prst="rect">
              <a:avLst/>
            </a:prstGeom>
          </p:spPr>
          <p:txBody>
            <a:bodyPr wrap="square">
              <a:spAutoFit/>
            </a:bodyPr>
            <a:lstStyle/>
            <a:p>
              <a:r>
                <a:rPr lang="en-US" sz="1500" dirty="0">
                  <a:solidFill>
                    <a:schemeClr val="bg1"/>
                  </a:solidFill>
                  <a:effectLst>
                    <a:outerShdw blurRad="38100" dist="38100" dir="2700000" algn="tl">
                      <a:srgbClr val="000000">
                        <a:alpha val="43137"/>
                      </a:srgbClr>
                    </a:outerShdw>
                  </a:effectLst>
                  <a:latin typeface="Franklin Gothic Book" panose="020B0503020102020204" pitchFamily="34" charset="0"/>
                  <a:ea typeface="Arial" charset="0"/>
                  <a:cs typeface="Arial" charset="0"/>
                </a:rPr>
                <a:t>average time to complete degree</a:t>
              </a:r>
            </a:p>
          </p:txBody>
        </p:sp>
      </p:grpSp>
      <p:sp>
        <p:nvSpPr>
          <p:cNvPr id="2" name="Slide Number Placeholder 1">
            <a:extLst>
              <a:ext uri="{FF2B5EF4-FFF2-40B4-BE49-F238E27FC236}">
                <a16:creationId xmlns:a16="http://schemas.microsoft.com/office/drawing/2014/main" id="{F2D6A4FE-D561-48BD-AE12-1318928C84E7}"/>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4</a:t>
            </a:fld>
            <a:endParaRPr lang="en-US" dirty="0">
              <a:solidFill>
                <a:srgbClr val="1F497D">
                  <a:lumMod val="50000"/>
                </a:srgbClr>
              </a:solidFill>
            </a:endParaRPr>
          </a:p>
        </p:txBody>
      </p:sp>
    </p:spTree>
    <p:extLst>
      <p:ext uri="{BB962C8B-B14F-4D97-AF65-F5344CB8AC3E}">
        <p14:creationId xmlns:p14="http://schemas.microsoft.com/office/powerpoint/2010/main" val="41968563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800350"/>
            <a:ext cx="9144000" cy="571500"/>
          </a:xfrm>
        </p:spPr>
        <p:txBody>
          <a:bodyPr>
            <a:noAutofit/>
          </a:bodyPr>
          <a:lstStyle/>
          <a:p>
            <a:r>
              <a:rPr lang="en-US" sz="6000" b="1" dirty="0">
                <a:solidFill>
                  <a:srgbClr val="10253F"/>
                </a:solidFill>
                <a:latin typeface="Franklin Gothic Demi Cond" panose="020B0706030402020204" pitchFamily="34" charset="0"/>
              </a:rPr>
              <a:t>UConn</a:t>
            </a:r>
            <a:br>
              <a:rPr lang="en-US" b="1" dirty="0">
                <a:solidFill>
                  <a:srgbClr val="10253F"/>
                </a:solidFill>
              </a:rPr>
            </a:br>
            <a:br>
              <a:rPr lang="en-US" b="1" dirty="0">
                <a:solidFill>
                  <a:schemeClr val="tx1"/>
                </a:solidFill>
              </a:rPr>
            </a:br>
            <a:r>
              <a:rPr lang="en-US" b="1" dirty="0">
                <a:solidFill>
                  <a:srgbClr val="505360"/>
                </a:solidFill>
                <a:latin typeface="Franklin Gothic Book" panose="020B0503020102020204" pitchFamily="34" charset="0"/>
              </a:rPr>
              <a:t>Operating Budget</a:t>
            </a:r>
            <a:endParaRPr lang="en-US" dirty="0">
              <a:solidFill>
                <a:srgbClr val="505360"/>
              </a:solidFill>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60F62631-18AF-4184-B7C4-9CBFA1A986C6}"/>
              </a:ext>
            </a:extLst>
          </p:cNvPr>
          <p:cNvSpPr>
            <a:spLocks noGrp="1"/>
          </p:cNvSpPr>
          <p:nvPr>
            <p:ph type="sldNum" sz="quarter" idx="12"/>
          </p:nvPr>
        </p:nvSpPr>
        <p:spPr/>
        <p:txBody>
          <a:bodyPr/>
          <a:lstStyle/>
          <a:p>
            <a:fld id="{B098AFC2-6C70-5741-9524-AA5F422D6150}" type="slidenum">
              <a:rPr lang="en-US" smtClean="0">
                <a:solidFill>
                  <a:srgbClr val="1F497D">
                    <a:lumMod val="50000"/>
                  </a:srgbClr>
                </a:solidFill>
              </a:rPr>
              <a:pPr/>
              <a:t>40</a:t>
            </a:fld>
            <a:endParaRPr lang="en-US" dirty="0">
              <a:solidFill>
                <a:srgbClr val="1F497D">
                  <a:lumMod val="50000"/>
                </a:srgbClr>
              </a:solidFill>
            </a:endParaRPr>
          </a:p>
        </p:txBody>
      </p:sp>
    </p:spTree>
    <p:extLst>
      <p:ext uri="{BB962C8B-B14F-4D97-AF65-F5344CB8AC3E}">
        <p14:creationId xmlns:p14="http://schemas.microsoft.com/office/powerpoint/2010/main" val="26374577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9DCA-083D-4C1C-9C33-830B1BB8365D}"/>
              </a:ext>
            </a:extLst>
          </p:cNvPr>
          <p:cNvSpPr>
            <a:spLocks noGrp="1"/>
          </p:cNvSpPr>
          <p:nvPr>
            <p:ph type="title"/>
          </p:nvPr>
        </p:nvSpPr>
        <p:spPr/>
        <p:txBody>
          <a:bodyPr>
            <a:normAutofit/>
          </a:bodyPr>
          <a:lstStyle/>
          <a:p>
            <a:r>
              <a:rPr lang="en-US" dirty="0">
                <a:latin typeface="Franklin Gothic Demi Cond" panose="020B0706030402020204" pitchFamily="34" charset="0"/>
                <a:cs typeface="Calibri" panose="020F0502020204030204" pitchFamily="34" charset="0"/>
              </a:rPr>
              <a:t>Overview</a:t>
            </a:r>
          </a:p>
        </p:txBody>
      </p:sp>
      <p:sp>
        <p:nvSpPr>
          <p:cNvPr id="4" name="Content Placeholder 3">
            <a:extLst>
              <a:ext uri="{FF2B5EF4-FFF2-40B4-BE49-F238E27FC236}">
                <a16:creationId xmlns:a16="http://schemas.microsoft.com/office/drawing/2014/main" id="{6165D79A-D983-4D6A-9A60-070BC4147185}"/>
              </a:ext>
            </a:extLst>
          </p:cNvPr>
          <p:cNvSpPr>
            <a:spLocks noGrp="1"/>
          </p:cNvSpPr>
          <p:nvPr>
            <p:ph sz="quarter" idx="1"/>
          </p:nvPr>
        </p:nvSpPr>
        <p:spPr>
          <a:xfrm>
            <a:off x="443753" y="1284961"/>
            <a:ext cx="8229600" cy="5105400"/>
          </a:xfrm>
        </p:spPr>
        <p:txBody>
          <a:bodyPr>
            <a:normAutofit/>
          </a:bodyPr>
          <a:lstStyle/>
          <a:p>
            <a:pPr>
              <a:spcBef>
                <a:spcPts val="1200"/>
              </a:spcBef>
            </a:pPr>
            <a:r>
              <a:rPr lang="en-US" sz="2000" dirty="0">
                <a:latin typeface="Franklin Gothic Book" panose="020B0503020102020204" pitchFamily="34" charset="0"/>
                <a:cs typeface="Calibri" panose="020F0502020204030204" pitchFamily="34" charset="0"/>
              </a:rPr>
              <a:t>The FY22 budget is forecasted to be balanced, however projected out-year deficits reveal continued fiscal challenges</a:t>
            </a:r>
          </a:p>
          <a:p>
            <a:pPr marL="0" indent="0">
              <a:spcBef>
                <a:spcPts val="1200"/>
              </a:spcBef>
              <a:buNone/>
            </a:pPr>
            <a:endParaRPr lang="en-US" sz="2000" dirty="0">
              <a:latin typeface="Franklin Gothic Book" panose="020B0503020102020204" pitchFamily="34" charset="0"/>
              <a:cs typeface="Calibri" panose="020F0502020204030204" pitchFamily="34" charset="0"/>
            </a:endParaRPr>
          </a:p>
          <a:p>
            <a:pPr>
              <a:spcBef>
                <a:spcPts val="1200"/>
              </a:spcBef>
            </a:pPr>
            <a:r>
              <a:rPr lang="en-US" sz="2000" dirty="0">
                <a:latin typeface="Franklin Gothic Book" panose="020B0503020102020204" pitchFamily="34" charset="0"/>
                <a:cs typeface="Calibri" panose="020F0502020204030204" pitchFamily="34" charset="0"/>
              </a:rPr>
              <a:t>While the COVID threat will subside, unfunded legacy fringe costs remain, and collective bargaining increases (CBI) are unknown or unsettled.</a:t>
            </a:r>
          </a:p>
          <a:p>
            <a:pPr marL="0" indent="0">
              <a:spcBef>
                <a:spcPts val="1200"/>
              </a:spcBef>
              <a:buNone/>
            </a:pPr>
            <a:endParaRPr lang="en-US" sz="2000" dirty="0">
              <a:latin typeface="Franklin Gothic Book" panose="020B0503020102020204" pitchFamily="34" charset="0"/>
              <a:cs typeface="Calibri" panose="020F0502020204030204" pitchFamily="34" charset="0"/>
            </a:endParaRPr>
          </a:p>
          <a:p>
            <a:pPr>
              <a:spcBef>
                <a:spcPts val="1200"/>
              </a:spcBef>
            </a:pPr>
            <a:r>
              <a:rPr lang="en-US" sz="2000" dirty="0">
                <a:latin typeface="Franklin Gothic Book" panose="020B0503020102020204" pitchFamily="34" charset="0"/>
                <a:cs typeface="Calibri" panose="020F0502020204030204" pitchFamily="34" charset="0"/>
              </a:rPr>
              <a:t>Tuition level already at a competitive peak, meaning we may lose students beyond certain levels. </a:t>
            </a:r>
          </a:p>
          <a:p>
            <a:pPr marL="0" indent="0">
              <a:spcBef>
                <a:spcPts val="1200"/>
              </a:spcBef>
              <a:buNone/>
            </a:pPr>
            <a:endParaRPr lang="en-US" sz="2000" dirty="0">
              <a:latin typeface="Franklin Gothic Book" panose="020B0503020102020204" pitchFamily="34" charset="0"/>
              <a:cs typeface="Calibri" panose="020F0502020204030204" pitchFamily="34" charset="0"/>
            </a:endParaRPr>
          </a:p>
          <a:p>
            <a:pPr>
              <a:spcBef>
                <a:spcPts val="1200"/>
              </a:spcBef>
            </a:pPr>
            <a:r>
              <a:rPr lang="en-US" sz="2000" dirty="0">
                <a:latin typeface="Franklin Gothic Book" panose="020B0503020102020204" pitchFamily="34" charset="0"/>
                <a:cs typeface="Calibri" panose="020F0502020204030204" pitchFamily="34" charset="0"/>
              </a:rPr>
              <a:t>Options remaining to reduce costs/spending will erode academic excellence or diminish student services.</a:t>
            </a:r>
            <a:endParaRPr lang="en-US" sz="2000" b="1" dirty="0">
              <a:latin typeface="Franklin Gothic Book" panose="020B0503020102020204" pitchFamily="34" charset="0"/>
              <a:cs typeface="Calibri" panose="020F0502020204030204" pitchFamily="34" charset="0"/>
            </a:endParaRPr>
          </a:p>
          <a:p>
            <a:pPr marL="0" indent="0">
              <a:spcBef>
                <a:spcPts val="1200"/>
              </a:spcBef>
              <a:buNone/>
            </a:pPr>
            <a:endParaRPr lang="en-US" sz="2000" b="1" dirty="0">
              <a:latin typeface="Franklin Gothic Book" panose="020B0503020102020204" pitchFamily="34" charset="0"/>
              <a:cs typeface="Calibri" panose="020F0502020204030204" pitchFamily="34" charset="0"/>
            </a:endParaRPr>
          </a:p>
        </p:txBody>
      </p:sp>
      <p:sp>
        <p:nvSpPr>
          <p:cNvPr id="3" name="Slide Number Placeholder 2">
            <a:extLst>
              <a:ext uri="{FF2B5EF4-FFF2-40B4-BE49-F238E27FC236}">
                <a16:creationId xmlns:a16="http://schemas.microsoft.com/office/drawing/2014/main" id="{5D9C22D5-DFCA-497E-931A-B8E9937CA71E}"/>
              </a:ext>
            </a:extLst>
          </p:cNvPr>
          <p:cNvSpPr>
            <a:spLocks noGrp="1"/>
          </p:cNvSpPr>
          <p:nvPr>
            <p:ph type="sldNum" sz="quarter" idx="12"/>
          </p:nvPr>
        </p:nvSpPr>
        <p:spPr/>
        <p:txBody>
          <a:bodyPr/>
          <a:lstStyle/>
          <a:p>
            <a:fld id="{62716ED7-3343-4A43-8BD6-6F268AE424C5}" type="slidenum">
              <a:rPr lang="en-US" smtClean="0"/>
              <a:pPr/>
              <a:t>41</a:t>
            </a:fld>
            <a:endParaRPr lang="en-US" dirty="0"/>
          </a:p>
        </p:txBody>
      </p:sp>
    </p:spTree>
    <p:extLst>
      <p:ext uri="{BB962C8B-B14F-4D97-AF65-F5344CB8AC3E}">
        <p14:creationId xmlns:p14="http://schemas.microsoft.com/office/powerpoint/2010/main" val="38946741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latin typeface="Franklin Gothic Demi Cond" panose="020B0706030402020204" pitchFamily="34" charset="0"/>
              </a:rPr>
              <a:t>Budget Framework: FY22</a:t>
            </a:r>
          </a:p>
        </p:txBody>
      </p:sp>
      <p:sp>
        <p:nvSpPr>
          <p:cNvPr id="3" name="Content Placeholder 2"/>
          <p:cNvSpPr>
            <a:spLocks noGrp="1"/>
          </p:cNvSpPr>
          <p:nvPr>
            <p:ph idx="1"/>
          </p:nvPr>
        </p:nvSpPr>
        <p:spPr>
          <a:xfrm>
            <a:off x="228600" y="948813"/>
            <a:ext cx="8610600" cy="576445"/>
          </a:xfrm>
        </p:spPr>
        <p:txBody>
          <a:bodyPr>
            <a:noAutofit/>
          </a:bodyPr>
          <a:lstStyle/>
          <a:p>
            <a:pPr marL="0" indent="0" algn="ctr">
              <a:buNone/>
            </a:pPr>
            <a:r>
              <a:rPr lang="en-US" sz="2400" b="1" dirty="0">
                <a:solidFill>
                  <a:srgbClr val="505360"/>
                </a:solidFill>
                <a:latin typeface="Franklin Gothic Book" panose="020B0503020102020204" pitchFamily="34" charset="0"/>
              </a:rPr>
              <a:t>This is how UConn will pay for its $1.6 billion in FY22 costs</a:t>
            </a:r>
          </a:p>
        </p:txBody>
      </p:sp>
      <p:graphicFrame>
        <p:nvGraphicFramePr>
          <p:cNvPr id="12" name="Content Placeholder 4"/>
          <p:cNvGraphicFramePr>
            <a:graphicFrameLocks/>
          </p:cNvGraphicFramePr>
          <p:nvPr>
            <p:extLst>
              <p:ext uri="{D42A27DB-BD31-4B8C-83A1-F6EECF244321}">
                <p14:modId xmlns:p14="http://schemas.microsoft.com/office/powerpoint/2010/main" val="3702455823"/>
              </p:ext>
            </p:extLst>
          </p:nvPr>
        </p:nvGraphicFramePr>
        <p:xfrm>
          <a:off x="197220" y="1447800"/>
          <a:ext cx="8673360" cy="4770556"/>
        </p:xfrm>
        <a:graphic>
          <a:graphicData uri="http://schemas.openxmlformats.org/drawingml/2006/table">
            <a:tbl>
              <a:tblPr firstRow="1" bandRow="1">
                <a:tableStyleId>{5C22544A-7EE6-4342-B048-85BDC9FD1C3A}</a:tableStyleId>
              </a:tblPr>
              <a:tblGrid>
                <a:gridCol w="425548">
                  <a:extLst>
                    <a:ext uri="{9D8B030D-6E8A-4147-A177-3AD203B41FA5}">
                      <a16:colId xmlns:a16="http://schemas.microsoft.com/office/drawing/2014/main" val="3506528563"/>
                    </a:ext>
                  </a:extLst>
                </a:gridCol>
                <a:gridCol w="2241452">
                  <a:extLst>
                    <a:ext uri="{9D8B030D-6E8A-4147-A177-3AD203B41FA5}">
                      <a16:colId xmlns:a16="http://schemas.microsoft.com/office/drawing/2014/main" val="3425065618"/>
                    </a:ext>
                  </a:extLst>
                </a:gridCol>
                <a:gridCol w="1219200">
                  <a:extLst>
                    <a:ext uri="{9D8B030D-6E8A-4147-A177-3AD203B41FA5}">
                      <a16:colId xmlns:a16="http://schemas.microsoft.com/office/drawing/2014/main" val="3563371449"/>
                    </a:ext>
                  </a:extLst>
                </a:gridCol>
                <a:gridCol w="1098180">
                  <a:extLst>
                    <a:ext uri="{9D8B030D-6E8A-4147-A177-3AD203B41FA5}">
                      <a16:colId xmlns:a16="http://schemas.microsoft.com/office/drawing/2014/main" val="180639955"/>
                    </a:ext>
                  </a:extLst>
                </a:gridCol>
                <a:gridCol w="3688980">
                  <a:extLst>
                    <a:ext uri="{9D8B030D-6E8A-4147-A177-3AD203B41FA5}">
                      <a16:colId xmlns:a16="http://schemas.microsoft.com/office/drawing/2014/main" val="155430888"/>
                    </a:ext>
                  </a:extLst>
                </a:gridCol>
              </a:tblGrid>
              <a:tr h="764733">
                <a:tc gridSpan="2">
                  <a:txBody>
                    <a:bodyPr/>
                    <a:lstStyle/>
                    <a:p>
                      <a:pPr algn="ctr"/>
                      <a:r>
                        <a:rPr lang="en-US" sz="1800" dirty="0">
                          <a:latin typeface="Franklin Gothic Book" panose="020B0503020102020204" pitchFamily="34" charset="0"/>
                        </a:rPr>
                        <a:t>Source</a:t>
                      </a:r>
                      <a:r>
                        <a:rPr lang="en-US" sz="1800" baseline="0" dirty="0">
                          <a:latin typeface="Franklin Gothic Book" panose="020B0503020102020204" pitchFamily="34" charset="0"/>
                        </a:rPr>
                        <a:t> of funds</a:t>
                      </a:r>
                      <a:endParaRPr lang="en-US" sz="1800" dirty="0">
                        <a:latin typeface="Franklin Gothic Book" panose="020B0503020102020204" pitchFamily="34" charset="0"/>
                      </a:endParaRPr>
                    </a:p>
                  </a:txBody>
                  <a:tcPr marL="121920" marR="121920" marT="60960" marB="60960" anchor="ctr">
                    <a:solidFill>
                      <a:schemeClr val="tx2">
                        <a:lumMod val="50000"/>
                      </a:schemeClr>
                    </a:solidFill>
                  </a:tcPr>
                </a:tc>
                <a:tc hMerge="1">
                  <a:txBody>
                    <a:bodyPr/>
                    <a:lstStyle/>
                    <a:p>
                      <a:endParaRPr lang="en-US" sz="1200" dirty="0"/>
                    </a:p>
                  </a:txBody>
                  <a:tcPr/>
                </a:tc>
                <a:tc>
                  <a:txBody>
                    <a:bodyPr/>
                    <a:lstStyle/>
                    <a:p>
                      <a:pPr algn="ctr"/>
                      <a:r>
                        <a:rPr lang="en-US" sz="1800" dirty="0">
                          <a:latin typeface="Franklin Gothic Book" panose="020B0503020102020204" pitchFamily="34" charset="0"/>
                        </a:rPr>
                        <a:t>FY22 Amount</a:t>
                      </a:r>
                    </a:p>
                  </a:txBody>
                  <a:tcPr marL="121920" marR="121920" marT="60960" marB="60960">
                    <a:solidFill>
                      <a:schemeClr val="tx2">
                        <a:lumMod val="50000"/>
                      </a:schemeClr>
                    </a:solidFill>
                  </a:tcPr>
                </a:tc>
                <a:tc>
                  <a:txBody>
                    <a:bodyPr/>
                    <a:lstStyle/>
                    <a:p>
                      <a:pPr algn="ctr"/>
                      <a:r>
                        <a:rPr lang="en-US" sz="1800" dirty="0">
                          <a:latin typeface="Franklin Gothic Book" panose="020B0503020102020204" pitchFamily="34" charset="0"/>
                        </a:rPr>
                        <a:t>Share of budget</a:t>
                      </a:r>
                    </a:p>
                  </a:txBody>
                  <a:tcPr marL="121920" marR="121920" marT="60960" marB="60960">
                    <a:solidFill>
                      <a:schemeClr val="tx2">
                        <a:lumMod val="50000"/>
                      </a:schemeClr>
                    </a:solidFill>
                  </a:tcPr>
                </a:tc>
                <a:tc>
                  <a:txBody>
                    <a:bodyPr/>
                    <a:lstStyle/>
                    <a:p>
                      <a:pPr algn="l"/>
                      <a:r>
                        <a:rPr lang="en-US" sz="1800" dirty="0">
                          <a:latin typeface="Franklin Gothic Book" panose="020B0503020102020204" pitchFamily="34" charset="0"/>
                        </a:rPr>
                        <a:t>Use of funds</a:t>
                      </a:r>
                    </a:p>
                  </a:txBody>
                  <a:tcPr marL="121920" marR="121920" marT="60960" marB="60960" anchor="ctr">
                    <a:solidFill>
                      <a:schemeClr val="tx2">
                        <a:lumMod val="50000"/>
                      </a:schemeClr>
                    </a:solidFill>
                  </a:tcPr>
                </a:tc>
                <a:extLst>
                  <a:ext uri="{0D108BD9-81ED-4DB2-BD59-A6C34878D82A}">
                    <a16:rowId xmlns:a16="http://schemas.microsoft.com/office/drawing/2014/main" val="1392890714"/>
                  </a:ext>
                </a:extLst>
              </a:tr>
              <a:tr h="552558">
                <a:tc rowSpan="2">
                  <a:txBody>
                    <a:bodyPr/>
                    <a:lstStyle/>
                    <a:p>
                      <a:pPr algn="ctr"/>
                      <a:r>
                        <a:rPr lang="en-US" sz="1600" dirty="0">
                          <a:latin typeface="Franklin Gothic Book" panose="020B0503020102020204" pitchFamily="34" charset="0"/>
                        </a:rPr>
                        <a:t>State</a:t>
                      </a:r>
                    </a:p>
                  </a:txBody>
                  <a:tcPr marL="121920" marR="121920" marT="60960" marB="60960" vert="vert270"/>
                </a:tc>
                <a:tc>
                  <a:txBody>
                    <a:bodyPr/>
                    <a:lstStyle/>
                    <a:p>
                      <a:r>
                        <a:rPr lang="en-US" sz="1800" dirty="0">
                          <a:latin typeface="Franklin Gothic Book" panose="020B0503020102020204" pitchFamily="34" charset="0"/>
                        </a:rPr>
                        <a:t>Block</a:t>
                      </a:r>
                      <a:r>
                        <a:rPr lang="en-US" sz="1800" baseline="0" dirty="0">
                          <a:latin typeface="Franklin Gothic Book" panose="020B0503020102020204" pitchFamily="34" charset="0"/>
                        </a:rPr>
                        <a:t> grant</a:t>
                      </a:r>
                      <a:endParaRPr lang="en-US" sz="1800" dirty="0">
                        <a:latin typeface="Franklin Gothic Book" panose="020B0503020102020204" pitchFamily="34" charset="0"/>
                      </a:endParaRPr>
                    </a:p>
                  </a:txBody>
                  <a:tcPr marL="121920" marR="121920" marT="60960" marB="60960" anchor="ctr"/>
                </a:tc>
                <a:tc>
                  <a:txBody>
                    <a:bodyPr/>
                    <a:lstStyle/>
                    <a:p>
                      <a:pPr algn="ctr"/>
                      <a:r>
                        <a:rPr lang="en-US" sz="1800" dirty="0">
                          <a:latin typeface="Franklin Gothic Book" panose="020B0503020102020204" pitchFamily="34" charset="0"/>
                        </a:rPr>
                        <a:t>$208M</a:t>
                      </a:r>
                    </a:p>
                  </a:txBody>
                  <a:tcPr marL="121920" marR="121920" marT="60960" marB="60960" anchor="ctr"/>
                </a:tc>
                <a:tc>
                  <a:txBody>
                    <a:bodyPr/>
                    <a:lstStyle/>
                    <a:p>
                      <a:pPr algn="ctr" fontAlgn="b"/>
                      <a:r>
                        <a:rPr lang="en-US" sz="1600" b="0" i="0" u="none" strike="noStrike" dirty="0">
                          <a:solidFill>
                            <a:srgbClr val="000000"/>
                          </a:solidFill>
                          <a:effectLst/>
                          <a:latin typeface="Franklin Gothic Book" panose="020B0503020102020204" pitchFamily="34" charset="0"/>
                        </a:rPr>
                        <a:t>13%</a:t>
                      </a:r>
                    </a:p>
                  </a:txBody>
                  <a:tcPr marL="9525" marR="9525" marT="9525" marB="0" anchor="ctr"/>
                </a:tc>
                <a:tc>
                  <a:txBody>
                    <a:bodyPr/>
                    <a:lstStyle/>
                    <a:p>
                      <a:r>
                        <a:rPr lang="en-US" sz="1800" dirty="0">
                          <a:latin typeface="Franklin Gothic Book" panose="020B0503020102020204" pitchFamily="34" charset="0"/>
                        </a:rPr>
                        <a:t>S</a:t>
                      </a:r>
                      <a:r>
                        <a:rPr lang="en-US" sz="1800" baseline="0" dirty="0">
                          <a:latin typeface="Franklin Gothic Book" panose="020B0503020102020204" pitchFamily="34" charset="0"/>
                        </a:rPr>
                        <a:t>alaries for 47% of employees</a:t>
                      </a:r>
                      <a:endParaRPr lang="en-US" sz="1800" dirty="0">
                        <a:latin typeface="Franklin Gothic Book" panose="020B0503020102020204" pitchFamily="34" charset="0"/>
                      </a:endParaRPr>
                    </a:p>
                  </a:txBody>
                  <a:tcPr marL="121920" marR="121920" marT="60960" marB="60960" anchor="ctr"/>
                </a:tc>
                <a:extLst>
                  <a:ext uri="{0D108BD9-81ED-4DB2-BD59-A6C34878D82A}">
                    <a16:rowId xmlns:a16="http://schemas.microsoft.com/office/drawing/2014/main" val="3861365026"/>
                  </a:ext>
                </a:extLst>
              </a:tr>
              <a:tr h="653874">
                <a:tc vMerge="1">
                  <a:txBody>
                    <a:bodyPr/>
                    <a:lstStyle/>
                    <a:p>
                      <a:endParaRPr lang="en-US" sz="1200" dirty="0"/>
                    </a:p>
                  </a:txBody>
                  <a:tcPr/>
                </a:tc>
                <a:tc>
                  <a:txBody>
                    <a:bodyPr/>
                    <a:lstStyle/>
                    <a:p>
                      <a:r>
                        <a:rPr lang="en-US" sz="1800" dirty="0">
                          <a:latin typeface="Franklin Gothic Book" panose="020B0503020102020204" pitchFamily="34" charset="0"/>
                        </a:rPr>
                        <a:t>Fringe reimbursement</a:t>
                      </a:r>
                    </a:p>
                  </a:txBody>
                  <a:tcPr marL="121920" marR="121920" marT="60960" marB="60960" anchor="ctr"/>
                </a:tc>
                <a:tc>
                  <a:txBody>
                    <a:bodyPr/>
                    <a:lstStyle/>
                    <a:p>
                      <a:pPr algn="ctr"/>
                      <a:r>
                        <a:rPr lang="en-US" sz="1800" dirty="0">
                          <a:latin typeface="Franklin Gothic Book" panose="020B0503020102020204" pitchFamily="34" charset="0"/>
                        </a:rPr>
                        <a:t>$201M</a:t>
                      </a:r>
                    </a:p>
                  </a:txBody>
                  <a:tcPr marL="121920" marR="121920" marT="60960" marB="60960" anchor="ctr"/>
                </a:tc>
                <a:tc>
                  <a:txBody>
                    <a:bodyPr/>
                    <a:lstStyle/>
                    <a:p>
                      <a:pPr algn="ctr" fontAlgn="b"/>
                      <a:r>
                        <a:rPr lang="en-US" sz="1600" b="0" i="0" u="none" strike="noStrike" dirty="0">
                          <a:solidFill>
                            <a:srgbClr val="000000"/>
                          </a:solidFill>
                          <a:effectLst/>
                          <a:latin typeface="Franklin Gothic Book" panose="020B0503020102020204" pitchFamily="34" charset="0"/>
                        </a:rPr>
                        <a:t>13%</a:t>
                      </a:r>
                    </a:p>
                  </a:txBody>
                  <a:tcPr marL="9525" marR="9525" marT="9525" marB="0" anchor="ctr"/>
                </a:tc>
                <a:tc>
                  <a:txBody>
                    <a:bodyPr/>
                    <a:lstStyle/>
                    <a:p>
                      <a:r>
                        <a:rPr lang="en-US" sz="1800" dirty="0">
                          <a:latin typeface="Franklin Gothic Book" panose="020B0503020102020204" pitchFamily="34" charset="0"/>
                        </a:rPr>
                        <a:t>Fringe for 47% of employees </a:t>
                      </a:r>
                    </a:p>
                  </a:txBody>
                  <a:tcPr marL="121920" marR="121920" marT="60960" marB="60960" anchor="ctr"/>
                </a:tc>
                <a:extLst>
                  <a:ext uri="{0D108BD9-81ED-4DB2-BD59-A6C34878D82A}">
                    <a16:rowId xmlns:a16="http://schemas.microsoft.com/office/drawing/2014/main" val="3020859923"/>
                  </a:ext>
                </a:extLst>
              </a:tr>
              <a:tr h="496705">
                <a:tc rowSpan="2">
                  <a:txBody>
                    <a:bodyPr/>
                    <a:lstStyle/>
                    <a:p>
                      <a:pPr algn="ctr"/>
                      <a:r>
                        <a:rPr lang="en-US" sz="1600" dirty="0">
                          <a:latin typeface="Franklin Gothic Book" panose="020B0503020102020204" pitchFamily="34" charset="0"/>
                        </a:rPr>
                        <a:t>Students</a:t>
                      </a:r>
                    </a:p>
                  </a:txBody>
                  <a:tcPr marL="121920" marR="121920" marT="60960" marB="60960" vert="vert270"/>
                </a:tc>
                <a:tc>
                  <a:txBody>
                    <a:bodyPr/>
                    <a:lstStyle/>
                    <a:p>
                      <a:r>
                        <a:rPr lang="en-US" sz="1800" dirty="0">
                          <a:latin typeface="Franklin Gothic Book" panose="020B0503020102020204" pitchFamily="34" charset="0"/>
                        </a:rPr>
                        <a:t>Tuition</a:t>
                      </a:r>
                    </a:p>
                  </a:txBody>
                  <a:tcPr marL="121920" marR="121920" marT="60960" marB="60960" anchor="ctr"/>
                </a:tc>
                <a:tc>
                  <a:txBody>
                    <a:bodyPr/>
                    <a:lstStyle/>
                    <a:p>
                      <a:pPr algn="ctr"/>
                      <a:r>
                        <a:rPr lang="en-US" sz="1800" dirty="0">
                          <a:latin typeface="Franklin Gothic Book" panose="020B0503020102020204" pitchFamily="34" charset="0"/>
                        </a:rPr>
                        <a:t>$473M</a:t>
                      </a:r>
                    </a:p>
                  </a:txBody>
                  <a:tcPr marL="121920" marR="121920" marT="60960" marB="60960" anchor="ctr"/>
                </a:tc>
                <a:tc>
                  <a:txBody>
                    <a:bodyPr/>
                    <a:lstStyle/>
                    <a:p>
                      <a:pPr algn="ctr" fontAlgn="b"/>
                      <a:r>
                        <a:rPr lang="en-US" sz="1600" b="0" i="0" u="none" strike="noStrike" dirty="0">
                          <a:solidFill>
                            <a:srgbClr val="000000"/>
                          </a:solidFill>
                          <a:effectLst/>
                          <a:latin typeface="Franklin Gothic Book" panose="020B0503020102020204" pitchFamily="34" charset="0"/>
                        </a:rPr>
                        <a:t>29%</a:t>
                      </a:r>
                    </a:p>
                  </a:txBody>
                  <a:tcPr marL="9525" marR="9525" marT="9525" marB="0" anchor="ctr"/>
                </a:tc>
                <a:tc>
                  <a:txBody>
                    <a:bodyPr/>
                    <a:lstStyle/>
                    <a:p>
                      <a:r>
                        <a:rPr lang="en-US" sz="1800" dirty="0">
                          <a:latin typeface="Franklin Gothic Book" panose="020B0503020102020204" pitchFamily="34" charset="0"/>
                        </a:rPr>
                        <a:t>Instructional costs</a:t>
                      </a:r>
                    </a:p>
                  </a:txBody>
                  <a:tcPr marL="121920" marR="121920" marT="60960" marB="60960" anchor="ctr"/>
                </a:tc>
                <a:extLst>
                  <a:ext uri="{0D108BD9-81ED-4DB2-BD59-A6C34878D82A}">
                    <a16:rowId xmlns:a16="http://schemas.microsoft.com/office/drawing/2014/main" val="3524043517"/>
                  </a:ext>
                </a:extLst>
              </a:tr>
              <a:tr h="653874">
                <a:tc vMerge="1">
                  <a:txBody>
                    <a:bodyPr/>
                    <a:lstStyle/>
                    <a:p>
                      <a:endParaRPr lang="en-US" sz="1200" dirty="0"/>
                    </a:p>
                  </a:txBody>
                  <a:tcPr/>
                </a:tc>
                <a:tc>
                  <a:txBody>
                    <a:bodyPr/>
                    <a:lstStyle/>
                    <a:p>
                      <a:r>
                        <a:rPr lang="en-US" sz="1800" dirty="0">
                          <a:latin typeface="Franklin Gothic Book" panose="020B0503020102020204" pitchFamily="34" charset="0"/>
                        </a:rPr>
                        <a:t>Fees</a:t>
                      </a:r>
                    </a:p>
                  </a:txBody>
                  <a:tcPr marL="121920" marR="121920" marT="60960" marB="60960" anchor="ctr"/>
                </a:tc>
                <a:tc>
                  <a:txBody>
                    <a:bodyPr/>
                    <a:lstStyle/>
                    <a:p>
                      <a:pPr algn="ctr"/>
                      <a:r>
                        <a:rPr lang="en-US" sz="1800" dirty="0">
                          <a:latin typeface="Franklin Gothic Book" panose="020B0503020102020204" pitchFamily="34" charset="0"/>
                        </a:rPr>
                        <a:t>$298M</a:t>
                      </a:r>
                    </a:p>
                  </a:txBody>
                  <a:tcPr marL="121920" marR="121920" marT="60960" marB="60960" anchor="ctr"/>
                </a:tc>
                <a:tc>
                  <a:txBody>
                    <a:bodyPr/>
                    <a:lstStyle/>
                    <a:p>
                      <a:pPr algn="ctr" fontAlgn="b"/>
                      <a:r>
                        <a:rPr lang="en-US" sz="1600" b="0" i="0" u="none" strike="noStrike" dirty="0">
                          <a:solidFill>
                            <a:srgbClr val="000000"/>
                          </a:solidFill>
                          <a:effectLst/>
                          <a:latin typeface="Franklin Gothic Book" panose="020B0503020102020204" pitchFamily="34" charset="0"/>
                        </a:rPr>
                        <a:t>18%</a:t>
                      </a:r>
                    </a:p>
                  </a:txBody>
                  <a:tcPr marL="9525" marR="9525" marT="9525" marB="0" anchor="ctr"/>
                </a:tc>
                <a:tc>
                  <a:txBody>
                    <a:bodyPr/>
                    <a:lstStyle/>
                    <a:p>
                      <a:r>
                        <a:rPr lang="en-US" sz="1800" dirty="0">
                          <a:latin typeface="Franklin Gothic Book" panose="020B0503020102020204" pitchFamily="34" charset="0"/>
                        </a:rPr>
                        <a:t>Housing, dining, academic support, student service costs</a:t>
                      </a:r>
                    </a:p>
                  </a:txBody>
                  <a:tcPr marL="121920" marR="121920" marT="60960" marB="60960" anchor="ctr"/>
                </a:tc>
                <a:extLst>
                  <a:ext uri="{0D108BD9-81ED-4DB2-BD59-A6C34878D82A}">
                    <a16:rowId xmlns:a16="http://schemas.microsoft.com/office/drawing/2014/main" val="3708899790"/>
                  </a:ext>
                </a:extLst>
              </a:tr>
              <a:tr h="653874">
                <a:tc rowSpan="2">
                  <a:txBody>
                    <a:bodyPr/>
                    <a:lstStyle/>
                    <a:p>
                      <a:pPr algn="ctr"/>
                      <a:r>
                        <a:rPr lang="en-US" sz="1600" dirty="0">
                          <a:latin typeface="Franklin Gothic Book" panose="020B0503020102020204" pitchFamily="34" charset="0"/>
                        </a:rPr>
                        <a:t>University</a:t>
                      </a:r>
                    </a:p>
                  </a:txBody>
                  <a:tcPr marL="121920" marR="121920" marT="60960" marB="60960" vert="vert270"/>
                </a:tc>
                <a:tc>
                  <a:txBody>
                    <a:bodyPr/>
                    <a:lstStyle/>
                    <a:p>
                      <a:r>
                        <a:rPr lang="en-US" sz="1800" dirty="0">
                          <a:latin typeface="Franklin Gothic Book" panose="020B0503020102020204" pitchFamily="34" charset="0"/>
                        </a:rPr>
                        <a:t>Grants, contracts, gifts</a:t>
                      </a:r>
                    </a:p>
                  </a:txBody>
                  <a:tcPr marL="121920" marR="121920" marT="60960" marB="60960" anchor="ctr"/>
                </a:tc>
                <a:tc>
                  <a:txBody>
                    <a:bodyPr/>
                    <a:lstStyle/>
                    <a:p>
                      <a:pPr algn="ctr"/>
                      <a:r>
                        <a:rPr lang="en-US" sz="1800" dirty="0">
                          <a:latin typeface="Franklin Gothic Book" panose="020B0503020102020204" pitchFamily="34" charset="0"/>
                        </a:rPr>
                        <a:t>$307M</a:t>
                      </a:r>
                    </a:p>
                  </a:txBody>
                  <a:tcPr marL="121920" marR="121920" marT="60960" marB="60960" anchor="ctr"/>
                </a:tc>
                <a:tc>
                  <a:txBody>
                    <a:bodyPr/>
                    <a:lstStyle/>
                    <a:p>
                      <a:pPr algn="ctr" fontAlgn="b"/>
                      <a:r>
                        <a:rPr lang="en-US" sz="1600" b="0" i="0" u="none" strike="noStrike" dirty="0">
                          <a:solidFill>
                            <a:srgbClr val="000000"/>
                          </a:solidFill>
                          <a:effectLst/>
                          <a:latin typeface="Franklin Gothic Book" panose="020B0503020102020204" pitchFamily="34" charset="0"/>
                        </a:rPr>
                        <a:t>19%</a:t>
                      </a:r>
                    </a:p>
                  </a:txBody>
                  <a:tcPr marL="9525" marR="9525" marT="9525" marB="0" anchor="ctr"/>
                </a:tc>
                <a:tc>
                  <a:txBody>
                    <a:bodyPr/>
                    <a:lstStyle/>
                    <a:p>
                      <a:r>
                        <a:rPr lang="en-US" sz="1800" dirty="0">
                          <a:latin typeface="Franklin Gothic Book" panose="020B0503020102020204" pitchFamily="34" charset="0"/>
                        </a:rPr>
                        <a:t>Research and public</a:t>
                      </a:r>
                      <a:r>
                        <a:rPr lang="en-US" sz="1800" baseline="0" dirty="0">
                          <a:latin typeface="Franklin Gothic Book" panose="020B0503020102020204" pitchFamily="34" charset="0"/>
                        </a:rPr>
                        <a:t> service; includes federal COVID relief funding</a:t>
                      </a:r>
                      <a:endParaRPr lang="en-US" sz="1800" dirty="0">
                        <a:latin typeface="Franklin Gothic Book" panose="020B0503020102020204" pitchFamily="34" charset="0"/>
                      </a:endParaRPr>
                    </a:p>
                  </a:txBody>
                  <a:tcPr marL="121920" marR="121920" marT="60960" marB="60960" anchor="ctr"/>
                </a:tc>
                <a:extLst>
                  <a:ext uri="{0D108BD9-81ED-4DB2-BD59-A6C34878D82A}">
                    <a16:rowId xmlns:a16="http://schemas.microsoft.com/office/drawing/2014/main" val="226155358"/>
                  </a:ext>
                </a:extLst>
              </a:tr>
              <a:tr h="653874">
                <a:tc vMerge="1">
                  <a:txBody>
                    <a:bodyPr/>
                    <a:lstStyle/>
                    <a:p>
                      <a:endParaRPr lang="en-US" sz="1200" dirty="0"/>
                    </a:p>
                  </a:txBody>
                  <a:tcPr/>
                </a:tc>
                <a:tc>
                  <a:txBody>
                    <a:bodyPr/>
                    <a:lstStyle/>
                    <a:p>
                      <a:r>
                        <a:rPr lang="en-US" sz="1800" dirty="0">
                          <a:latin typeface="Franklin Gothic Book" panose="020B0503020102020204" pitchFamily="34" charset="0"/>
                        </a:rPr>
                        <a:t>Sales, auxiliary,</a:t>
                      </a:r>
                      <a:r>
                        <a:rPr lang="en-US" sz="1800" baseline="0" dirty="0">
                          <a:latin typeface="Franklin Gothic Book" panose="020B0503020102020204" pitchFamily="34" charset="0"/>
                        </a:rPr>
                        <a:t> other</a:t>
                      </a:r>
                      <a:endParaRPr lang="en-US" sz="1800" dirty="0">
                        <a:latin typeface="Franklin Gothic Book" panose="020B0503020102020204" pitchFamily="34" charset="0"/>
                      </a:endParaRPr>
                    </a:p>
                  </a:txBody>
                  <a:tcPr marL="121920" marR="121920" marT="60960" marB="60960" anchor="ctr"/>
                </a:tc>
                <a:tc>
                  <a:txBody>
                    <a:bodyPr/>
                    <a:lstStyle/>
                    <a:p>
                      <a:pPr algn="ctr"/>
                      <a:r>
                        <a:rPr lang="en-US" sz="1800" dirty="0">
                          <a:latin typeface="Franklin Gothic Book" panose="020B0503020102020204" pitchFamily="34" charset="0"/>
                        </a:rPr>
                        <a:t>$122M</a:t>
                      </a:r>
                    </a:p>
                  </a:txBody>
                  <a:tcPr marL="121920" marR="121920" marT="60960" marB="60960" anchor="ctr"/>
                </a:tc>
                <a:tc>
                  <a:txBody>
                    <a:bodyPr/>
                    <a:lstStyle/>
                    <a:p>
                      <a:pPr algn="ctr" fontAlgn="b"/>
                      <a:r>
                        <a:rPr lang="en-US" sz="1600" b="0" i="0" u="none" strike="noStrike" dirty="0">
                          <a:solidFill>
                            <a:srgbClr val="000000"/>
                          </a:solidFill>
                          <a:effectLst/>
                          <a:latin typeface="Franklin Gothic Book" panose="020B0503020102020204" pitchFamily="34" charset="0"/>
                        </a:rPr>
                        <a:t>8%</a:t>
                      </a:r>
                    </a:p>
                  </a:txBody>
                  <a:tcPr marL="9525" marR="9525" marT="9525" marB="0" anchor="ctr"/>
                </a:tc>
                <a:tc>
                  <a:txBody>
                    <a:bodyPr/>
                    <a:lstStyle/>
                    <a:p>
                      <a:r>
                        <a:rPr lang="en-US" sz="1800" dirty="0">
                          <a:latin typeface="Franklin Gothic Book" panose="020B0503020102020204" pitchFamily="34" charset="0"/>
                        </a:rPr>
                        <a:t>Commercial activities, programmatic maintenance, etc.</a:t>
                      </a:r>
                    </a:p>
                  </a:txBody>
                  <a:tcPr marL="121920" marR="121920" marT="60960" marB="60960" anchor="ctr"/>
                </a:tc>
                <a:extLst>
                  <a:ext uri="{0D108BD9-81ED-4DB2-BD59-A6C34878D82A}">
                    <a16:rowId xmlns:a16="http://schemas.microsoft.com/office/drawing/2014/main" val="520365485"/>
                  </a:ext>
                </a:extLst>
              </a:tr>
            </a:tbl>
          </a:graphicData>
        </a:graphic>
      </p:graphicFrame>
      <p:cxnSp>
        <p:nvCxnSpPr>
          <p:cNvPr id="14" name="Straight Connector 13"/>
          <p:cNvCxnSpPr>
            <a:cxnSpLocks/>
          </p:cNvCxnSpPr>
          <p:nvPr/>
        </p:nvCxnSpPr>
        <p:spPr>
          <a:xfrm>
            <a:off x="197220" y="3429000"/>
            <a:ext cx="8673360" cy="0"/>
          </a:xfrm>
          <a:prstGeom prst="line">
            <a:avLst/>
          </a:prstGeom>
          <a:ln w="25400"/>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8DC87BBC-903A-4D60-919C-43F7CA7144B6}"/>
              </a:ext>
            </a:extLst>
          </p:cNvPr>
          <p:cNvCxnSpPr>
            <a:cxnSpLocks/>
          </p:cNvCxnSpPr>
          <p:nvPr/>
        </p:nvCxnSpPr>
        <p:spPr>
          <a:xfrm>
            <a:off x="196576" y="4610420"/>
            <a:ext cx="8673360" cy="0"/>
          </a:xfrm>
          <a:prstGeom prst="line">
            <a:avLst/>
          </a:prstGeom>
          <a:ln w="25400"/>
        </p:spPr>
        <p:style>
          <a:lnRef idx="2">
            <a:schemeClr val="accent1"/>
          </a:lnRef>
          <a:fillRef idx="0">
            <a:schemeClr val="accent1"/>
          </a:fillRef>
          <a:effectRef idx="1">
            <a:schemeClr val="accent1"/>
          </a:effectRef>
          <a:fontRef idx="minor">
            <a:schemeClr val="tx1"/>
          </a:fontRef>
        </p:style>
      </p:cxnSp>
      <p:sp>
        <p:nvSpPr>
          <p:cNvPr id="4" name="Slide Number Placeholder 3">
            <a:extLst>
              <a:ext uri="{FF2B5EF4-FFF2-40B4-BE49-F238E27FC236}">
                <a16:creationId xmlns:a16="http://schemas.microsoft.com/office/drawing/2014/main" id="{90B791B4-D832-4753-A544-27E4AF744B47}"/>
              </a:ext>
            </a:extLst>
          </p:cNvPr>
          <p:cNvSpPr>
            <a:spLocks noGrp="1"/>
          </p:cNvSpPr>
          <p:nvPr>
            <p:ph type="sldNum" sz="quarter" idx="12"/>
          </p:nvPr>
        </p:nvSpPr>
        <p:spPr/>
        <p:txBody>
          <a:bodyPr/>
          <a:lstStyle/>
          <a:p>
            <a:fld id="{62716ED7-3343-4A43-8BD6-6F268AE424C5}" type="slidenum">
              <a:rPr lang="en-US" smtClean="0"/>
              <a:pPr/>
              <a:t>42</a:t>
            </a:fld>
            <a:endParaRPr lang="en-US" dirty="0"/>
          </a:p>
        </p:txBody>
      </p:sp>
    </p:spTree>
    <p:extLst>
      <p:ext uri="{BB962C8B-B14F-4D97-AF65-F5344CB8AC3E}">
        <p14:creationId xmlns:p14="http://schemas.microsoft.com/office/powerpoint/2010/main" val="42469161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0253F"/>
                </a:solidFill>
                <a:latin typeface="Franklin Gothic Demi Cond" panose="020B0706030402020204" pitchFamily="34" charset="0"/>
                <a:cs typeface="Calibri" panose="020F0502020204030204" pitchFamily="34" charset="0"/>
              </a:rPr>
              <a:t>FY22 Revenue by Category</a:t>
            </a:r>
          </a:p>
        </p:txBody>
      </p:sp>
      <p:sp>
        <p:nvSpPr>
          <p:cNvPr id="7" name="TextBox 6"/>
          <p:cNvSpPr txBox="1"/>
          <p:nvPr/>
        </p:nvSpPr>
        <p:spPr>
          <a:xfrm>
            <a:off x="61912" y="999986"/>
            <a:ext cx="9020175" cy="923330"/>
          </a:xfrm>
          <a:prstGeom prst="rect">
            <a:avLst/>
          </a:prstGeom>
          <a:noFill/>
        </p:spPr>
        <p:txBody>
          <a:bodyPr wrap="square" rtlCol="0">
            <a:spAutoFit/>
          </a:bodyPr>
          <a:lstStyle>
            <a:defPPr>
              <a:defRPr lang="en-US"/>
            </a:defPPr>
            <a:lvl1pPr>
              <a:defRPr sz="2000" b="1">
                <a:latin typeface="Calibri" panose="020F0502020204030204" pitchFamily="34" charset="0"/>
              </a:defRPr>
            </a:lvl1pPr>
          </a:lstStyle>
          <a:p>
            <a:pPr algn="ctr"/>
            <a:r>
              <a:rPr lang="en-US" sz="1800" dirty="0">
                <a:solidFill>
                  <a:srgbClr val="505360"/>
                </a:solidFill>
                <a:latin typeface="Franklin Gothic Book" panose="020B0503020102020204" pitchFamily="34" charset="0"/>
              </a:rPr>
              <a:t>The University relies more on tuition than any other revenue source at almost 30%; State support in the form of the block grant is only 12.9% of total revenues, and when combined with the State fringe reimbursement, only accounts for 26% from the State</a:t>
            </a:r>
          </a:p>
        </p:txBody>
      </p:sp>
      <p:sp>
        <p:nvSpPr>
          <p:cNvPr id="9" name="TextBox 8"/>
          <p:cNvSpPr txBox="1"/>
          <p:nvPr/>
        </p:nvSpPr>
        <p:spPr>
          <a:xfrm>
            <a:off x="392147" y="5703684"/>
            <a:ext cx="4436485" cy="807913"/>
          </a:xfrm>
          <a:prstGeom prst="rect">
            <a:avLst/>
          </a:prstGeom>
          <a:noFill/>
        </p:spPr>
        <p:txBody>
          <a:bodyPr wrap="square" rtlCol="0">
            <a:spAutoFit/>
          </a:bodyPr>
          <a:lstStyle/>
          <a:p>
            <a:r>
              <a:rPr lang="en-US" sz="900" dirty="0">
                <a:solidFill>
                  <a:srgbClr val="10253F"/>
                </a:solidFill>
                <a:latin typeface="Franklin Gothic Book" panose="020B0503020102020204" pitchFamily="34" charset="0"/>
              </a:rPr>
              <a:t>Note: Use of decimals may result in rounding differences</a:t>
            </a:r>
          </a:p>
          <a:p>
            <a:endParaRPr lang="en-US" sz="900" dirty="0">
              <a:solidFill>
                <a:srgbClr val="10253F"/>
              </a:solidFill>
              <a:latin typeface="Franklin Gothic Book" panose="020B0503020102020204" pitchFamily="34" charset="0"/>
            </a:endParaRPr>
          </a:p>
          <a:p>
            <a:r>
              <a:rPr lang="en-US" sz="900" dirty="0">
                <a:solidFill>
                  <a:srgbClr val="10253F"/>
                </a:solidFill>
                <a:latin typeface="Franklin Gothic Book" panose="020B0503020102020204" pitchFamily="34" charset="0"/>
              </a:rPr>
              <a:t>Auxiliary revenue includes student fees such as room/board/parking/health services, as well as revenue from Athletics, Jorgensen and other student-related activities </a:t>
            </a:r>
          </a:p>
          <a:p>
            <a:endParaRPr lang="en-US" sz="1050" dirty="0">
              <a:latin typeface="Calibri" panose="020F0502020204030204" pitchFamily="34" charset="0"/>
            </a:endParaRPr>
          </a:p>
        </p:txBody>
      </p:sp>
      <p:sp>
        <p:nvSpPr>
          <p:cNvPr id="4" name="TextBox 3"/>
          <p:cNvSpPr txBox="1"/>
          <p:nvPr/>
        </p:nvSpPr>
        <p:spPr>
          <a:xfrm>
            <a:off x="761923" y="1992868"/>
            <a:ext cx="3048077" cy="369332"/>
          </a:xfrm>
          <a:prstGeom prst="rect">
            <a:avLst/>
          </a:prstGeom>
          <a:noFill/>
        </p:spPr>
        <p:txBody>
          <a:bodyPr wrap="square" rtlCol="0">
            <a:spAutoFit/>
          </a:bodyPr>
          <a:lstStyle/>
          <a:p>
            <a:pPr algn="ctr"/>
            <a:r>
              <a:rPr lang="en-US" b="1" dirty="0">
                <a:solidFill>
                  <a:schemeClr val="tx2">
                    <a:lumMod val="50000"/>
                  </a:schemeClr>
                </a:solidFill>
                <a:latin typeface="Franklin Gothic Book" panose="020B0503020102020204" pitchFamily="34" charset="0"/>
              </a:rPr>
              <a:t>FY22 Budget</a:t>
            </a:r>
          </a:p>
        </p:txBody>
      </p:sp>
      <p:pic>
        <p:nvPicPr>
          <p:cNvPr id="11" name="Picture 10">
            <a:extLst>
              <a:ext uri="{FF2B5EF4-FFF2-40B4-BE49-F238E27FC236}">
                <a16:creationId xmlns:a16="http://schemas.microsoft.com/office/drawing/2014/main" id="{A58C7DBE-7CD4-4686-ABE2-56B43318FDEA}"/>
              </a:ext>
            </a:extLst>
          </p:cNvPr>
          <p:cNvPicPr>
            <a:picLocks noChangeAspect="1"/>
          </p:cNvPicPr>
          <p:nvPr/>
        </p:nvPicPr>
        <p:blipFill>
          <a:blip r:embed="rId3"/>
          <a:stretch>
            <a:fillRect/>
          </a:stretch>
        </p:blipFill>
        <p:spPr>
          <a:xfrm>
            <a:off x="457200" y="2362200"/>
            <a:ext cx="3650035" cy="3232146"/>
          </a:xfrm>
          <a:prstGeom prst="rect">
            <a:avLst/>
          </a:prstGeom>
        </p:spPr>
      </p:pic>
      <p:graphicFrame>
        <p:nvGraphicFramePr>
          <p:cNvPr id="12" name="Chart 11">
            <a:extLst>
              <a:ext uri="{FF2B5EF4-FFF2-40B4-BE49-F238E27FC236}">
                <a16:creationId xmlns:a16="http://schemas.microsoft.com/office/drawing/2014/main" id="{19D56E7C-6D68-4CDA-AB33-538F5EA1B4B4}"/>
              </a:ext>
            </a:extLst>
          </p:cNvPr>
          <p:cNvGraphicFramePr>
            <a:graphicFrameLocks/>
          </p:cNvGraphicFramePr>
          <p:nvPr>
            <p:extLst>
              <p:ext uri="{D42A27DB-BD31-4B8C-83A1-F6EECF244321}">
                <p14:modId xmlns:p14="http://schemas.microsoft.com/office/powerpoint/2010/main" val="915509410"/>
              </p:ext>
            </p:extLst>
          </p:nvPr>
        </p:nvGraphicFramePr>
        <p:xfrm>
          <a:off x="3733800" y="2209800"/>
          <a:ext cx="5286375" cy="3430602"/>
        </p:xfrm>
        <a:graphic>
          <a:graphicData uri="http://schemas.openxmlformats.org/drawingml/2006/chart">
            <c:chart xmlns:c="http://schemas.openxmlformats.org/drawingml/2006/chart" xmlns:r="http://schemas.openxmlformats.org/officeDocument/2006/relationships" r:id="rId4"/>
          </a:graphicData>
        </a:graphic>
      </p:graphicFrame>
      <p:sp>
        <p:nvSpPr>
          <p:cNvPr id="3" name="Slide Number Placeholder 2">
            <a:extLst>
              <a:ext uri="{FF2B5EF4-FFF2-40B4-BE49-F238E27FC236}">
                <a16:creationId xmlns:a16="http://schemas.microsoft.com/office/drawing/2014/main" id="{A4008AD6-06B1-4569-B70D-6221383672A9}"/>
              </a:ext>
            </a:extLst>
          </p:cNvPr>
          <p:cNvSpPr>
            <a:spLocks noGrp="1"/>
          </p:cNvSpPr>
          <p:nvPr>
            <p:ph type="sldNum" sz="quarter" idx="12"/>
          </p:nvPr>
        </p:nvSpPr>
        <p:spPr/>
        <p:txBody>
          <a:bodyPr/>
          <a:lstStyle/>
          <a:p>
            <a:fld id="{62716ED7-3343-4A43-8BD6-6F268AE424C5}" type="slidenum">
              <a:rPr lang="en-US" smtClean="0"/>
              <a:pPr/>
              <a:t>43</a:t>
            </a:fld>
            <a:endParaRPr lang="en-US" dirty="0"/>
          </a:p>
        </p:txBody>
      </p:sp>
    </p:spTree>
    <p:extLst>
      <p:ext uri="{BB962C8B-B14F-4D97-AF65-F5344CB8AC3E}">
        <p14:creationId xmlns:p14="http://schemas.microsoft.com/office/powerpoint/2010/main" val="18502540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02CDE2-FA9F-48AF-BEA1-8E2A89D20C4B}"/>
              </a:ext>
            </a:extLst>
          </p:cNvPr>
          <p:cNvSpPr>
            <a:spLocks noGrp="1"/>
          </p:cNvSpPr>
          <p:nvPr>
            <p:ph type="title"/>
          </p:nvPr>
        </p:nvSpPr>
        <p:spPr/>
        <p:txBody>
          <a:bodyPr>
            <a:normAutofit/>
          </a:bodyPr>
          <a:lstStyle/>
          <a:p>
            <a:r>
              <a:rPr lang="en-US" dirty="0">
                <a:solidFill>
                  <a:srgbClr val="132B49"/>
                </a:solidFill>
                <a:latin typeface="Franklin Gothic Demi Cond" panose="020B0706030402020204" pitchFamily="34" charset="0"/>
              </a:rPr>
              <a:t>State Budget FY23</a:t>
            </a:r>
          </a:p>
        </p:txBody>
      </p:sp>
      <p:sp>
        <p:nvSpPr>
          <p:cNvPr id="8" name="TextBox 7">
            <a:extLst>
              <a:ext uri="{FF2B5EF4-FFF2-40B4-BE49-F238E27FC236}">
                <a16:creationId xmlns:a16="http://schemas.microsoft.com/office/drawing/2014/main" id="{022C9363-60B8-4311-9DF5-8664F67CC72E}"/>
              </a:ext>
            </a:extLst>
          </p:cNvPr>
          <p:cNvSpPr txBox="1"/>
          <p:nvPr/>
        </p:nvSpPr>
        <p:spPr>
          <a:xfrm>
            <a:off x="381000" y="914400"/>
            <a:ext cx="8305800" cy="923330"/>
          </a:xfrm>
          <a:prstGeom prst="rect">
            <a:avLst/>
          </a:prstGeom>
          <a:noFill/>
        </p:spPr>
        <p:txBody>
          <a:bodyPr wrap="square" rtlCol="0">
            <a:spAutoFit/>
          </a:bodyPr>
          <a:lstStyle>
            <a:defPPr>
              <a:defRPr lang="en-US"/>
            </a:defPPr>
            <a:lvl1pPr>
              <a:defRPr sz="2000" b="1">
                <a:latin typeface="Calibri" panose="020F0502020204030204" pitchFamily="34" charset="0"/>
              </a:defRPr>
            </a:lvl1pPr>
          </a:lstStyle>
          <a:p>
            <a:r>
              <a:rPr lang="en-US" sz="1800" dirty="0">
                <a:solidFill>
                  <a:srgbClr val="505360"/>
                </a:solidFill>
                <a:latin typeface="Franklin Gothic Book" panose="020B0503020102020204" pitchFamily="34" charset="0"/>
              </a:rPr>
              <a:t>UConn is grateful for the significant support provided in the Governor’s budget proposal. We will continue to request funding for FY23 of $58.5M for salary increases, fringe and legacy costs.</a:t>
            </a:r>
          </a:p>
        </p:txBody>
      </p:sp>
      <p:graphicFrame>
        <p:nvGraphicFramePr>
          <p:cNvPr id="11" name="Table 10">
            <a:extLst>
              <a:ext uri="{FF2B5EF4-FFF2-40B4-BE49-F238E27FC236}">
                <a16:creationId xmlns:a16="http://schemas.microsoft.com/office/drawing/2014/main" id="{D88A1CC1-DD35-4B08-B3E9-C3E2BD3CB665}"/>
              </a:ext>
            </a:extLst>
          </p:cNvPr>
          <p:cNvGraphicFramePr>
            <a:graphicFrameLocks noGrp="1"/>
          </p:cNvGraphicFramePr>
          <p:nvPr/>
        </p:nvGraphicFramePr>
        <p:xfrm>
          <a:off x="787211" y="5231355"/>
          <a:ext cx="8530469" cy="848556"/>
        </p:xfrm>
        <a:graphic>
          <a:graphicData uri="http://schemas.openxmlformats.org/drawingml/2006/table">
            <a:tbl>
              <a:tblPr/>
              <a:tblGrid>
                <a:gridCol w="3697017">
                  <a:extLst>
                    <a:ext uri="{9D8B030D-6E8A-4147-A177-3AD203B41FA5}">
                      <a16:colId xmlns:a16="http://schemas.microsoft.com/office/drawing/2014/main" val="3506216386"/>
                    </a:ext>
                  </a:extLst>
                </a:gridCol>
                <a:gridCol w="4833452">
                  <a:extLst>
                    <a:ext uri="{9D8B030D-6E8A-4147-A177-3AD203B41FA5}">
                      <a16:colId xmlns:a16="http://schemas.microsoft.com/office/drawing/2014/main" val="4177627655"/>
                    </a:ext>
                  </a:extLst>
                </a:gridCol>
              </a:tblGrid>
              <a:tr h="161896">
                <a:tc>
                  <a:txBody>
                    <a:bodyPr/>
                    <a:lstStyle/>
                    <a:p>
                      <a:pPr algn="l" fontAlgn="b"/>
                      <a:r>
                        <a:rPr lang="en-US" sz="900" b="1" i="0" u="none" strike="noStrike" dirty="0">
                          <a:solidFill>
                            <a:srgbClr val="000000"/>
                          </a:solidFill>
                          <a:effectLst/>
                          <a:latin typeface="Times New Roman" panose="02020603050405020304" pitchFamily="18" charset="0"/>
                        </a:rPr>
                        <a:t>*Note about CBI funding proposal:</a:t>
                      </a:r>
                    </a:p>
                  </a:txBody>
                  <a:tcPr marL="5407" marR="5407" marT="5407" marB="0" anchor="b">
                    <a:lnL>
                      <a:noFill/>
                    </a:lnL>
                    <a:lnR>
                      <a:noFill/>
                    </a:lnR>
                    <a:lnT>
                      <a:noFill/>
                    </a:lnT>
                    <a:lnB>
                      <a:noFill/>
                    </a:lnB>
                    <a:solidFill>
                      <a:srgbClr val="C6E0B4"/>
                    </a:solidFill>
                  </a:tcPr>
                </a:tc>
                <a:tc>
                  <a:txBody>
                    <a:bodyPr/>
                    <a:lstStyle/>
                    <a:p>
                      <a:pPr algn="ctr" fontAlgn="b"/>
                      <a:endParaRPr lang="en-US" sz="900" b="0" i="0" u="none" strike="noStrike">
                        <a:solidFill>
                          <a:srgbClr val="000000"/>
                        </a:solidFill>
                        <a:effectLst/>
                        <a:latin typeface="Calibri" panose="020F0502020204030204" pitchFamily="34" charset="0"/>
                      </a:endParaRPr>
                    </a:p>
                  </a:txBody>
                  <a:tcPr marL="5407" marR="5407" marT="5407" marB="0" anchor="b">
                    <a:lnL>
                      <a:noFill/>
                    </a:lnL>
                    <a:lnR>
                      <a:noFill/>
                    </a:lnR>
                    <a:lnT>
                      <a:noFill/>
                    </a:lnT>
                    <a:lnB>
                      <a:noFill/>
                    </a:lnB>
                  </a:tcPr>
                </a:tc>
                <a:extLst>
                  <a:ext uri="{0D108BD9-81ED-4DB2-BD59-A6C34878D82A}">
                    <a16:rowId xmlns:a16="http://schemas.microsoft.com/office/drawing/2014/main" val="682924184"/>
                  </a:ext>
                </a:extLst>
              </a:tr>
              <a:tr h="340538">
                <a:tc gridSpan="2">
                  <a:txBody>
                    <a:bodyPr/>
                    <a:lstStyle/>
                    <a:p>
                      <a:pPr algn="l" fontAlgn="b"/>
                      <a:r>
                        <a:rPr lang="en-US" sz="900" b="1" i="0" u="none" strike="noStrike" dirty="0">
                          <a:solidFill>
                            <a:srgbClr val="000000"/>
                          </a:solidFill>
                          <a:effectLst/>
                          <a:latin typeface="Times New Roman" panose="02020603050405020304" pitchFamily="18" charset="0"/>
                        </a:rPr>
                        <a:t>FY22</a:t>
                      </a:r>
                      <a:r>
                        <a:rPr lang="en-US" sz="900" b="0" i="0" u="none" strike="noStrike" dirty="0">
                          <a:solidFill>
                            <a:srgbClr val="000000"/>
                          </a:solidFill>
                          <a:effectLst/>
                          <a:latin typeface="Times New Roman" panose="02020603050405020304" pitchFamily="18" charset="0"/>
                        </a:rPr>
                        <a:t>:  </a:t>
                      </a:r>
                      <a:r>
                        <a:rPr lang="en-US" sz="900" b="1" i="0" u="none" strike="noStrike" dirty="0">
                          <a:solidFill>
                            <a:srgbClr val="000000"/>
                          </a:solidFill>
                          <a:effectLst/>
                          <a:latin typeface="Times New Roman" panose="02020603050405020304" pitchFamily="18" charset="0"/>
                        </a:rPr>
                        <a:t>Non-block grant</a:t>
                      </a:r>
                      <a:r>
                        <a:rPr lang="en-US" sz="900" b="0" i="0" u="none" strike="noStrike" dirty="0">
                          <a:solidFill>
                            <a:srgbClr val="000000"/>
                          </a:solidFill>
                          <a:effectLst/>
                          <a:latin typeface="Times New Roman" panose="02020603050405020304" pitchFamily="18" charset="0"/>
                        </a:rPr>
                        <a:t> - $25.3M is being allocated one-time through a deficiency bill, fully covering non-block grant CBI's (salary &amp; fringe).</a:t>
                      </a:r>
                      <a:br>
                        <a:rPr lang="en-US" sz="900" b="0" i="0" u="none" strike="noStrike" dirty="0">
                          <a:solidFill>
                            <a:srgbClr val="000000"/>
                          </a:solidFill>
                          <a:effectLst/>
                          <a:latin typeface="Times New Roman" panose="02020603050405020304" pitchFamily="18" charset="0"/>
                        </a:rPr>
                      </a:br>
                      <a:r>
                        <a:rPr lang="en-US" sz="900" b="0" i="0" u="none" strike="noStrike" dirty="0">
                          <a:solidFill>
                            <a:srgbClr val="000000"/>
                          </a:solidFill>
                          <a:effectLst/>
                          <a:latin typeface="Times New Roman" panose="02020603050405020304" pitchFamily="18" charset="0"/>
                        </a:rPr>
                        <a:t>            </a:t>
                      </a:r>
                      <a:r>
                        <a:rPr lang="en-US" sz="900" b="1" i="0" u="none" strike="noStrike" dirty="0">
                          <a:solidFill>
                            <a:srgbClr val="000000"/>
                          </a:solidFill>
                          <a:effectLst/>
                          <a:latin typeface="Times New Roman" panose="02020603050405020304" pitchFamily="18" charset="0"/>
                        </a:rPr>
                        <a:t>Block grant</a:t>
                      </a:r>
                      <a:r>
                        <a:rPr lang="en-US" sz="900" b="0" i="0" u="none" strike="noStrike" dirty="0">
                          <a:solidFill>
                            <a:srgbClr val="000000"/>
                          </a:solidFill>
                          <a:effectLst/>
                          <a:latin typeface="Times New Roman" panose="02020603050405020304" pitchFamily="18" charset="0"/>
                        </a:rPr>
                        <a:t> - CBI's will be fully funded through the RSA allocation.  </a:t>
                      </a:r>
                    </a:p>
                  </a:txBody>
                  <a:tcPr marL="5407" marR="5407" marT="5407"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124452759"/>
                  </a:ext>
                </a:extLst>
              </a:tr>
              <a:tr h="346122">
                <a:tc gridSpan="2">
                  <a:txBody>
                    <a:bodyPr/>
                    <a:lstStyle/>
                    <a:p>
                      <a:pPr algn="l" fontAlgn="b"/>
                      <a:r>
                        <a:rPr lang="en-US" sz="900" b="1" i="0" u="none" strike="noStrike" dirty="0">
                          <a:solidFill>
                            <a:srgbClr val="000000"/>
                          </a:solidFill>
                          <a:effectLst/>
                          <a:latin typeface="Times New Roman" panose="02020603050405020304" pitchFamily="18" charset="0"/>
                        </a:rPr>
                        <a:t>FY23</a:t>
                      </a:r>
                      <a:r>
                        <a:rPr lang="en-US" sz="900" b="0" i="0" u="none" strike="noStrike" dirty="0">
                          <a:solidFill>
                            <a:srgbClr val="000000"/>
                          </a:solidFill>
                          <a:effectLst/>
                          <a:latin typeface="Times New Roman" panose="02020603050405020304" pitchFamily="18" charset="0"/>
                        </a:rPr>
                        <a:t>:  </a:t>
                      </a:r>
                      <a:r>
                        <a:rPr lang="en-US" sz="900" b="1" i="0" u="none" strike="noStrike" dirty="0">
                          <a:solidFill>
                            <a:srgbClr val="000000"/>
                          </a:solidFill>
                          <a:effectLst/>
                          <a:latin typeface="Times New Roman" panose="02020603050405020304" pitchFamily="18" charset="0"/>
                        </a:rPr>
                        <a:t>Non-block grant</a:t>
                      </a:r>
                      <a:r>
                        <a:rPr lang="en-US" sz="900" b="0" i="0" u="none" strike="noStrike" dirty="0">
                          <a:solidFill>
                            <a:srgbClr val="000000"/>
                          </a:solidFill>
                          <a:effectLst/>
                          <a:latin typeface="Times New Roman" panose="02020603050405020304" pitchFamily="18" charset="0"/>
                        </a:rPr>
                        <a:t> - Due to the one-time funding in FY22 not carrying forward, the non-block grant CBI funding of $20M is short by $12.5M (salary &amp; fringe).</a:t>
                      </a:r>
                      <a:br>
                        <a:rPr lang="en-US" sz="900" b="0" i="0" u="none" strike="noStrike" dirty="0">
                          <a:solidFill>
                            <a:srgbClr val="000000"/>
                          </a:solidFill>
                          <a:effectLst/>
                          <a:latin typeface="Times New Roman" panose="02020603050405020304" pitchFamily="18" charset="0"/>
                        </a:rPr>
                      </a:br>
                      <a:r>
                        <a:rPr lang="en-US" sz="900" b="0" i="0" u="none" strike="noStrike" dirty="0">
                          <a:solidFill>
                            <a:srgbClr val="000000"/>
                          </a:solidFill>
                          <a:effectLst/>
                          <a:latin typeface="Times New Roman" panose="02020603050405020304" pitchFamily="18" charset="0"/>
                        </a:rPr>
                        <a:t>            </a:t>
                      </a:r>
                      <a:r>
                        <a:rPr lang="en-US" sz="900" b="1" i="0" u="none" strike="noStrike" dirty="0">
                          <a:solidFill>
                            <a:srgbClr val="000000"/>
                          </a:solidFill>
                          <a:effectLst/>
                          <a:latin typeface="Times New Roman" panose="02020603050405020304" pitchFamily="18" charset="0"/>
                        </a:rPr>
                        <a:t>Block grant</a:t>
                      </a:r>
                      <a:r>
                        <a:rPr lang="en-US" sz="900" b="0" i="0" u="none" strike="noStrike" dirty="0">
                          <a:solidFill>
                            <a:srgbClr val="000000"/>
                          </a:solidFill>
                          <a:effectLst/>
                          <a:latin typeface="Times New Roman" panose="02020603050405020304" pitchFamily="18" charset="0"/>
                        </a:rPr>
                        <a:t> - CBI's will be fully funded through the RSA allocation in the Governor's budget. </a:t>
                      </a:r>
                    </a:p>
                  </a:txBody>
                  <a:tcPr marL="5407" marR="5407" marT="5407"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3454094180"/>
                  </a:ext>
                </a:extLst>
              </a:tr>
            </a:tbl>
          </a:graphicData>
        </a:graphic>
      </p:graphicFrame>
      <p:pic>
        <p:nvPicPr>
          <p:cNvPr id="5" name="Picture 4">
            <a:extLst>
              <a:ext uri="{FF2B5EF4-FFF2-40B4-BE49-F238E27FC236}">
                <a16:creationId xmlns:a16="http://schemas.microsoft.com/office/drawing/2014/main" id="{EA414205-A8BD-4709-A725-EE38F3EC5837}"/>
              </a:ext>
            </a:extLst>
          </p:cNvPr>
          <p:cNvPicPr>
            <a:picLocks noChangeAspect="1"/>
          </p:cNvPicPr>
          <p:nvPr/>
        </p:nvPicPr>
        <p:blipFill>
          <a:blip r:embed="rId3"/>
          <a:stretch>
            <a:fillRect/>
          </a:stretch>
        </p:blipFill>
        <p:spPr>
          <a:xfrm>
            <a:off x="761318" y="1837730"/>
            <a:ext cx="7743933" cy="3267671"/>
          </a:xfrm>
          <a:prstGeom prst="rect">
            <a:avLst/>
          </a:prstGeom>
        </p:spPr>
      </p:pic>
      <p:sp>
        <p:nvSpPr>
          <p:cNvPr id="3" name="Slide Number Placeholder 2">
            <a:extLst>
              <a:ext uri="{FF2B5EF4-FFF2-40B4-BE49-F238E27FC236}">
                <a16:creationId xmlns:a16="http://schemas.microsoft.com/office/drawing/2014/main" id="{4E6E5906-EBEF-4B1F-9EFB-BD071874B90A}"/>
              </a:ext>
            </a:extLst>
          </p:cNvPr>
          <p:cNvSpPr>
            <a:spLocks noGrp="1"/>
          </p:cNvSpPr>
          <p:nvPr>
            <p:ph type="sldNum" sz="quarter" idx="12"/>
          </p:nvPr>
        </p:nvSpPr>
        <p:spPr/>
        <p:txBody>
          <a:bodyPr/>
          <a:lstStyle/>
          <a:p>
            <a:fld id="{62716ED7-3343-4A43-8BD6-6F268AE424C5}" type="slidenum">
              <a:rPr lang="en-US" smtClean="0"/>
              <a:pPr/>
              <a:t>44</a:t>
            </a:fld>
            <a:endParaRPr lang="en-US" dirty="0"/>
          </a:p>
        </p:txBody>
      </p:sp>
    </p:spTree>
    <p:extLst>
      <p:ext uri="{BB962C8B-B14F-4D97-AF65-F5344CB8AC3E}">
        <p14:creationId xmlns:p14="http://schemas.microsoft.com/office/powerpoint/2010/main" val="33090741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599"/>
            <a:ext cx="9144000" cy="762000"/>
          </a:xfrm>
        </p:spPr>
        <p:txBody>
          <a:bodyPr>
            <a:noAutofit/>
          </a:bodyPr>
          <a:lstStyle/>
          <a:p>
            <a:r>
              <a:rPr lang="en-US" dirty="0">
                <a:latin typeface="Franklin Gothic Demi Cond" panose="020B0706030402020204" pitchFamily="34" charset="0"/>
                <a:cs typeface="Calibri" panose="020F0502020204030204" pitchFamily="34" charset="0"/>
              </a:rPr>
              <a:t>Budget Trends: State Block Grant - Allotment</a:t>
            </a:r>
          </a:p>
        </p:txBody>
      </p:sp>
      <p:sp>
        <p:nvSpPr>
          <p:cNvPr id="5" name="TextBox 4"/>
          <p:cNvSpPr txBox="1"/>
          <p:nvPr/>
        </p:nvSpPr>
        <p:spPr>
          <a:xfrm>
            <a:off x="457200" y="1031686"/>
            <a:ext cx="8229600" cy="2062103"/>
          </a:xfrm>
          <a:prstGeom prst="rect">
            <a:avLst/>
          </a:prstGeom>
          <a:noFill/>
        </p:spPr>
        <p:txBody>
          <a:bodyPr wrap="square" rtlCol="0">
            <a:spAutoFit/>
          </a:bodyPr>
          <a:lstStyle>
            <a:defPPr>
              <a:defRPr lang="en-US"/>
            </a:defPPr>
            <a:lvl1pPr>
              <a:defRPr sz="2000" b="1">
                <a:latin typeface="Calibri" panose="020F0502020204030204" pitchFamily="34" charset="0"/>
              </a:defRPr>
            </a:lvl1pPr>
          </a:lstStyle>
          <a:p>
            <a:pPr marL="0" lvl="1"/>
            <a:r>
              <a:rPr lang="en-US" sz="2400" b="1" dirty="0">
                <a:solidFill>
                  <a:srgbClr val="505360"/>
                </a:solidFill>
                <a:latin typeface="Franklin Gothic Book" panose="020B0503020102020204" pitchFamily="34" charset="0"/>
                <a:cs typeface="Arial" pitchFamily="34" charset="0"/>
              </a:rPr>
              <a:t>The State Block Grant is only used for salaries of University employees and only covers 47% of our employees; since FY10, the State Block Grant has averaged ~$212M per year</a:t>
            </a:r>
          </a:p>
          <a:p>
            <a:pPr marL="0" lvl="1">
              <a:buClr>
                <a:schemeClr val="bg1">
                  <a:lumMod val="50000"/>
                </a:schemeClr>
              </a:buClr>
              <a:buSzPct val="85000"/>
            </a:pPr>
            <a:endParaRPr lang="en-US" b="1" dirty="0">
              <a:solidFill>
                <a:srgbClr val="132B49"/>
              </a:solidFill>
              <a:latin typeface="Franklin Gothic Book" panose="020B0503020102020204" pitchFamily="34" charset="0"/>
            </a:endParaRPr>
          </a:p>
          <a:p>
            <a:pPr marL="342900" lvl="1" indent="-342900">
              <a:buClr>
                <a:schemeClr val="bg1">
                  <a:lumMod val="50000"/>
                </a:schemeClr>
              </a:buClr>
              <a:buSzPct val="85000"/>
              <a:buFont typeface="Wingdings" panose="05000000000000000000" pitchFamily="2" charset="2"/>
              <a:buChar char="§"/>
            </a:pPr>
            <a:endParaRPr lang="en-US" b="1" dirty="0">
              <a:latin typeface="Franklin Gothic Book" panose="020B0503020102020204" pitchFamily="34" charset="0"/>
            </a:endParaRPr>
          </a:p>
          <a:p>
            <a:pPr marL="0" lvl="1"/>
            <a:endParaRPr lang="en-US" sz="2000" b="1" dirty="0">
              <a:latin typeface="Franklin Gothic Book" panose="020B0503020102020204" pitchFamily="34" charset="0"/>
            </a:endParaRPr>
          </a:p>
        </p:txBody>
      </p:sp>
      <p:graphicFrame>
        <p:nvGraphicFramePr>
          <p:cNvPr id="8" name="Chart 7"/>
          <p:cNvGraphicFramePr/>
          <p:nvPr>
            <p:extLst>
              <p:ext uri="{D42A27DB-BD31-4B8C-83A1-F6EECF244321}">
                <p14:modId xmlns:p14="http://schemas.microsoft.com/office/powerpoint/2010/main" val="3117855405"/>
              </p:ext>
            </p:extLst>
          </p:nvPr>
        </p:nvGraphicFramePr>
        <p:xfrm>
          <a:off x="472744" y="2517210"/>
          <a:ext cx="7315200" cy="3048001"/>
        </p:xfrm>
        <a:graphic>
          <a:graphicData uri="http://schemas.openxmlformats.org/drawingml/2006/chart">
            <c:chart xmlns:c="http://schemas.openxmlformats.org/drawingml/2006/chart" xmlns:r="http://schemas.openxmlformats.org/officeDocument/2006/relationships" r:id="rId3"/>
          </a:graphicData>
        </a:graphic>
      </p:graphicFrame>
      <p:cxnSp>
        <p:nvCxnSpPr>
          <p:cNvPr id="9" name="Straight Arrow Connector 8"/>
          <p:cNvCxnSpPr>
            <a:cxnSpLocks/>
          </p:cNvCxnSpPr>
          <p:nvPr/>
        </p:nvCxnSpPr>
        <p:spPr>
          <a:xfrm>
            <a:off x="7719060" y="2887549"/>
            <a:ext cx="2540" cy="940258"/>
          </a:xfrm>
          <a:prstGeom prst="straightConnector1">
            <a:avLst/>
          </a:prstGeom>
          <a:ln w="28575">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803488" y="2598003"/>
            <a:ext cx="1251584" cy="1661993"/>
          </a:xfrm>
          <a:prstGeom prst="rect">
            <a:avLst/>
          </a:prstGeom>
          <a:noFill/>
        </p:spPr>
        <p:txBody>
          <a:bodyPr wrap="square" rtlCol="0">
            <a:spAutoFit/>
          </a:bodyPr>
          <a:lstStyle/>
          <a:p>
            <a:pPr algn="ctr"/>
            <a:r>
              <a:rPr lang="en-US" sz="2000" dirty="0">
                <a:solidFill>
                  <a:srgbClr val="C00000"/>
                </a:solidFill>
                <a:latin typeface="Franklin Gothic Book" panose="020B0503020102020204" pitchFamily="34" charset="0"/>
                <a:cs typeface="Calibri" panose="020F0502020204030204" pitchFamily="34" charset="0"/>
              </a:rPr>
              <a:t>$32M cut since FY16 </a:t>
            </a:r>
          </a:p>
          <a:p>
            <a:pPr algn="ctr"/>
            <a:r>
              <a:rPr lang="en-US" sz="1050" dirty="0">
                <a:solidFill>
                  <a:srgbClr val="C00000"/>
                </a:solidFill>
                <a:latin typeface="Franklin Gothic Book" panose="020B0503020102020204" pitchFamily="34" charset="0"/>
                <a:cs typeface="Calibri" panose="020F0502020204030204" pitchFamily="34" charset="0"/>
              </a:rPr>
              <a:t>($70M when adding in lost fringe reimbursement)</a:t>
            </a:r>
          </a:p>
        </p:txBody>
      </p:sp>
      <p:sp>
        <p:nvSpPr>
          <p:cNvPr id="3" name="Slide Number Placeholder 2">
            <a:extLst>
              <a:ext uri="{FF2B5EF4-FFF2-40B4-BE49-F238E27FC236}">
                <a16:creationId xmlns:a16="http://schemas.microsoft.com/office/drawing/2014/main" id="{229A2300-8462-4AD1-8045-088A4FE124BF}"/>
              </a:ext>
            </a:extLst>
          </p:cNvPr>
          <p:cNvSpPr>
            <a:spLocks noGrp="1"/>
          </p:cNvSpPr>
          <p:nvPr>
            <p:ph type="sldNum" sz="quarter" idx="12"/>
          </p:nvPr>
        </p:nvSpPr>
        <p:spPr/>
        <p:txBody>
          <a:bodyPr/>
          <a:lstStyle/>
          <a:p>
            <a:fld id="{62716ED7-3343-4A43-8BD6-6F268AE424C5}" type="slidenum">
              <a:rPr lang="en-US" smtClean="0"/>
              <a:pPr/>
              <a:t>45</a:t>
            </a:fld>
            <a:endParaRPr lang="en-US" dirty="0"/>
          </a:p>
        </p:txBody>
      </p:sp>
    </p:spTree>
    <p:extLst>
      <p:ext uri="{BB962C8B-B14F-4D97-AF65-F5344CB8AC3E}">
        <p14:creationId xmlns:p14="http://schemas.microsoft.com/office/powerpoint/2010/main" val="15859797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32B49"/>
                </a:solidFill>
                <a:latin typeface="Franklin Gothic Demi Cond" panose="020B0706030402020204" pitchFamily="34" charset="0"/>
              </a:rPr>
              <a:t>Cuts in State Support</a:t>
            </a:r>
          </a:p>
        </p:txBody>
      </p:sp>
      <p:sp>
        <p:nvSpPr>
          <p:cNvPr id="4" name="TextBox 3"/>
          <p:cNvSpPr txBox="1"/>
          <p:nvPr/>
        </p:nvSpPr>
        <p:spPr>
          <a:xfrm>
            <a:off x="457200" y="6019800"/>
            <a:ext cx="7010401" cy="246221"/>
          </a:xfrm>
          <a:prstGeom prst="rect">
            <a:avLst/>
          </a:prstGeom>
          <a:noFill/>
        </p:spPr>
        <p:txBody>
          <a:bodyPr wrap="square" rtlCol="0">
            <a:spAutoFit/>
          </a:bodyPr>
          <a:lstStyle/>
          <a:p>
            <a:r>
              <a:rPr lang="en-US" sz="1000" dirty="0">
                <a:solidFill>
                  <a:srgbClr val="505360"/>
                </a:solidFill>
                <a:latin typeface="Franklin Gothic Book" panose="020B0503020102020204" pitchFamily="34" charset="0"/>
              </a:rPr>
              <a:t>*Reductions = lapses, rescissions, lost fringe reimbursements, fund sweeps and deficit mitigation</a:t>
            </a:r>
            <a:endParaRPr lang="en-US" sz="1000" dirty="0">
              <a:solidFill>
                <a:prstClr val="black"/>
              </a:solidFill>
              <a:latin typeface="Calibri" panose="020F0502020204030204" pitchFamily="34" charset="0"/>
            </a:endParaRPr>
          </a:p>
        </p:txBody>
      </p:sp>
      <p:pic>
        <p:nvPicPr>
          <p:cNvPr id="8" name="Picture 7">
            <a:extLst>
              <a:ext uri="{FF2B5EF4-FFF2-40B4-BE49-F238E27FC236}">
                <a16:creationId xmlns:a16="http://schemas.microsoft.com/office/drawing/2014/main" id="{4E9FBEB8-B265-430F-BF0F-BC0F33F55F45}"/>
              </a:ext>
            </a:extLst>
          </p:cNvPr>
          <p:cNvPicPr>
            <a:picLocks noChangeAspect="1"/>
          </p:cNvPicPr>
          <p:nvPr/>
        </p:nvPicPr>
        <p:blipFill>
          <a:blip r:embed="rId3"/>
          <a:stretch>
            <a:fillRect/>
          </a:stretch>
        </p:blipFill>
        <p:spPr>
          <a:xfrm>
            <a:off x="609600" y="2055030"/>
            <a:ext cx="7924800" cy="3583770"/>
          </a:xfrm>
          <a:prstGeom prst="rect">
            <a:avLst/>
          </a:prstGeom>
        </p:spPr>
      </p:pic>
      <p:sp>
        <p:nvSpPr>
          <p:cNvPr id="9" name="TextBox 8">
            <a:extLst>
              <a:ext uri="{FF2B5EF4-FFF2-40B4-BE49-F238E27FC236}">
                <a16:creationId xmlns:a16="http://schemas.microsoft.com/office/drawing/2014/main" id="{51DEE3E5-E160-4D79-95C3-348F35E3A4FA}"/>
              </a:ext>
            </a:extLst>
          </p:cNvPr>
          <p:cNvSpPr txBox="1"/>
          <p:nvPr/>
        </p:nvSpPr>
        <p:spPr>
          <a:xfrm>
            <a:off x="449900" y="1009879"/>
            <a:ext cx="8259760" cy="1446550"/>
          </a:xfrm>
          <a:prstGeom prst="rect">
            <a:avLst/>
          </a:prstGeom>
          <a:noFill/>
        </p:spPr>
        <p:txBody>
          <a:bodyPr wrap="square" rtlCol="0">
            <a:spAutoFit/>
          </a:bodyPr>
          <a:lstStyle>
            <a:defPPr>
              <a:defRPr lang="en-US"/>
            </a:defPPr>
            <a:lvl1pPr>
              <a:defRPr sz="2000" b="1">
                <a:latin typeface="Calibri" panose="020F0502020204030204" pitchFamily="34" charset="0"/>
              </a:defRPr>
            </a:lvl1pPr>
          </a:lstStyle>
          <a:p>
            <a:pPr marL="0" lvl="1" algn="ctr"/>
            <a:r>
              <a:rPr lang="en-US" sz="2400" b="1" dirty="0">
                <a:solidFill>
                  <a:srgbClr val="505360"/>
                </a:solidFill>
                <a:latin typeface="Franklin Gothic Book" panose="020B0503020102020204" pitchFamily="34" charset="0"/>
              </a:rPr>
              <a:t>Since FY12, UConn has sustained $90.2M in reductions* after each annual State budget was approved</a:t>
            </a:r>
          </a:p>
          <a:p>
            <a:pPr marL="0" lvl="1"/>
            <a:endParaRPr lang="en-US" sz="2000" b="1" dirty="0">
              <a:solidFill>
                <a:srgbClr val="505360"/>
              </a:solidFill>
              <a:latin typeface="Calibri" panose="020F0502020204030204" pitchFamily="34" charset="0"/>
            </a:endParaRPr>
          </a:p>
          <a:p>
            <a:pPr marL="0" lvl="1"/>
            <a:endParaRPr lang="en-US" sz="2000" b="1" dirty="0">
              <a:solidFill>
                <a:srgbClr val="505360"/>
              </a:solidFill>
              <a:latin typeface="Calibri" panose="020F0502020204030204" pitchFamily="34" charset="0"/>
            </a:endParaRPr>
          </a:p>
        </p:txBody>
      </p:sp>
      <p:sp>
        <p:nvSpPr>
          <p:cNvPr id="3" name="Slide Number Placeholder 2">
            <a:extLst>
              <a:ext uri="{FF2B5EF4-FFF2-40B4-BE49-F238E27FC236}">
                <a16:creationId xmlns:a16="http://schemas.microsoft.com/office/drawing/2014/main" id="{AE27EBA0-4E67-43B6-8839-053E85E382D2}"/>
              </a:ext>
            </a:extLst>
          </p:cNvPr>
          <p:cNvSpPr>
            <a:spLocks noGrp="1"/>
          </p:cNvSpPr>
          <p:nvPr>
            <p:ph type="sldNum" sz="quarter" idx="12"/>
          </p:nvPr>
        </p:nvSpPr>
        <p:spPr/>
        <p:txBody>
          <a:bodyPr/>
          <a:lstStyle/>
          <a:p>
            <a:fld id="{62716ED7-3343-4A43-8BD6-6F268AE424C5}" type="slidenum">
              <a:rPr lang="en-US" smtClean="0"/>
              <a:pPr/>
              <a:t>46</a:t>
            </a:fld>
            <a:endParaRPr lang="en-US" dirty="0"/>
          </a:p>
        </p:txBody>
      </p:sp>
    </p:spTree>
    <p:extLst>
      <p:ext uri="{BB962C8B-B14F-4D97-AF65-F5344CB8AC3E}">
        <p14:creationId xmlns:p14="http://schemas.microsoft.com/office/powerpoint/2010/main" val="5376479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normAutofit/>
          </a:bodyPr>
          <a:lstStyle/>
          <a:p>
            <a:r>
              <a:rPr lang="en-US" sz="3600" dirty="0">
                <a:latin typeface="Franklin Gothic Demi Cond" panose="020B0706030402020204" pitchFamily="34" charset="0"/>
                <a:cs typeface="Calibri" panose="020F0502020204030204" pitchFamily="34" charset="0"/>
              </a:rPr>
              <a:t>Budget Trends: Tuition Replaces Lost State Support</a:t>
            </a:r>
          </a:p>
        </p:txBody>
      </p:sp>
      <p:sp>
        <p:nvSpPr>
          <p:cNvPr id="6" name="TextBox 5"/>
          <p:cNvSpPr txBox="1"/>
          <p:nvPr/>
        </p:nvSpPr>
        <p:spPr>
          <a:xfrm>
            <a:off x="267505" y="1001361"/>
            <a:ext cx="8739931" cy="1200329"/>
          </a:xfrm>
          <a:prstGeom prst="rect">
            <a:avLst/>
          </a:prstGeom>
          <a:noFill/>
        </p:spPr>
        <p:txBody>
          <a:bodyPr wrap="square" rtlCol="0">
            <a:spAutoFit/>
          </a:bodyPr>
          <a:lstStyle/>
          <a:p>
            <a:pPr algn="ctr"/>
            <a:r>
              <a:rPr lang="en-US" sz="2400" b="1" dirty="0">
                <a:solidFill>
                  <a:srgbClr val="505360"/>
                </a:solidFill>
                <a:latin typeface="Franklin Gothic Book" panose="020B0503020102020204" pitchFamily="34" charset="0"/>
              </a:rPr>
              <a:t>As total State support declines, UConn must rely more on tuition revenues to cover more of its expenses, which shifts the cost burden onto students and their families</a:t>
            </a:r>
          </a:p>
        </p:txBody>
      </p:sp>
      <p:graphicFrame>
        <p:nvGraphicFramePr>
          <p:cNvPr id="11" name="Chart 10"/>
          <p:cNvGraphicFramePr/>
          <p:nvPr>
            <p:extLst>
              <p:ext uri="{D42A27DB-BD31-4B8C-83A1-F6EECF244321}">
                <p14:modId xmlns:p14="http://schemas.microsoft.com/office/powerpoint/2010/main" val="876652382"/>
              </p:ext>
            </p:extLst>
          </p:nvPr>
        </p:nvGraphicFramePr>
        <p:xfrm>
          <a:off x="477520" y="2088097"/>
          <a:ext cx="8529918" cy="4490267"/>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0" y="4769903"/>
            <a:ext cx="917875" cy="307777"/>
          </a:xfrm>
          <a:prstGeom prst="rect">
            <a:avLst/>
          </a:prstGeom>
          <a:noFill/>
        </p:spPr>
        <p:txBody>
          <a:bodyPr wrap="square" rtlCol="0">
            <a:spAutoFit/>
          </a:bodyPr>
          <a:lstStyle/>
          <a:p>
            <a:r>
              <a:rPr lang="en-US" sz="1400" b="1" dirty="0">
                <a:solidFill>
                  <a:srgbClr val="7E0000"/>
                </a:solidFill>
                <a:latin typeface="Franklin Gothic Book" panose="020B0503020102020204" pitchFamily="34" charset="0"/>
                <a:cs typeface="Calibri" panose="020F0502020204030204" pitchFamily="34" charset="0"/>
              </a:rPr>
              <a:t>$31.1 M</a:t>
            </a:r>
          </a:p>
        </p:txBody>
      </p:sp>
      <p:cxnSp>
        <p:nvCxnSpPr>
          <p:cNvPr id="13" name="Straight Arrow Connector 12"/>
          <p:cNvCxnSpPr>
            <a:cxnSpLocks/>
          </p:cNvCxnSpPr>
          <p:nvPr/>
        </p:nvCxnSpPr>
        <p:spPr>
          <a:xfrm>
            <a:off x="839937" y="4495800"/>
            <a:ext cx="0" cy="855985"/>
          </a:xfrm>
          <a:prstGeom prst="straightConnector1">
            <a:avLst/>
          </a:prstGeom>
          <a:ln>
            <a:solidFill>
              <a:srgbClr val="7E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cxnSpLocks/>
          </p:cNvCxnSpPr>
          <p:nvPr/>
        </p:nvCxnSpPr>
        <p:spPr>
          <a:xfrm>
            <a:off x="8324826" y="2496320"/>
            <a:ext cx="0" cy="687572"/>
          </a:xfrm>
          <a:prstGeom prst="straightConnector1">
            <a:avLst/>
          </a:prstGeom>
          <a:ln>
            <a:solidFill>
              <a:srgbClr val="00B0F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8308546" y="2667500"/>
            <a:ext cx="908907" cy="307777"/>
          </a:xfrm>
          <a:prstGeom prst="rect">
            <a:avLst/>
          </a:prstGeom>
          <a:noFill/>
        </p:spPr>
        <p:txBody>
          <a:bodyPr wrap="square" rtlCol="0">
            <a:spAutoFit/>
          </a:bodyPr>
          <a:lstStyle/>
          <a:p>
            <a:r>
              <a:rPr lang="en-US" sz="1400" b="1" dirty="0">
                <a:solidFill>
                  <a:srgbClr val="00B0F0"/>
                </a:solidFill>
                <a:latin typeface="Franklin Gothic Book" panose="020B0503020102020204" pitchFamily="34" charset="0"/>
                <a:cs typeface="Calibri" panose="020F0502020204030204" pitchFamily="34" charset="0"/>
              </a:rPr>
              <a:t>$64.1 M</a:t>
            </a:r>
          </a:p>
        </p:txBody>
      </p:sp>
      <p:sp>
        <p:nvSpPr>
          <p:cNvPr id="3" name="Slide Number Placeholder 2">
            <a:extLst>
              <a:ext uri="{FF2B5EF4-FFF2-40B4-BE49-F238E27FC236}">
                <a16:creationId xmlns:a16="http://schemas.microsoft.com/office/drawing/2014/main" id="{19FBA865-44D3-40FB-BDEC-EA26C9BFA35A}"/>
              </a:ext>
            </a:extLst>
          </p:cNvPr>
          <p:cNvSpPr>
            <a:spLocks noGrp="1"/>
          </p:cNvSpPr>
          <p:nvPr>
            <p:ph type="sldNum" sz="quarter" idx="12"/>
          </p:nvPr>
        </p:nvSpPr>
        <p:spPr/>
        <p:txBody>
          <a:bodyPr/>
          <a:lstStyle/>
          <a:p>
            <a:fld id="{62716ED7-3343-4A43-8BD6-6F268AE424C5}" type="slidenum">
              <a:rPr lang="en-US" smtClean="0"/>
              <a:pPr/>
              <a:t>47</a:t>
            </a:fld>
            <a:endParaRPr lang="en-US" dirty="0"/>
          </a:p>
        </p:txBody>
      </p:sp>
    </p:spTree>
    <p:extLst>
      <p:ext uri="{BB962C8B-B14F-4D97-AF65-F5344CB8AC3E}">
        <p14:creationId xmlns:p14="http://schemas.microsoft.com/office/powerpoint/2010/main" val="15944499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0253F"/>
                </a:solidFill>
                <a:latin typeface="Franklin Gothic Demi Cond" panose="020B0706030402020204" pitchFamily="34" charset="0"/>
              </a:rPr>
              <a:t>FY22 Expense by Category</a:t>
            </a:r>
          </a:p>
        </p:txBody>
      </p:sp>
      <p:sp>
        <p:nvSpPr>
          <p:cNvPr id="12" name="TextBox 11"/>
          <p:cNvSpPr txBox="1"/>
          <p:nvPr/>
        </p:nvSpPr>
        <p:spPr>
          <a:xfrm>
            <a:off x="457200" y="857071"/>
            <a:ext cx="8229600" cy="1200329"/>
          </a:xfrm>
          <a:prstGeom prst="rect">
            <a:avLst/>
          </a:prstGeom>
          <a:noFill/>
        </p:spPr>
        <p:txBody>
          <a:bodyPr wrap="square" rtlCol="0">
            <a:spAutoFit/>
          </a:bodyPr>
          <a:lstStyle>
            <a:defPPr>
              <a:defRPr lang="en-US"/>
            </a:defPPr>
            <a:lvl1pPr>
              <a:defRPr sz="2000" b="1">
                <a:latin typeface="Calibri" panose="020F0502020204030204" pitchFamily="34" charset="0"/>
              </a:defRPr>
            </a:lvl1pPr>
          </a:lstStyle>
          <a:p>
            <a:r>
              <a:rPr lang="en-US" sz="2400" dirty="0">
                <a:solidFill>
                  <a:srgbClr val="505360"/>
                </a:solidFill>
                <a:latin typeface="Franklin Gothic Book" panose="020B0503020102020204" pitchFamily="34" charset="0"/>
              </a:rPr>
              <a:t>Salary and fringe benefit costs, primarily due to the state’s unfunded legacy costs, are growing at a significant pace and account for nearly 55% of the University’s operating budget</a:t>
            </a:r>
          </a:p>
        </p:txBody>
      </p:sp>
      <p:sp>
        <p:nvSpPr>
          <p:cNvPr id="14" name="TextBox 13"/>
          <p:cNvSpPr txBox="1"/>
          <p:nvPr/>
        </p:nvSpPr>
        <p:spPr>
          <a:xfrm>
            <a:off x="457201" y="5291492"/>
            <a:ext cx="2822054" cy="1061829"/>
          </a:xfrm>
          <a:prstGeom prst="rect">
            <a:avLst/>
          </a:prstGeom>
          <a:noFill/>
        </p:spPr>
        <p:txBody>
          <a:bodyPr wrap="square" rtlCol="0">
            <a:spAutoFit/>
          </a:bodyPr>
          <a:lstStyle/>
          <a:p>
            <a:r>
              <a:rPr lang="en-US" sz="900" dirty="0">
                <a:solidFill>
                  <a:srgbClr val="10253F"/>
                </a:solidFill>
                <a:latin typeface="Franklin Gothic Book" panose="020B0503020102020204" pitchFamily="34" charset="0"/>
              </a:rPr>
              <a:t>Note: Use of decimals may result in rounding differences</a:t>
            </a:r>
          </a:p>
          <a:p>
            <a:endParaRPr lang="en-US" sz="900" dirty="0">
              <a:solidFill>
                <a:srgbClr val="10253F"/>
              </a:solidFill>
              <a:latin typeface="Franklin Gothic Book" panose="020B0503020102020204" pitchFamily="34" charset="0"/>
            </a:endParaRPr>
          </a:p>
          <a:p>
            <a:r>
              <a:rPr lang="en-US" sz="900" dirty="0">
                <a:solidFill>
                  <a:srgbClr val="10253F"/>
                </a:solidFill>
                <a:latin typeface="Franklin Gothic Book" panose="020B0503020102020204" pitchFamily="34" charset="0"/>
              </a:rPr>
              <a:t>Other Expenses includes dining services food and labor, lab supplies, janitorial services, facilities contracts, dues and memberships, travel, etc. </a:t>
            </a:r>
          </a:p>
          <a:p>
            <a:endParaRPr lang="en-US" sz="900" dirty="0">
              <a:solidFill>
                <a:srgbClr val="505360"/>
              </a:solidFill>
              <a:latin typeface="Franklin Gothic Book" panose="020B0503020102020204" pitchFamily="34" charset="0"/>
            </a:endParaRPr>
          </a:p>
        </p:txBody>
      </p:sp>
      <p:graphicFrame>
        <p:nvGraphicFramePr>
          <p:cNvPr id="16" name="Chart 15"/>
          <p:cNvGraphicFramePr/>
          <p:nvPr>
            <p:extLst>
              <p:ext uri="{D42A27DB-BD31-4B8C-83A1-F6EECF244321}">
                <p14:modId xmlns:p14="http://schemas.microsoft.com/office/powerpoint/2010/main" val="69178441"/>
              </p:ext>
            </p:extLst>
          </p:nvPr>
        </p:nvGraphicFramePr>
        <p:xfrm>
          <a:off x="2857500" y="4703792"/>
          <a:ext cx="3429000" cy="1828801"/>
        </p:xfrm>
        <a:graphic>
          <a:graphicData uri="http://schemas.openxmlformats.org/drawingml/2006/chart">
            <c:chart xmlns:c="http://schemas.openxmlformats.org/drawingml/2006/chart" xmlns:r="http://schemas.openxmlformats.org/officeDocument/2006/relationships" r:id="rId3"/>
          </a:graphicData>
        </a:graphic>
      </p:graphicFrame>
      <p:sp>
        <p:nvSpPr>
          <p:cNvPr id="21" name="TextBox 20">
            <a:extLst>
              <a:ext uri="{FF2B5EF4-FFF2-40B4-BE49-F238E27FC236}">
                <a16:creationId xmlns:a16="http://schemas.microsoft.com/office/drawing/2014/main" id="{7E6863D5-8AA0-4008-8073-ADF1F9760C8F}"/>
              </a:ext>
            </a:extLst>
          </p:cNvPr>
          <p:cNvSpPr txBox="1"/>
          <p:nvPr/>
        </p:nvSpPr>
        <p:spPr>
          <a:xfrm>
            <a:off x="112087" y="2161817"/>
            <a:ext cx="3071864" cy="369332"/>
          </a:xfrm>
          <a:prstGeom prst="rect">
            <a:avLst/>
          </a:prstGeom>
          <a:noFill/>
        </p:spPr>
        <p:txBody>
          <a:bodyPr wrap="square" rtlCol="0">
            <a:spAutoFit/>
          </a:bodyPr>
          <a:lstStyle>
            <a:defPPr>
              <a:defRPr lang="en-US"/>
            </a:defPPr>
            <a:lvl1pPr algn="ctr">
              <a:defRPr b="1">
                <a:solidFill>
                  <a:srgbClr val="04294B"/>
                </a:solidFill>
                <a:latin typeface="Franklin Gothic Book" panose="020B0503020102020204" pitchFamily="34" charset="0"/>
              </a:defRPr>
            </a:lvl1pPr>
          </a:lstStyle>
          <a:p>
            <a:r>
              <a:rPr lang="en-US" dirty="0">
                <a:solidFill>
                  <a:schemeClr val="tx2">
                    <a:lumMod val="50000"/>
                  </a:schemeClr>
                </a:solidFill>
              </a:rPr>
              <a:t>FY22 Budget</a:t>
            </a:r>
          </a:p>
        </p:txBody>
      </p:sp>
      <p:graphicFrame>
        <p:nvGraphicFramePr>
          <p:cNvPr id="10" name="Chart 9">
            <a:extLst>
              <a:ext uri="{FF2B5EF4-FFF2-40B4-BE49-F238E27FC236}">
                <a16:creationId xmlns:a16="http://schemas.microsoft.com/office/drawing/2014/main" id="{97BBCDD4-F951-4FB8-A0D0-D4CE5AA56654}"/>
              </a:ext>
            </a:extLst>
          </p:cNvPr>
          <p:cNvGraphicFramePr>
            <a:graphicFrameLocks/>
          </p:cNvGraphicFramePr>
          <p:nvPr>
            <p:extLst>
              <p:ext uri="{D42A27DB-BD31-4B8C-83A1-F6EECF244321}">
                <p14:modId xmlns:p14="http://schemas.microsoft.com/office/powerpoint/2010/main" val="2001198485"/>
              </p:ext>
            </p:extLst>
          </p:nvPr>
        </p:nvGraphicFramePr>
        <p:xfrm>
          <a:off x="4200121" y="2057400"/>
          <a:ext cx="4943879" cy="3217683"/>
        </p:xfrm>
        <a:graphic>
          <a:graphicData uri="http://schemas.openxmlformats.org/drawingml/2006/chart">
            <c:chart xmlns:c="http://schemas.openxmlformats.org/drawingml/2006/chart" xmlns:r="http://schemas.openxmlformats.org/officeDocument/2006/relationships" r:id="rId4"/>
          </a:graphicData>
        </a:graphic>
      </p:graphicFrame>
      <p:cxnSp>
        <p:nvCxnSpPr>
          <p:cNvPr id="15" name="Straight Connector 14">
            <a:extLst>
              <a:ext uri="{FF2B5EF4-FFF2-40B4-BE49-F238E27FC236}">
                <a16:creationId xmlns:a16="http://schemas.microsoft.com/office/drawing/2014/main" id="{963CC571-4B5B-4A5B-BCB2-55F97E3105D9}"/>
              </a:ext>
            </a:extLst>
          </p:cNvPr>
          <p:cNvCxnSpPr>
            <a:cxnSpLocks/>
          </p:cNvCxnSpPr>
          <p:nvPr/>
        </p:nvCxnSpPr>
        <p:spPr>
          <a:xfrm flipH="1">
            <a:off x="3691396" y="4230043"/>
            <a:ext cx="1185404" cy="101337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FA892C0-BBB4-4FBA-BDB7-655242981642}"/>
              </a:ext>
            </a:extLst>
          </p:cNvPr>
          <p:cNvCxnSpPr>
            <a:cxnSpLocks/>
          </p:cNvCxnSpPr>
          <p:nvPr/>
        </p:nvCxnSpPr>
        <p:spPr>
          <a:xfrm flipH="1">
            <a:off x="5527742" y="5181600"/>
            <a:ext cx="977097" cy="574267"/>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1" name="Chart 10">
            <a:extLst>
              <a:ext uri="{FF2B5EF4-FFF2-40B4-BE49-F238E27FC236}">
                <a16:creationId xmlns:a16="http://schemas.microsoft.com/office/drawing/2014/main" id="{401737E5-9C7F-46DF-811A-9B7955A4F8DE}"/>
              </a:ext>
            </a:extLst>
          </p:cNvPr>
          <p:cNvGraphicFramePr/>
          <p:nvPr>
            <p:extLst>
              <p:ext uri="{D42A27DB-BD31-4B8C-83A1-F6EECF244321}">
                <p14:modId xmlns:p14="http://schemas.microsoft.com/office/powerpoint/2010/main" val="1310914009"/>
              </p:ext>
            </p:extLst>
          </p:nvPr>
        </p:nvGraphicFramePr>
        <p:xfrm>
          <a:off x="3075840" y="4703793"/>
          <a:ext cx="3210659" cy="1822448"/>
        </p:xfrm>
        <a:graphic>
          <a:graphicData uri="http://schemas.openxmlformats.org/drawingml/2006/chart">
            <c:chart xmlns:c="http://schemas.openxmlformats.org/drawingml/2006/chart" xmlns:r="http://schemas.openxmlformats.org/officeDocument/2006/relationships" r:id="rId5"/>
          </a:graphicData>
        </a:graphic>
      </p:graphicFrame>
      <p:pic>
        <p:nvPicPr>
          <p:cNvPr id="22" name="Picture 21">
            <a:extLst>
              <a:ext uri="{FF2B5EF4-FFF2-40B4-BE49-F238E27FC236}">
                <a16:creationId xmlns:a16="http://schemas.microsoft.com/office/drawing/2014/main" id="{32DD5BD2-C5D3-4C4D-AC02-5FA7FE1D5943}"/>
              </a:ext>
            </a:extLst>
          </p:cNvPr>
          <p:cNvPicPr>
            <a:picLocks noChangeAspect="1"/>
          </p:cNvPicPr>
          <p:nvPr/>
        </p:nvPicPr>
        <p:blipFill>
          <a:blip r:embed="rId6"/>
          <a:stretch>
            <a:fillRect/>
          </a:stretch>
        </p:blipFill>
        <p:spPr>
          <a:xfrm>
            <a:off x="392545" y="2525755"/>
            <a:ext cx="2791406" cy="2655845"/>
          </a:xfrm>
          <a:prstGeom prst="rect">
            <a:avLst/>
          </a:prstGeom>
        </p:spPr>
      </p:pic>
      <p:sp>
        <p:nvSpPr>
          <p:cNvPr id="3" name="Slide Number Placeholder 2">
            <a:extLst>
              <a:ext uri="{FF2B5EF4-FFF2-40B4-BE49-F238E27FC236}">
                <a16:creationId xmlns:a16="http://schemas.microsoft.com/office/drawing/2014/main" id="{9322A4C6-9DB1-4376-A67D-C960CBDF04F7}"/>
              </a:ext>
            </a:extLst>
          </p:cNvPr>
          <p:cNvSpPr>
            <a:spLocks noGrp="1"/>
          </p:cNvSpPr>
          <p:nvPr>
            <p:ph type="sldNum" sz="quarter" idx="12"/>
          </p:nvPr>
        </p:nvSpPr>
        <p:spPr/>
        <p:txBody>
          <a:bodyPr/>
          <a:lstStyle/>
          <a:p>
            <a:fld id="{62716ED7-3343-4A43-8BD6-6F268AE424C5}" type="slidenum">
              <a:rPr lang="en-US" smtClean="0"/>
              <a:pPr/>
              <a:t>48</a:t>
            </a:fld>
            <a:endParaRPr lang="en-US" dirty="0"/>
          </a:p>
        </p:txBody>
      </p:sp>
    </p:spTree>
    <p:extLst>
      <p:ext uri="{BB962C8B-B14F-4D97-AF65-F5344CB8AC3E}">
        <p14:creationId xmlns:p14="http://schemas.microsoft.com/office/powerpoint/2010/main" val="12229526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32B49"/>
                </a:solidFill>
                <a:latin typeface="Franklin Gothic Demi Cond" panose="020B0706030402020204" pitchFamily="34" charset="0"/>
              </a:rPr>
              <a:t>Rising Fringe Costs</a:t>
            </a:r>
          </a:p>
        </p:txBody>
      </p:sp>
      <p:sp>
        <p:nvSpPr>
          <p:cNvPr id="4" name="TextBox 3"/>
          <p:cNvSpPr txBox="1"/>
          <p:nvPr/>
        </p:nvSpPr>
        <p:spPr>
          <a:xfrm>
            <a:off x="457200" y="6047601"/>
            <a:ext cx="8382000" cy="461665"/>
          </a:xfrm>
          <a:prstGeom prst="rect">
            <a:avLst/>
          </a:prstGeom>
          <a:noFill/>
        </p:spPr>
        <p:txBody>
          <a:bodyPr wrap="square" rtlCol="0">
            <a:spAutoFit/>
          </a:bodyPr>
          <a:lstStyle/>
          <a:p>
            <a:pPr algn="ctr"/>
            <a:r>
              <a:rPr lang="en-US" sz="1200" i="1" dirty="0">
                <a:solidFill>
                  <a:srgbClr val="505360"/>
                </a:solidFill>
                <a:latin typeface="Franklin Gothic Book" panose="020B0503020102020204" pitchFamily="34" charset="0"/>
              </a:rPr>
              <a:t>Fringe rates are determined by the State Comptroller's Office</a:t>
            </a:r>
          </a:p>
          <a:p>
            <a:pPr algn="ctr"/>
            <a:endParaRPr lang="en-US" sz="1200" i="1" dirty="0">
              <a:solidFill>
                <a:srgbClr val="505360"/>
              </a:solidFill>
              <a:latin typeface="Franklin Gothic Book" panose="020B0503020102020204" pitchFamily="34" charset="0"/>
            </a:endParaRPr>
          </a:p>
        </p:txBody>
      </p:sp>
      <p:sp>
        <p:nvSpPr>
          <p:cNvPr id="11" name="TextBox 10"/>
          <p:cNvSpPr txBox="1"/>
          <p:nvPr/>
        </p:nvSpPr>
        <p:spPr>
          <a:xfrm>
            <a:off x="457200" y="982419"/>
            <a:ext cx="8382000" cy="1200329"/>
          </a:xfrm>
          <a:prstGeom prst="rect">
            <a:avLst/>
          </a:prstGeom>
          <a:noFill/>
        </p:spPr>
        <p:txBody>
          <a:bodyPr wrap="square" rtlCol="0">
            <a:spAutoFit/>
          </a:bodyPr>
          <a:lstStyle/>
          <a:p>
            <a:pPr algn="ctr"/>
            <a:r>
              <a:rPr lang="en-US" sz="2400" b="1" dirty="0">
                <a:solidFill>
                  <a:srgbClr val="505360"/>
                </a:solidFill>
                <a:latin typeface="Franklin Gothic Book" panose="020B0503020102020204" pitchFamily="34" charset="0"/>
              </a:rPr>
              <a:t>As fringe costs rise, and the State covers a smaller share of the expenses, UConn pays more for fringe expenses and less for student service expenses</a:t>
            </a:r>
          </a:p>
        </p:txBody>
      </p:sp>
      <p:graphicFrame>
        <p:nvGraphicFramePr>
          <p:cNvPr id="13" name="Chart 12"/>
          <p:cNvGraphicFramePr>
            <a:graphicFrameLocks/>
          </p:cNvGraphicFramePr>
          <p:nvPr>
            <p:extLst>
              <p:ext uri="{D42A27DB-BD31-4B8C-83A1-F6EECF244321}">
                <p14:modId xmlns:p14="http://schemas.microsoft.com/office/powerpoint/2010/main" val="1267644777"/>
              </p:ext>
            </p:extLst>
          </p:nvPr>
        </p:nvGraphicFramePr>
        <p:xfrm>
          <a:off x="609600" y="1910177"/>
          <a:ext cx="7489286" cy="4137424"/>
        </p:xfrm>
        <a:graphic>
          <a:graphicData uri="http://schemas.openxmlformats.org/drawingml/2006/chart">
            <c:chart xmlns:c="http://schemas.openxmlformats.org/drawingml/2006/chart" xmlns:r="http://schemas.openxmlformats.org/officeDocument/2006/relationships" r:id="rId3"/>
          </a:graphicData>
        </a:graphic>
      </p:graphicFrame>
      <p:sp>
        <p:nvSpPr>
          <p:cNvPr id="15" name="TextBox 14"/>
          <p:cNvSpPr txBox="1"/>
          <p:nvPr/>
        </p:nvSpPr>
        <p:spPr>
          <a:xfrm>
            <a:off x="6477000" y="2777766"/>
            <a:ext cx="1333500" cy="646331"/>
          </a:xfrm>
          <a:prstGeom prst="rect">
            <a:avLst/>
          </a:prstGeom>
          <a:noFill/>
        </p:spPr>
        <p:txBody>
          <a:bodyPr wrap="square" rtlCol="0">
            <a:spAutoFit/>
          </a:bodyPr>
          <a:lstStyle/>
          <a:p>
            <a:pPr algn="ctr"/>
            <a:r>
              <a:rPr lang="en-US" sz="1200" b="1" dirty="0">
                <a:solidFill>
                  <a:schemeClr val="tx2">
                    <a:lumMod val="50000"/>
                  </a:schemeClr>
                </a:solidFill>
                <a:latin typeface="Franklin Gothic Book" panose="020B0503020102020204" pitchFamily="34" charset="0"/>
                <a:cs typeface="Calibri" panose="020F0502020204030204" pitchFamily="34" charset="0"/>
              </a:rPr>
              <a:t>UConn’s Share ($156.6M = </a:t>
            </a:r>
          </a:p>
          <a:p>
            <a:pPr algn="ctr"/>
            <a:r>
              <a:rPr lang="en-US" sz="1200" b="1" dirty="0">
                <a:solidFill>
                  <a:schemeClr val="tx2">
                    <a:lumMod val="50000"/>
                  </a:schemeClr>
                </a:solidFill>
                <a:latin typeface="Franklin Gothic Book" panose="020B0503020102020204" pitchFamily="34" charset="0"/>
                <a:cs typeface="Calibri" panose="020F0502020204030204" pitchFamily="34" charset="0"/>
              </a:rPr>
              <a:t>46%)</a:t>
            </a:r>
          </a:p>
        </p:txBody>
      </p:sp>
      <p:sp>
        <p:nvSpPr>
          <p:cNvPr id="16" name="TextBox 15"/>
          <p:cNvSpPr txBox="1"/>
          <p:nvPr/>
        </p:nvSpPr>
        <p:spPr>
          <a:xfrm>
            <a:off x="1752600" y="4026375"/>
            <a:ext cx="1219200" cy="646331"/>
          </a:xfrm>
          <a:prstGeom prst="rect">
            <a:avLst/>
          </a:prstGeom>
          <a:noFill/>
        </p:spPr>
        <p:txBody>
          <a:bodyPr wrap="square" rtlCol="0">
            <a:spAutoFit/>
          </a:bodyPr>
          <a:lstStyle/>
          <a:p>
            <a:pPr algn="ctr"/>
            <a:r>
              <a:rPr lang="en-US" sz="1200" b="1" dirty="0">
                <a:solidFill>
                  <a:schemeClr val="tx2">
                    <a:lumMod val="50000"/>
                  </a:schemeClr>
                </a:solidFill>
                <a:latin typeface="Franklin Gothic Book" panose="020B0503020102020204" pitchFamily="34" charset="0"/>
                <a:cs typeface="Calibri" panose="020F0502020204030204" pitchFamily="34" charset="0"/>
              </a:rPr>
              <a:t>UConn’s Share ($61.8M = 39%)</a:t>
            </a:r>
          </a:p>
        </p:txBody>
      </p:sp>
      <p:cxnSp>
        <p:nvCxnSpPr>
          <p:cNvPr id="17" name="Straight Arrow Connector 16"/>
          <p:cNvCxnSpPr/>
          <p:nvPr/>
        </p:nvCxnSpPr>
        <p:spPr>
          <a:xfrm>
            <a:off x="7810500" y="2133600"/>
            <a:ext cx="0" cy="1507529"/>
          </a:xfrm>
          <a:prstGeom prst="straightConnector1">
            <a:avLst/>
          </a:prstGeom>
          <a:ln>
            <a:solidFill>
              <a:srgbClr val="7E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a:cxnSpLocks/>
          </p:cNvCxnSpPr>
          <p:nvPr/>
        </p:nvCxnSpPr>
        <p:spPr>
          <a:xfrm>
            <a:off x="1752600" y="4038600"/>
            <a:ext cx="0" cy="685800"/>
          </a:xfrm>
          <a:prstGeom prst="straightConnector1">
            <a:avLst/>
          </a:prstGeom>
          <a:ln>
            <a:solidFill>
              <a:srgbClr val="7E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 name="Slide Number Placeholder 2">
            <a:extLst>
              <a:ext uri="{FF2B5EF4-FFF2-40B4-BE49-F238E27FC236}">
                <a16:creationId xmlns:a16="http://schemas.microsoft.com/office/drawing/2014/main" id="{D31418EE-E93B-43C1-8A09-7A0FDE50486B}"/>
              </a:ext>
            </a:extLst>
          </p:cNvPr>
          <p:cNvSpPr>
            <a:spLocks noGrp="1"/>
          </p:cNvSpPr>
          <p:nvPr>
            <p:ph type="sldNum" sz="quarter" idx="12"/>
          </p:nvPr>
        </p:nvSpPr>
        <p:spPr/>
        <p:txBody>
          <a:bodyPr/>
          <a:lstStyle/>
          <a:p>
            <a:fld id="{62716ED7-3343-4A43-8BD6-6F268AE424C5}" type="slidenum">
              <a:rPr lang="en-US" smtClean="0"/>
              <a:pPr/>
              <a:t>49</a:t>
            </a:fld>
            <a:endParaRPr lang="en-US" dirty="0"/>
          </a:p>
        </p:txBody>
      </p:sp>
    </p:spTree>
    <p:extLst>
      <p:ext uri="{BB962C8B-B14F-4D97-AF65-F5344CB8AC3E}">
        <p14:creationId xmlns:p14="http://schemas.microsoft.com/office/powerpoint/2010/main" val="225241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p:cNvPicPr>
            <a:picLocks noChangeAspect="1"/>
          </p:cNvPicPr>
          <p:nvPr/>
        </p:nvPicPr>
        <p:blipFill rotWithShape="1">
          <a:blip r:embed="rId3" cstate="email">
            <a:extLst>
              <a:ext uri="{28A0092B-C50C-407E-A947-70E740481C1C}">
                <a14:useLocalDpi xmlns:a14="http://schemas.microsoft.com/office/drawing/2010/main"/>
              </a:ext>
            </a:extLst>
          </a:blip>
          <a:srcRect r="-18102"/>
          <a:stretch/>
        </p:blipFill>
        <p:spPr>
          <a:xfrm>
            <a:off x="0" y="-1"/>
            <a:ext cx="10820400" cy="6390361"/>
          </a:xfrm>
          <a:prstGeom prst="rect">
            <a:avLst/>
          </a:prstGeom>
        </p:spPr>
      </p:pic>
      <p:pic>
        <p:nvPicPr>
          <p:cNvPr id="35" name="Picture 34" hidden="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8575" y="877939"/>
            <a:ext cx="9144000" cy="5143500"/>
          </a:xfrm>
          <a:prstGeom prst="rect">
            <a:avLst/>
          </a:prstGeom>
        </p:spPr>
      </p:pic>
      <p:pic>
        <p:nvPicPr>
          <p:cNvPr id="40" name="Picture 39"/>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33600" y="0"/>
            <a:ext cx="7048151" cy="6390360"/>
          </a:xfrm>
          <a:prstGeom prst="rect">
            <a:avLst/>
          </a:prstGeom>
        </p:spPr>
      </p:pic>
      <p:grpSp>
        <p:nvGrpSpPr>
          <p:cNvPr id="24" name="5300"/>
          <p:cNvGrpSpPr/>
          <p:nvPr/>
        </p:nvGrpSpPr>
        <p:grpSpPr>
          <a:xfrm>
            <a:off x="5596652" y="872016"/>
            <a:ext cx="2577886" cy="838200"/>
            <a:chOff x="793918" y="2065773"/>
            <a:chExt cx="3437181" cy="1117599"/>
          </a:xfrm>
        </p:grpSpPr>
        <p:sp>
          <p:nvSpPr>
            <p:cNvPr id="25" name="Rectangle 24"/>
            <p:cNvSpPr/>
            <p:nvPr/>
          </p:nvSpPr>
          <p:spPr>
            <a:xfrm>
              <a:off x="793918" y="2065773"/>
              <a:ext cx="3203791" cy="861775"/>
            </a:xfrm>
            <a:prstGeom prst="rect">
              <a:avLst/>
            </a:prstGeom>
            <a:ln>
              <a:noFill/>
            </a:ln>
          </p:spPr>
          <p:txBody>
            <a:bodyPr wrap="square">
              <a:spAutoFit/>
            </a:bodyPr>
            <a:lstStyle/>
            <a:p>
              <a:r>
                <a:rPr lang="en-US" sz="3600" b="1" dirty="0">
                  <a:ln w="15875">
                    <a:noFill/>
                  </a:ln>
                  <a:solidFill>
                    <a:schemeClr val="bg1"/>
                  </a:solidFill>
                  <a:latin typeface="Franklin Gothic Book" panose="020B0503020102020204" pitchFamily="34" charset="0"/>
                  <a:ea typeface="Arial" charset="0"/>
                  <a:cs typeface="Arial" charset="0"/>
                </a:rPr>
                <a:t>146,000</a:t>
              </a:r>
            </a:p>
          </p:txBody>
        </p:sp>
        <p:sp>
          <p:nvSpPr>
            <p:cNvPr id="26" name="Rectangle 25"/>
            <p:cNvSpPr/>
            <p:nvPr/>
          </p:nvSpPr>
          <p:spPr>
            <a:xfrm>
              <a:off x="820813" y="2752484"/>
              <a:ext cx="3410286" cy="430888"/>
            </a:xfrm>
            <a:prstGeom prst="rect">
              <a:avLst/>
            </a:prstGeom>
          </p:spPr>
          <p:txBody>
            <a:bodyPr wrap="square">
              <a:spAutoFit/>
            </a:bodyPr>
            <a:lstStyle/>
            <a:p>
              <a:r>
                <a:rPr lang="en-US" sz="1500" dirty="0">
                  <a:solidFill>
                    <a:srgbClr val="FFFFFF"/>
                  </a:solidFill>
                  <a:latin typeface="Franklin Gothic Book" panose="020B0503020102020204" pitchFamily="34" charset="0"/>
                  <a:ea typeface="Arial" charset="0"/>
                  <a:cs typeface="Arial" charset="0"/>
                </a:rPr>
                <a:t>alumni live in Connecticut </a:t>
              </a:r>
            </a:p>
          </p:txBody>
        </p:sp>
      </p:grpSp>
      <p:grpSp>
        <p:nvGrpSpPr>
          <p:cNvPr id="28" name="5300"/>
          <p:cNvGrpSpPr/>
          <p:nvPr/>
        </p:nvGrpSpPr>
        <p:grpSpPr>
          <a:xfrm>
            <a:off x="5631822" y="2389625"/>
            <a:ext cx="2577886" cy="1526233"/>
            <a:chOff x="840811" y="2548054"/>
            <a:chExt cx="3437180" cy="2034975"/>
          </a:xfrm>
        </p:grpSpPr>
        <p:sp>
          <p:nvSpPr>
            <p:cNvPr id="29" name="Rectangle 28"/>
            <p:cNvSpPr/>
            <p:nvPr/>
          </p:nvSpPr>
          <p:spPr>
            <a:xfrm>
              <a:off x="840811" y="2548054"/>
              <a:ext cx="3312700" cy="861774"/>
            </a:xfrm>
            <a:prstGeom prst="rect">
              <a:avLst/>
            </a:prstGeom>
            <a:ln>
              <a:noFill/>
            </a:ln>
          </p:spPr>
          <p:txBody>
            <a:bodyPr wrap="square">
              <a:spAutoFit/>
            </a:bodyPr>
            <a:lstStyle/>
            <a:p>
              <a:r>
                <a:rPr lang="pt-BR" sz="3600" b="1" dirty="0">
                  <a:ln w="15875">
                    <a:noFill/>
                  </a:ln>
                  <a:solidFill>
                    <a:schemeClr val="bg1"/>
                  </a:solidFill>
                  <a:latin typeface="Franklin Gothic Book" panose="020B0503020102020204" pitchFamily="34" charset="0"/>
                  <a:ea typeface="Arial" charset="0"/>
                  <a:cs typeface="Arial" charset="0"/>
                </a:rPr>
                <a:t>62%</a:t>
              </a:r>
              <a:endParaRPr lang="is-IS" sz="3600" b="1" dirty="0">
                <a:ln w="15875">
                  <a:noFill/>
                </a:ln>
                <a:solidFill>
                  <a:schemeClr val="bg1"/>
                </a:solidFill>
                <a:latin typeface="Franklin Gothic Book" panose="020B0503020102020204" pitchFamily="34" charset="0"/>
                <a:ea typeface="Arial" charset="0"/>
                <a:cs typeface="Arial" charset="0"/>
              </a:endParaRPr>
            </a:p>
          </p:txBody>
        </p:sp>
        <p:sp>
          <p:nvSpPr>
            <p:cNvPr id="30" name="Rectangle 29"/>
            <p:cNvSpPr/>
            <p:nvPr/>
          </p:nvSpPr>
          <p:spPr>
            <a:xfrm>
              <a:off x="867706" y="3228813"/>
              <a:ext cx="3410285" cy="1354216"/>
            </a:xfrm>
            <a:prstGeom prst="rect">
              <a:avLst/>
            </a:prstGeom>
          </p:spPr>
          <p:txBody>
            <a:bodyPr wrap="square">
              <a:spAutoFit/>
            </a:bodyPr>
            <a:lstStyle/>
            <a:p>
              <a:r>
                <a:rPr lang="en-US" sz="1500" dirty="0">
                  <a:solidFill>
                    <a:srgbClr val="FFFFFF"/>
                  </a:solidFill>
                  <a:latin typeface="Franklin Gothic Book" panose="020B0503020102020204" pitchFamily="34" charset="0"/>
                  <a:ea typeface="Arial" charset="0"/>
                  <a:cs typeface="Arial" charset="0"/>
                </a:rPr>
                <a:t>of recent graduates, who attended high school in CT &amp; who are employed, are working in the state</a:t>
              </a:r>
            </a:p>
          </p:txBody>
        </p:sp>
      </p:grpSp>
      <p:grpSp>
        <p:nvGrpSpPr>
          <p:cNvPr id="37" name="5300"/>
          <p:cNvGrpSpPr/>
          <p:nvPr/>
        </p:nvGrpSpPr>
        <p:grpSpPr>
          <a:xfrm>
            <a:off x="5614237" y="4364435"/>
            <a:ext cx="2579270" cy="1505200"/>
            <a:chOff x="893945" y="3189471"/>
            <a:chExt cx="4416635" cy="2006930"/>
          </a:xfrm>
        </p:grpSpPr>
        <p:sp>
          <p:nvSpPr>
            <p:cNvPr id="38" name="Rectangle 37"/>
            <p:cNvSpPr/>
            <p:nvPr/>
          </p:nvSpPr>
          <p:spPr>
            <a:xfrm>
              <a:off x="893945" y="3189471"/>
              <a:ext cx="1809559" cy="861773"/>
            </a:xfrm>
            <a:prstGeom prst="rect">
              <a:avLst/>
            </a:prstGeom>
            <a:ln>
              <a:noFill/>
            </a:ln>
          </p:spPr>
          <p:txBody>
            <a:bodyPr wrap="none">
              <a:spAutoFit/>
            </a:bodyPr>
            <a:lstStyle/>
            <a:p>
              <a:r>
                <a:rPr lang="is-IS" sz="3600" b="1" dirty="0">
                  <a:ln w="15875">
                    <a:noFill/>
                  </a:ln>
                  <a:solidFill>
                    <a:schemeClr val="bg1"/>
                  </a:solidFill>
                  <a:latin typeface="Franklin Gothic Book" panose="020B0503020102020204" pitchFamily="34" charset="0"/>
                  <a:ea typeface="Arial" charset="0"/>
                  <a:cs typeface="Arial" charset="0"/>
                </a:rPr>
                <a:t>18%</a:t>
              </a:r>
              <a:endParaRPr lang="sk-SK" sz="3600" b="1" dirty="0">
                <a:ln w="15875">
                  <a:noFill/>
                </a:ln>
                <a:solidFill>
                  <a:schemeClr val="bg1"/>
                </a:solidFill>
                <a:latin typeface="Franklin Gothic Book" panose="020B0503020102020204" pitchFamily="34" charset="0"/>
                <a:ea typeface="Arial" charset="0"/>
                <a:cs typeface="Arial" charset="0"/>
              </a:endParaRPr>
            </a:p>
          </p:txBody>
        </p:sp>
        <p:sp>
          <p:nvSpPr>
            <p:cNvPr id="39" name="Rectangle 38"/>
            <p:cNvSpPr/>
            <p:nvPr/>
          </p:nvSpPr>
          <p:spPr>
            <a:xfrm>
              <a:off x="902157" y="3842186"/>
              <a:ext cx="4408423" cy="1354215"/>
            </a:xfrm>
            <a:prstGeom prst="rect">
              <a:avLst/>
            </a:prstGeom>
          </p:spPr>
          <p:txBody>
            <a:bodyPr wrap="square">
              <a:spAutoFit/>
            </a:bodyPr>
            <a:lstStyle/>
            <a:p>
              <a:r>
                <a:rPr lang="en-US" sz="1500" dirty="0">
                  <a:solidFill>
                    <a:srgbClr val="FFFFFF"/>
                  </a:solidFill>
                  <a:latin typeface="Franklin Gothic Book" panose="020B0503020102020204" pitchFamily="34" charset="0"/>
                  <a:ea typeface="Arial" charset="0"/>
                  <a:cs typeface="Arial" charset="0"/>
                </a:rPr>
                <a:t>of graduates who did not attend high school in CT &amp; who are employed, are working in the state</a:t>
              </a:r>
            </a:p>
          </p:txBody>
        </p:sp>
      </p:grpSp>
      <p:sp>
        <p:nvSpPr>
          <p:cNvPr id="45" name="TextBox 44"/>
          <p:cNvSpPr txBox="1"/>
          <p:nvPr/>
        </p:nvSpPr>
        <p:spPr>
          <a:xfrm>
            <a:off x="1524000" y="2873463"/>
            <a:ext cx="3699374" cy="1111073"/>
          </a:xfrm>
          <a:prstGeom prst="rect">
            <a:avLst/>
          </a:prstGeom>
          <a:noFill/>
          <a:ln>
            <a:noFill/>
          </a:ln>
        </p:spPr>
        <p:txBody>
          <a:bodyPr wrap="square" lIns="68580" tIns="0" rIns="68580" bIns="0" rtlCol="0" anchor="ctr" anchorCtr="0">
            <a:spAutoFit/>
          </a:bodyPr>
          <a:lstStyle/>
          <a:p>
            <a:pPr>
              <a:lnSpc>
                <a:spcPct val="75000"/>
              </a:lnSpc>
            </a:pPr>
            <a:r>
              <a:rPr lang="en-US" sz="4800" b="1" dirty="0">
                <a:solidFill>
                  <a:schemeClr val="bg1"/>
                </a:solidFill>
                <a:effectLst>
                  <a:outerShdw blurRad="38100" dist="38100" dir="2700000" algn="tl">
                    <a:srgbClr val="000000">
                      <a:alpha val="43137"/>
                    </a:srgbClr>
                  </a:outerShdw>
                </a:effectLst>
                <a:latin typeface="Franklin Gothic Demi Cond" panose="020B0706030402020204" pitchFamily="34" charset="0"/>
                <a:ea typeface="Gotham Book" charset="0"/>
                <a:cs typeface="Gotham Book" charset="0"/>
              </a:rPr>
              <a:t>Our </a:t>
            </a:r>
          </a:p>
          <a:p>
            <a:pPr>
              <a:lnSpc>
                <a:spcPct val="75000"/>
              </a:lnSpc>
            </a:pPr>
            <a:r>
              <a:rPr lang="en-US" sz="4800" b="1" dirty="0">
                <a:solidFill>
                  <a:schemeClr val="bg1"/>
                </a:solidFill>
                <a:effectLst>
                  <a:outerShdw blurRad="38100" dist="38100" dir="2700000" algn="tl">
                    <a:srgbClr val="000000">
                      <a:alpha val="43137"/>
                    </a:srgbClr>
                  </a:outerShdw>
                </a:effectLst>
                <a:latin typeface="Franklin Gothic Demi Cond" panose="020B0706030402020204" pitchFamily="34" charset="0"/>
                <a:ea typeface="Gotham Book" charset="0"/>
                <a:cs typeface="Gotham Book" charset="0"/>
              </a:rPr>
              <a:t>Graduates</a:t>
            </a:r>
          </a:p>
        </p:txBody>
      </p:sp>
      <p:sp>
        <p:nvSpPr>
          <p:cNvPr id="2" name="Slide Number Placeholder 1">
            <a:extLst>
              <a:ext uri="{FF2B5EF4-FFF2-40B4-BE49-F238E27FC236}">
                <a16:creationId xmlns:a16="http://schemas.microsoft.com/office/drawing/2014/main" id="{28071D15-2EAA-42D4-972D-817B0B80CE58}"/>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5</a:t>
            </a:fld>
            <a:endParaRPr lang="en-US" dirty="0">
              <a:solidFill>
                <a:srgbClr val="1F497D">
                  <a:lumMod val="50000"/>
                </a:srgbClr>
              </a:solidFill>
            </a:endParaRPr>
          </a:p>
        </p:txBody>
      </p:sp>
    </p:spTree>
    <p:extLst>
      <p:ext uri="{BB962C8B-B14F-4D97-AF65-F5344CB8AC3E}">
        <p14:creationId xmlns:p14="http://schemas.microsoft.com/office/powerpoint/2010/main" val="34941812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E9DCA-083D-4C1C-9C33-830B1BB8365D}"/>
              </a:ext>
            </a:extLst>
          </p:cNvPr>
          <p:cNvSpPr>
            <a:spLocks noGrp="1"/>
          </p:cNvSpPr>
          <p:nvPr>
            <p:ph type="title"/>
          </p:nvPr>
        </p:nvSpPr>
        <p:spPr/>
        <p:txBody>
          <a:bodyPr>
            <a:normAutofit/>
          </a:bodyPr>
          <a:lstStyle/>
          <a:p>
            <a:r>
              <a:rPr lang="en-US" dirty="0">
                <a:latin typeface="Franklin Gothic Demi Cond" panose="020B0706030402020204" pitchFamily="34" charset="0"/>
                <a:cs typeface="Calibri" panose="020F0502020204030204" pitchFamily="34" charset="0"/>
              </a:rPr>
              <a:t>Budget Risks</a:t>
            </a:r>
          </a:p>
        </p:txBody>
      </p:sp>
      <p:sp>
        <p:nvSpPr>
          <p:cNvPr id="7" name="TextBox 6">
            <a:extLst>
              <a:ext uri="{FF2B5EF4-FFF2-40B4-BE49-F238E27FC236}">
                <a16:creationId xmlns:a16="http://schemas.microsoft.com/office/drawing/2014/main" id="{27A8C548-EB46-480B-9321-BD2F75F683DD}"/>
              </a:ext>
            </a:extLst>
          </p:cNvPr>
          <p:cNvSpPr txBox="1"/>
          <p:nvPr/>
        </p:nvSpPr>
        <p:spPr>
          <a:xfrm>
            <a:off x="381000" y="699001"/>
            <a:ext cx="8382000" cy="830997"/>
          </a:xfrm>
          <a:prstGeom prst="rect">
            <a:avLst/>
          </a:prstGeom>
          <a:noFill/>
        </p:spPr>
        <p:txBody>
          <a:bodyPr wrap="square" rtlCol="0">
            <a:spAutoFit/>
          </a:bodyPr>
          <a:lstStyle/>
          <a:p>
            <a:endParaRPr lang="en-US" sz="2400" b="1" dirty="0">
              <a:solidFill>
                <a:srgbClr val="505360"/>
              </a:solidFill>
              <a:latin typeface="Franklin Gothic Book" panose="020B0503020102020204" pitchFamily="34" charset="0"/>
              <a:cs typeface="Calibri" panose="020F0502020204030204" pitchFamily="34" charset="0"/>
            </a:endParaRPr>
          </a:p>
          <a:p>
            <a:r>
              <a:rPr lang="en-US" sz="2400" b="1" dirty="0">
                <a:solidFill>
                  <a:srgbClr val="505360"/>
                </a:solidFill>
                <a:latin typeface="Franklin Gothic Book" panose="020B0503020102020204" pitchFamily="34" charset="0"/>
                <a:cs typeface="Calibri" panose="020F0502020204030204" pitchFamily="34" charset="0"/>
              </a:rPr>
              <a:t>Future outstanding budget risks include:</a:t>
            </a:r>
          </a:p>
        </p:txBody>
      </p:sp>
      <p:sp>
        <p:nvSpPr>
          <p:cNvPr id="6" name="TextBox 5">
            <a:extLst>
              <a:ext uri="{FF2B5EF4-FFF2-40B4-BE49-F238E27FC236}">
                <a16:creationId xmlns:a16="http://schemas.microsoft.com/office/drawing/2014/main" id="{AAB5D906-25F6-4A90-B57E-E814D7EA0A30}"/>
              </a:ext>
            </a:extLst>
          </p:cNvPr>
          <p:cNvSpPr txBox="1"/>
          <p:nvPr/>
        </p:nvSpPr>
        <p:spPr>
          <a:xfrm>
            <a:off x="457200" y="1795902"/>
            <a:ext cx="7911548" cy="4062651"/>
          </a:xfrm>
          <a:prstGeom prst="rect">
            <a:avLst/>
          </a:prstGeom>
          <a:noFill/>
        </p:spPr>
        <p:txBody>
          <a:bodyPr wrap="square" rtlCol="0">
            <a:spAutoFit/>
          </a:bodyPr>
          <a:lstStyle/>
          <a:p>
            <a:pPr marL="285750" indent="-285750">
              <a:buClr>
                <a:schemeClr val="bg1">
                  <a:lumMod val="50000"/>
                </a:schemeClr>
              </a:buClr>
              <a:buFont typeface="Wingdings" panose="05000000000000000000" pitchFamily="2" charset="2"/>
              <a:buChar char="§"/>
            </a:pPr>
            <a:r>
              <a:rPr lang="en-US" sz="2000" u="sng" dirty="0">
                <a:solidFill>
                  <a:schemeClr val="tx2">
                    <a:lumMod val="50000"/>
                  </a:schemeClr>
                </a:solidFill>
                <a:latin typeface="Franklin Gothic Book" panose="020B0503020102020204" pitchFamily="34" charset="0"/>
                <a:cs typeface="Calibri" panose="020F0502020204030204" pitchFamily="34" charset="0"/>
              </a:rPr>
              <a:t>Collective Bargaining Negotiation – Unsettled Contracts</a:t>
            </a:r>
          </a:p>
          <a:p>
            <a:pPr marL="800100" lvl="1" indent="-342900">
              <a:buClr>
                <a:schemeClr val="bg1">
                  <a:lumMod val="50000"/>
                </a:schemeClr>
              </a:buClr>
              <a:buFont typeface="Wingdings" panose="05000000000000000000" pitchFamily="2" charset="2"/>
              <a:buChar char="§"/>
            </a:pPr>
            <a:r>
              <a:rPr lang="en-US" sz="2000" dirty="0">
                <a:solidFill>
                  <a:schemeClr val="tx2">
                    <a:lumMod val="50000"/>
                  </a:schemeClr>
                </a:solidFill>
                <a:latin typeface="Franklin Gothic Book" panose="020B0503020102020204" pitchFamily="34" charset="0"/>
                <a:cs typeface="Calibri" panose="020F0502020204030204" pitchFamily="34" charset="0"/>
              </a:rPr>
              <a:t>Potential cost = $7.2M per 1% CBI</a:t>
            </a:r>
          </a:p>
          <a:p>
            <a:pPr lvl="1">
              <a:buClr>
                <a:schemeClr val="bg1">
                  <a:lumMod val="50000"/>
                </a:schemeClr>
              </a:buClr>
            </a:pPr>
            <a:endParaRPr lang="en-US" sz="2000" dirty="0">
              <a:solidFill>
                <a:schemeClr val="tx2">
                  <a:lumMod val="50000"/>
                </a:schemeClr>
              </a:solidFill>
              <a:latin typeface="Franklin Gothic Book" panose="020B0503020102020204" pitchFamily="34" charset="0"/>
              <a:cs typeface="Calibri" panose="020F0502020204030204" pitchFamily="34" charset="0"/>
            </a:endParaRPr>
          </a:p>
          <a:p>
            <a:pPr marL="285750" indent="-285750">
              <a:spcBef>
                <a:spcPts val="1200"/>
              </a:spcBef>
              <a:buClr>
                <a:schemeClr val="bg1">
                  <a:lumMod val="50000"/>
                </a:schemeClr>
              </a:buClr>
              <a:buFont typeface="Wingdings" panose="05000000000000000000" pitchFamily="2" charset="2"/>
              <a:buChar char="§"/>
            </a:pPr>
            <a:r>
              <a:rPr lang="en-US" sz="2000" u="sng" dirty="0">
                <a:solidFill>
                  <a:schemeClr val="tx2">
                    <a:lumMod val="50000"/>
                  </a:schemeClr>
                </a:solidFill>
                <a:latin typeface="Franklin Gothic Book" panose="020B0503020102020204" pitchFamily="34" charset="0"/>
                <a:cs typeface="Calibri" panose="020F0502020204030204" pitchFamily="34" charset="0"/>
              </a:rPr>
              <a:t>Unfunded Legacy Fringe Costs</a:t>
            </a:r>
          </a:p>
          <a:p>
            <a:pPr marL="800100" lvl="1" indent="-342900">
              <a:buClr>
                <a:schemeClr val="bg1">
                  <a:lumMod val="50000"/>
                </a:schemeClr>
              </a:buClr>
              <a:buFont typeface="Wingdings" panose="05000000000000000000" pitchFamily="2" charset="2"/>
              <a:buChar char="§"/>
            </a:pPr>
            <a:r>
              <a:rPr lang="en-US" sz="2000" dirty="0">
                <a:solidFill>
                  <a:schemeClr val="tx2">
                    <a:lumMod val="50000"/>
                  </a:schemeClr>
                </a:solidFill>
                <a:latin typeface="Franklin Gothic Book" panose="020B0503020102020204" pitchFamily="34" charset="0"/>
                <a:cs typeface="Calibri" panose="020F0502020204030204" pitchFamily="34" charset="0"/>
              </a:rPr>
              <a:t>UConn will pay ~$38.7M in unfunded legacy fringe costs in FY23 and it will continue to grow in the out-years. The full cost is $44.8M in FY23 however the State has allocated $6.1M in carryforward fund support.</a:t>
            </a:r>
          </a:p>
          <a:p>
            <a:pPr marL="742950" lvl="1" indent="-285750">
              <a:buClr>
                <a:schemeClr val="bg1">
                  <a:lumMod val="50000"/>
                </a:schemeClr>
              </a:buClr>
              <a:buFont typeface="Wingdings" panose="05000000000000000000" pitchFamily="2" charset="2"/>
              <a:buChar char="§"/>
            </a:pPr>
            <a:endParaRPr lang="en-US" sz="2000" dirty="0">
              <a:solidFill>
                <a:schemeClr val="tx2">
                  <a:lumMod val="50000"/>
                </a:schemeClr>
              </a:solidFill>
              <a:latin typeface="Calibri" panose="020F0502020204030204" pitchFamily="34" charset="0"/>
              <a:cs typeface="Calibri" panose="020F0502020204030204" pitchFamily="34" charset="0"/>
            </a:endParaRPr>
          </a:p>
          <a:p>
            <a:pPr marL="285750" indent="-285750">
              <a:spcBef>
                <a:spcPts val="1200"/>
              </a:spcBef>
              <a:buClr>
                <a:schemeClr val="bg1">
                  <a:lumMod val="50000"/>
                </a:schemeClr>
              </a:buClr>
              <a:buFont typeface="Wingdings" panose="05000000000000000000" pitchFamily="2" charset="2"/>
              <a:buChar char="§"/>
            </a:pPr>
            <a:r>
              <a:rPr lang="en-US" sz="2000" u="sng" dirty="0">
                <a:solidFill>
                  <a:schemeClr val="tx2">
                    <a:lumMod val="50000"/>
                  </a:schemeClr>
                </a:solidFill>
                <a:latin typeface="Franklin Gothic Book" panose="020B0503020102020204" pitchFamily="34" charset="0"/>
                <a:cs typeface="Calibri" panose="020F0502020204030204" pitchFamily="34" charset="0"/>
              </a:rPr>
              <a:t>27th Payroll in FY23</a:t>
            </a:r>
          </a:p>
          <a:p>
            <a:pPr marL="800100" lvl="1" indent="-342900">
              <a:buClr>
                <a:schemeClr val="bg1">
                  <a:lumMod val="50000"/>
                </a:schemeClr>
              </a:buClr>
              <a:buFont typeface="Wingdings" panose="05000000000000000000" pitchFamily="2" charset="2"/>
              <a:buChar char="§"/>
            </a:pPr>
            <a:r>
              <a:rPr lang="en-US" sz="2000" dirty="0">
                <a:solidFill>
                  <a:schemeClr val="tx2">
                    <a:lumMod val="50000"/>
                  </a:schemeClr>
                </a:solidFill>
                <a:latin typeface="Franklin Gothic Book" panose="020B0503020102020204" pitchFamily="34" charset="0"/>
                <a:cs typeface="Calibri" panose="020F0502020204030204" pitchFamily="34" charset="0"/>
              </a:rPr>
              <a:t>Lack of additional state funding will cost us $15M</a:t>
            </a:r>
          </a:p>
          <a:p>
            <a:pPr marL="285750" indent="-285750">
              <a:buFont typeface="Wingdings" panose="05000000000000000000" pitchFamily="2" charset="2"/>
              <a:buChar char="§"/>
            </a:pPr>
            <a:endParaRPr lang="en-US" dirty="0">
              <a:solidFill>
                <a:schemeClr val="tx2">
                  <a:lumMod val="50000"/>
                </a:schemeClr>
              </a:solidFill>
            </a:endParaRPr>
          </a:p>
        </p:txBody>
      </p:sp>
      <p:sp>
        <p:nvSpPr>
          <p:cNvPr id="3" name="Slide Number Placeholder 2">
            <a:extLst>
              <a:ext uri="{FF2B5EF4-FFF2-40B4-BE49-F238E27FC236}">
                <a16:creationId xmlns:a16="http://schemas.microsoft.com/office/drawing/2014/main" id="{3733D454-172E-43B8-ADDA-FDF50AFA5155}"/>
              </a:ext>
            </a:extLst>
          </p:cNvPr>
          <p:cNvSpPr>
            <a:spLocks noGrp="1"/>
          </p:cNvSpPr>
          <p:nvPr>
            <p:ph type="sldNum" sz="quarter" idx="12"/>
          </p:nvPr>
        </p:nvSpPr>
        <p:spPr/>
        <p:txBody>
          <a:bodyPr/>
          <a:lstStyle/>
          <a:p>
            <a:fld id="{62716ED7-3343-4A43-8BD6-6F268AE424C5}" type="slidenum">
              <a:rPr lang="en-US" smtClean="0"/>
              <a:pPr/>
              <a:t>50</a:t>
            </a:fld>
            <a:endParaRPr lang="en-US" dirty="0"/>
          </a:p>
        </p:txBody>
      </p:sp>
    </p:spTree>
    <p:extLst>
      <p:ext uri="{BB962C8B-B14F-4D97-AF65-F5344CB8AC3E}">
        <p14:creationId xmlns:p14="http://schemas.microsoft.com/office/powerpoint/2010/main" val="40584667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090"/>
            <a:ext cx="8229600" cy="994172"/>
          </a:xfrm>
        </p:spPr>
        <p:txBody>
          <a:bodyPr>
            <a:normAutofit/>
          </a:bodyPr>
          <a:lstStyle/>
          <a:p>
            <a:r>
              <a:rPr lang="en-US" dirty="0">
                <a:solidFill>
                  <a:srgbClr val="132B49"/>
                </a:solidFill>
                <a:latin typeface="Franklin Gothic Demi Cond" panose="020B0706030402020204" pitchFamily="34" charset="0"/>
              </a:rPr>
              <a:t>UConn Budget Impacts Excellence</a:t>
            </a:r>
          </a:p>
        </p:txBody>
      </p:sp>
      <p:sp>
        <p:nvSpPr>
          <p:cNvPr id="6" name="TextBox 5"/>
          <p:cNvSpPr txBox="1"/>
          <p:nvPr/>
        </p:nvSpPr>
        <p:spPr>
          <a:xfrm>
            <a:off x="514350" y="1873533"/>
            <a:ext cx="8172450" cy="4524315"/>
          </a:xfrm>
          <a:prstGeom prst="rect">
            <a:avLst/>
          </a:prstGeom>
          <a:noFill/>
        </p:spPr>
        <p:txBody>
          <a:bodyPr wrap="square" rtlCol="0">
            <a:spAutoFit/>
          </a:bodyPr>
          <a:lstStyle/>
          <a:p>
            <a:pPr marL="285750" indent="-285750">
              <a:buClr>
                <a:srgbClr val="888A93"/>
              </a:buClr>
              <a:buSzPct val="100000"/>
              <a:buFont typeface="Wingdings" panose="05000000000000000000" pitchFamily="2" charset="2"/>
              <a:buChar char="§"/>
            </a:pPr>
            <a:r>
              <a:rPr lang="en-US" dirty="0">
                <a:solidFill>
                  <a:schemeClr val="tx2">
                    <a:lumMod val="50000"/>
                  </a:schemeClr>
                </a:solidFill>
                <a:latin typeface="Franklin Gothic Book" panose="020B0503020102020204" pitchFamily="34" charset="0"/>
                <a:cs typeface="Calibri" panose="020F0502020204030204" pitchFamily="34" charset="0"/>
              </a:rPr>
              <a:t>With strong State support, UConn climbed its way to become a top 20 public research university – reaching as high as #18 in </a:t>
            </a:r>
            <a:r>
              <a:rPr lang="en-US" i="1" dirty="0">
                <a:solidFill>
                  <a:schemeClr val="tx2">
                    <a:lumMod val="50000"/>
                  </a:schemeClr>
                </a:solidFill>
                <a:latin typeface="Franklin Gothic Book" panose="020B0503020102020204" pitchFamily="34" charset="0"/>
                <a:cs typeface="Calibri" panose="020F0502020204030204" pitchFamily="34" charset="0"/>
              </a:rPr>
              <a:t>US News </a:t>
            </a:r>
            <a:r>
              <a:rPr lang="en-US" dirty="0">
                <a:solidFill>
                  <a:schemeClr val="tx2">
                    <a:lumMod val="50000"/>
                  </a:schemeClr>
                </a:solidFill>
                <a:latin typeface="Franklin Gothic Book" panose="020B0503020102020204" pitchFamily="34" charset="0"/>
                <a:cs typeface="Calibri" panose="020F0502020204030204" pitchFamily="34" charset="0"/>
              </a:rPr>
              <a:t>in 2018 out of 190 major public research universities nationwide</a:t>
            </a:r>
          </a:p>
          <a:p>
            <a:pPr marL="285750" indent="-285750">
              <a:buClr>
                <a:srgbClr val="888A93"/>
              </a:buClr>
              <a:buSzPct val="100000"/>
              <a:buFont typeface="Wingdings" panose="05000000000000000000" pitchFamily="2" charset="2"/>
              <a:buChar char="§"/>
            </a:pPr>
            <a:endParaRPr lang="en-US" dirty="0">
              <a:solidFill>
                <a:schemeClr val="tx2">
                  <a:lumMod val="50000"/>
                </a:schemeClr>
              </a:solidFill>
              <a:latin typeface="Franklin Gothic Book" panose="020B0503020102020204" pitchFamily="34" charset="0"/>
            </a:endParaRPr>
          </a:p>
          <a:p>
            <a:pPr marL="285750"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While UConn is currently ranked as #23 in </a:t>
            </a:r>
            <a:r>
              <a:rPr lang="en-US" i="1" dirty="0">
                <a:solidFill>
                  <a:schemeClr val="tx2">
                    <a:lumMod val="50000"/>
                  </a:schemeClr>
                </a:solidFill>
                <a:latin typeface="Franklin Gothic Book" panose="020B0503020102020204" pitchFamily="34" charset="0"/>
              </a:rPr>
              <a:t>US News</a:t>
            </a:r>
            <a:r>
              <a:rPr lang="en-US" dirty="0">
                <a:solidFill>
                  <a:schemeClr val="tx2">
                    <a:lumMod val="50000"/>
                  </a:schemeClr>
                </a:solidFill>
                <a:latin typeface="Franklin Gothic Book" panose="020B0503020102020204" pitchFamily="34" charset="0"/>
              </a:rPr>
              <a:t>, continued reductions in State  support will have negative impacts on UConn students and the State’s economy</a:t>
            </a:r>
          </a:p>
          <a:p>
            <a:pPr marL="285750" indent="-285750">
              <a:buClr>
                <a:srgbClr val="888A93"/>
              </a:buClr>
              <a:buFont typeface="Wingdings" panose="05000000000000000000" pitchFamily="2" charset="2"/>
              <a:buChar char="§"/>
            </a:pPr>
            <a:endParaRPr lang="en-US" dirty="0">
              <a:solidFill>
                <a:schemeClr val="tx2">
                  <a:lumMod val="50000"/>
                </a:schemeClr>
              </a:solidFill>
              <a:latin typeface="Franklin Gothic Book" panose="020B0503020102020204" pitchFamily="34" charset="0"/>
            </a:endParaRPr>
          </a:p>
          <a:p>
            <a:pPr marL="628650" lvl="1"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Students pay more tuition &amp; fees to offset declining State support</a:t>
            </a:r>
          </a:p>
          <a:p>
            <a:pPr marL="628650" lvl="1"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Class sizes increase while class offerings decrease, resulting in diminished educational quality and longer times to graduation</a:t>
            </a:r>
          </a:p>
          <a:p>
            <a:pPr marL="628650" lvl="1"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Student services will be limited, including fewer academic advisors, mental health counseling, and other support services</a:t>
            </a:r>
          </a:p>
          <a:p>
            <a:pPr marL="628650" lvl="1" indent="-285750">
              <a:buClr>
                <a:srgbClr val="888A93"/>
              </a:buClr>
              <a:buFont typeface="Wingdings" panose="05000000000000000000" pitchFamily="2" charset="2"/>
              <a:buChar char="§"/>
            </a:pPr>
            <a:r>
              <a:rPr lang="en-US" dirty="0">
                <a:solidFill>
                  <a:schemeClr val="tx2">
                    <a:lumMod val="50000"/>
                  </a:schemeClr>
                </a:solidFill>
                <a:latin typeface="Franklin Gothic Book" panose="020B0503020102020204" pitchFamily="34" charset="0"/>
              </a:rPr>
              <a:t>Competition for and retention rates of best faculty decline, leading to fewer research grants and industry partnerships</a:t>
            </a:r>
          </a:p>
          <a:p>
            <a:pPr marL="285750" indent="-285750">
              <a:buClr>
                <a:srgbClr val="888A93"/>
              </a:buClr>
              <a:buSzPct val="100000"/>
              <a:buFont typeface="Wingdings" panose="05000000000000000000" pitchFamily="2" charset="2"/>
              <a:buChar char="§"/>
            </a:pPr>
            <a:endParaRPr lang="en-US" dirty="0">
              <a:solidFill>
                <a:schemeClr val="tx2">
                  <a:lumMod val="50000"/>
                </a:schemeClr>
              </a:solidFill>
              <a:latin typeface="Franklin Gothic Book" panose="020B0503020102020204" pitchFamily="34" charset="0"/>
            </a:endParaRPr>
          </a:p>
        </p:txBody>
      </p:sp>
      <p:sp>
        <p:nvSpPr>
          <p:cNvPr id="5" name="TextBox 4"/>
          <p:cNvSpPr txBox="1"/>
          <p:nvPr/>
        </p:nvSpPr>
        <p:spPr>
          <a:xfrm>
            <a:off x="423746" y="940400"/>
            <a:ext cx="8263054" cy="830997"/>
          </a:xfrm>
          <a:prstGeom prst="rect">
            <a:avLst/>
          </a:prstGeom>
          <a:noFill/>
        </p:spPr>
        <p:txBody>
          <a:bodyPr wrap="square" rtlCol="0">
            <a:spAutoFit/>
          </a:bodyPr>
          <a:lstStyle>
            <a:defPPr>
              <a:defRPr lang="en-US"/>
            </a:defPPr>
            <a:lvl1pPr>
              <a:defRPr sz="2000" b="1">
                <a:latin typeface="Calibri" panose="020F0502020204030204" pitchFamily="34" charset="0"/>
              </a:defRPr>
            </a:lvl1pPr>
          </a:lstStyle>
          <a:p>
            <a:pPr algn="ctr"/>
            <a:r>
              <a:rPr lang="en-US" sz="2400" dirty="0">
                <a:solidFill>
                  <a:srgbClr val="505360"/>
                </a:solidFill>
                <a:latin typeface="Franklin Gothic Book" panose="020B0503020102020204" pitchFamily="34" charset="0"/>
              </a:rPr>
              <a:t>Threats to UConn’s budget will impact student success, affordability, and national reputation</a:t>
            </a:r>
          </a:p>
        </p:txBody>
      </p:sp>
      <p:sp>
        <p:nvSpPr>
          <p:cNvPr id="3" name="Slide Number Placeholder 2">
            <a:extLst>
              <a:ext uri="{FF2B5EF4-FFF2-40B4-BE49-F238E27FC236}">
                <a16:creationId xmlns:a16="http://schemas.microsoft.com/office/drawing/2014/main" id="{FFB9B746-31AD-41E1-9D9E-56F19380B3BD}"/>
              </a:ext>
            </a:extLst>
          </p:cNvPr>
          <p:cNvSpPr>
            <a:spLocks noGrp="1"/>
          </p:cNvSpPr>
          <p:nvPr>
            <p:ph type="sldNum" sz="quarter" idx="12"/>
          </p:nvPr>
        </p:nvSpPr>
        <p:spPr/>
        <p:txBody>
          <a:bodyPr/>
          <a:lstStyle/>
          <a:p>
            <a:fld id="{62716ED7-3343-4A43-8BD6-6F268AE424C5}" type="slidenum">
              <a:rPr lang="en-US" smtClean="0"/>
              <a:pPr/>
              <a:t>51</a:t>
            </a:fld>
            <a:endParaRPr lang="en-US" dirty="0"/>
          </a:p>
        </p:txBody>
      </p:sp>
    </p:spTree>
    <p:extLst>
      <p:ext uri="{BB962C8B-B14F-4D97-AF65-F5344CB8AC3E}">
        <p14:creationId xmlns:p14="http://schemas.microsoft.com/office/powerpoint/2010/main" val="5008491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800350"/>
            <a:ext cx="9144000" cy="571500"/>
          </a:xfrm>
        </p:spPr>
        <p:txBody>
          <a:bodyPr>
            <a:noAutofit/>
          </a:bodyPr>
          <a:lstStyle/>
          <a:p>
            <a:r>
              <a:rPr lang="en-US" sz="6000" b="1" dirty="0">
                <a:solidFill>
                  <a:srgbClr val="10253F"/>
                </a:solidFill>
                <a:latin typeface="Franklin Gothic Demi Cond" panose="020B0706030402020204" pitchFamily="34" charset="0"/>
              </a:rPr>
              <a:t>UConn</a:t>
            </a:r>
            <a:br>
              <a:rPr lang="en-US" b="1" dirty="0">
                <a:solidFill>
                  <a:schemeClr val="tx1"/>
                </a:solidFill>
                <a:latin typeface="Franklin Gothic Book" panose="020B0503020102020204" pitchFamily="34" charset="0"/>
              </a:rPr>
            </a:br>
            <a:br>
              <a:rPr lang="en-US" b="1" dirty="0">
                <a:solidFill>
                  <a:schemeClr val="tx1"/>
                </a:solidFill>
                <a:latin typeface="Franklin Gothic Book" panose="020B0503020102020204" pitchFamily="34" charset="0"/>
              </a:rPr>
            </a:br>
            <a:r>
              <a:rPr lang="en-US" b="1" dirty="0">
                <a:solidFill>
                  <a:srgbClr val="505360"/>
                </a:solidFill>
                <a:latin typeface="Franklin Gothic Book" panose="020B0503020102020204" pitchFamily="34" charset="0"/>
              </a:rPr>
              <a:t>Capital Budget</a:t>
            </a:r>
            <a:endParaRPr lang="en-US" dirty="0">
              <a:solidFill>
                <a:srgbClr val="505360"/>
              </a:solidFill>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F384BFD3-7EC7-4320-BAB6-CF9E2826DD20}"/>
              </a:ext>
            </a:extLst>
          </p:cNvPr>
          <p:cNvSpPr>
            <a:spLocks noGrp="1"/>
          </p:cNvSpPr>
          <p:nvPr>
            <p:ph type="sldNum" sz="quarter" idx="12"/>
          </p:nvPr>
        </p:nvSpPr>
        <p:spPr/>
        <p:txBody>
          <a:bodyPr/>
          <a:lstStyle/>
          <a:p>
            <a:fld id="{B098AFC2-6C70-5741-9524-AA5F422D6150}" type="slidenum">
              <a:rPr lang="en-US" smtClean="0">
                <a:solidFill>
                  <a:srgbClr val="1F497D">
                    <a:lumMod val="50000"/>
                  </a:srgbClr>
                </a:solidFill>
              </a:rPr>
              <a:pPr/>
              <a:t>52</a:t>
            </a:fld>
            <a:endParaRPr lang="en-US" dirty="0">
              <a:solidFill>
                <a:srgbClr val="1F497D">
                  <a:lumMod val="50000"/>
                </a:srgbClr>
              </a:solidFill>
            </a:endParaRPr>
          </a:p>
        </p:txBody>
      </p:sp>
    </p:spTree>
    <p:extLst>
      <p:ext uri="{BB962C8B-B14F-4D97-AF65-F5344CB8AC3E}">
        <p14:creationId xmlns:p14="http://schemas.microsoft.com/office/powerpoint/2010/main" val="39644334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dirty="0">
                <a:latin typeface="Franklin Gothic Demi Cond" panose="020B0706030402020204" pitchFamily="34" charset="0"/>
              </a:rPr>
              <a:t>Capital Program Challenges</a:t>
            </a:r>
          </a:p>
        </p:txBody>
      </p:sp>
      <p:sp>
        <p:nvSpPr>
          <p:cNvPr id="4" name="Content Placeholder 3"/>
          <p:cNvSpPr>
            <a:spLocks noGrp="1"/>
          </p:cNvSpPr>
          <p:nvPr>
            <p:ph sz="quarter" idx="1"/>
          </p:nvPr>
        </p:nvSpPr>
        <p:spPr>
          <a:xfrm>
            <a:off x="457200" y="1069200"/>
            <a:ext cx="8229600" cy="5181600"/>
          </a:xfrm>
        </p:spPr>
        <p:txBody>
          <a:bodyPr>
            <a:normAutofit/>
          </a:bodyPr>
          <a:lstStyle/>
          <a:p>
            <a:pPr marL="0" indent="0" algn="ctr">
              <a:buNone/>
            </a:pPr>
            <a:r>
              <a:rPr lang="en-US" sz="2400" b="1" dirty="0">
                <a:solidFill>
                  <a:srgbClr val="505360"/>
                </a:solidFill>
                <a:latin typeface="Franklin Gothic Book" panose="020B0503020102020204" pitchFamily="34" charset="0"/>
              </a:rPr>
              <a:t>Instability in economy is contributing to workforce, supply chain and funding uncertainty</a:t>
            </a:r>
          </a:p>
          <a:p>
            <a:endParaRPr lang="en-US" sz="1600" dirty="0"/>
          </a:p>
          <a:p>
            <a:r>
              <a:rPr lang="en-US" sz="2000" dirty="0">
                <a:latin typeface="Franklin Gothic Book" panose="020B0503020102020204" pitchFamily="34" charset="0"/>
              </a:rPr>
              <a:t>COVID has created capital program risks and challenges that could result in project delays</a:t>
            </a:r>
          </a:p>
          <a:p>
            <a:pPr lvl="1">
              <a:buFont typeface="Wingdings" panose="05000000000000000000" pitchFamily="2" charset="2"/>
              <a:buChar char="§"/>
            </a:pPr>
            <a:r>
              <a:rPr lang="en-US" sz="2000" dirty="0">
                <a:latin typeface="Franklin Gothic Book" panose="020B0503020102020204" pitchFamily="34" charset="0"/>
              </a:rPr>
              <a:t>Potential for workforce limitations, interruptions or unavailability – job site safety is highest priority</a:t>
            </a:r>
          </a:p>
          <a:p>
            <a:pPr lvl="1">
              <a:buFont typeface="Wingdings" panose="05000000000000000000" pitchFamily="2" charset="2"/>
              <a:buChar char="§"/>
            </a:pPr>
            <a:r>
              <a:rPr lang="en-US" sz="2000" dirty="0">
                <a:latin typeface="Franklin Gothic Book" panose="020B0503020102020204" pitchFamily="34" charset="0"/>
              </a:rPr>
              <a:t>Unknown impact to supply chain for select materials – timing and cost</a:t>
            </a:r>
          </a:p>
          <a:p>
            <a:pPr marL="274320" lvl="1" indent="0">
              <a:buNone/>
            </a:pPr>
            <a:endParaRPr lang="en-US" sz="2000" dirty="0">
              <a:latin typeface="Franklin Gothic Book" panose="020B0503020102020204" pitchFamily="34" charset="0"/>
            </a:endParaRPr>
          </a:p>
          <a:p>
            <a:r>
              <a:rPr lang="en-US" sz="2000" dirty="0">
                <a:latin typeface="Franklin Gothic Book" panose="020B0503020102020204" pitchFamily="34" charset="0"/>
              </a:rPr>
              <a:t>Future State funding is not guaranteed</a:t>
            </a:r>
          </a:p>
          <a:p>
            <a:endParaRPr lang="en-US" sz="2000" dirty="0">
              <a:latin typeface="Franklin Gothic Book" panose="020B0503020102020204" pitchFamily="34" charset="0"/>
            </a:endParaRPr>
          </a:p>
          <a:p>
            <a:r>
              <a:rPr lang="en-US" sz="2000" dirty="0">
                <a:latin typeface="Franklin Gothic Book" panose="020B0503020102020204" pitchFamily="34" charset="0"/>
              </a:rPr>
              <a:t>Project delays result in increased costs and reduced project scopes; current construction cost annual escalation estimated @ 0.5% per month or 6% per year</a:t>
            </a:r>
          </a:p>
          <a:p>
            <a:endParaRPr lang="en-US" dirty="0"/>
          </a:p>
        </p:txBody>
      </p:sp>
      <p:sp>
        <p:nvSpPr>
          <p:cNvPr id="3" name="Slide Number Placeholder 2">
            <a:extLst>
              <a:ext uri="{FF2B5EF4-FFF2-40B4-BE49-F238E27FC236}">
                <a16:creationId xmlns:a16="http://schemas.microsoft.com/office/drawing/2014/main" id="{A53652D4-BBA8-43F5-A5B2-207274AE0872}"/>
              </a:ext>
            </a:extLst>
          </p:cNvPr>
          <p:cNvSpPr>
            <a:spLocks noGrp="1"/>
          </p:cNvSpPr>
          <p:nvPr>
            <p:ph type="sldNum" sz="quarter" idx="12"/>
          </p:nvPr>
        </p:nvSpPr>
        <p:spPr/>
        <p:txBody>
          <a:bodyPr/>
          <a:lstStyle/>
          <a:p>
            <a:fld id="{62716ED7-3343-4A43-8BD6-6F268AE424C5}" type="slidenum">
              <a:rPr lang="en-US" smtClean="0"/>
              <a:pPr/>
              <a:t>53</a:t>
            </a:fld>
            <a:endParaRPr lang="en-US" dirty="0"/>
          </a:p>
        </p:txBody>
      </p:sp>
    </p:spTree>
    <p:extLst>
      <p:ext uri="{BB962C8B-B14F-4D97-AF65-F5344CB8AC3E}">
        <p14:creationId xmlns:p14="http://schemas.microsoft.com/office/powerpoint/2010/main" val="40703543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685800"/>
          </a:xfrm>
        </p:spPr>
        <p:txBody>
          <a:bodyPr>
            <a:noAutofit/>
          </a:bodyPr>
          <a:lstStyle/>
          <a:p>
            <a:r>
              <a:rPr lang="en-US" dirty="0">
                <a:solidFill>
                  <a:srgbClr val="10253F"/>
                </a:solidFill>
                <a:latin typeface="Franklin Gothic Demi Cond" panose="020B0706030402020204" pitchFamily="34" charset="0"/>
                <a:cs typeface="Calibri" panose="020F0502020204030204" pitchFamily="34" charset="0"/>
              </a:rPr>
              <a:t>Capital Budget Plan</a:t>
            </a:r>
          </a:p>
        </p:txBody>
      </p:sp>
      <p:sp>
        <p:nvSpPr>
          <p:cNvPr id="5" name="TextBox 4">
            <a:extLst>
              <a:ext uri="{FF2B5EF4-FFF2-40B4-BE49-F238E27FC236}">
                <a16:creationId xmlns:a16="http://schemas.microsoft.com/office/drawing/2014/main" id="{0739E9A7-A656-4478-95CF-0BECC49DFE96}"/>
              </a:ext>
            </a:extLst>
          </p:cNvPr>
          <p:cNvSpPr txBox="1"/>
          <p:nvPr/>
        </p:nvSpPr>
        <p:spPr>
          <a:xfrm>
            <a:off x="7315200" y="1447800"/>
            <a:ext cx="1782290" cy="36317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505360"/>
                </a:solidFill>
                <a:effectLst/>
                <a:uLnTx/>
                <a:uFillTx/>
                <a:latin typeface="Franklin Gothic Book" panose="020B0503020102020204" pitchFamily="34" charset="0"/>
                <a:cs typeface="Arial" pitchFamily="34" charset="0"/>
              </a:rPr>
              <a:t>The long-term capital budget plan is continuously reviewed to ensure funding for our highest priorities </a:t>
            </a:r>
          </a:p>
        </p:txBody>
      </p:sp>
      <p:pic>
        <p:nvPicPr>
          <p:cNvPr id="7" name="Picture 6">
            <a:extLst>
              <a:ext uri="{FF2B5EF4-FFF2-40B4-BE49-F238E27FC236}">
                <a16:creationId xmlns:a16="http://schemas.microsoft.com/office/drawing/2014/main" id="{CF5940E9-E124-4137-9301-106D54760321}"/>
              </a:ext>
            </a:extLst>
          </p:cNvPr>
          <p:cNvPicPr>
            <a:picLocks noChangeAspect="1"/>
          </p:cNvPicPr>
          <p:nvPr/>
        </p:nvPicPr>
        <p:blipFill>
          <a:blip r:embed="rId3"/>
          <a:stretch>
            <a:fillRect/>
          </a:stretch>
        </p:blipFill>
        <p:spPr>
          <a:xfrm>
            <a:off x="304800" y="1042984"/>
            <a:ext cx="7086600" cy="5218793"/>
          </a:xfrm>
          <a:prstGeom prst="rect">
            <a:avLst/>
          </a:prstGeom>
        </p:spPr>
      </p:pic>
      <p:sp>
        <p:nvSpPr>
          <p:cNvPr id="3" name="Slide Number Placeholder 2">
            <a:extLst>
              <a:ext uri="{FF2B5EF4-FFF2-40B4-BE49-F238E27FC236}">
                <a16:creationId xmlns:a16="http://schemas.microsoft.com/office/drawing/2014/main" id="{E11E4E50-B55F-42A5-8074-EA25E12A1696}"/>
              </a:ext>
            </a:extLst>
          </p:cNvPr>
          <p:cNvSpPr>
            <a:spLocks noGrp="1"/>
          </p:cNvSpPr>
          <p:nvPr>
            <p:ph type="sldNum" sz="quarter" idx="12"/>
          </p:nvPr>
        </p:nvSpPr>
        <p:spPr/>
        <p:txBody>
          <a:bodyPr/>
          <a:lstStyle/>
          <a:p>
            <a:fld id="{62716ED7-3343-4A43-8BD6-6F268AE424C5}" type="slidenum">
              <a:rPr lang="en-US" smtClean="0"/>
              <a:t>54</a:t>
            </a:fld>
            <a:endParaRPr lang="en-US" dirty="0"/>
          </a:p>
        </p:txBody>
      </p:sp>
    </p:spTree>
    <p:extLst>
      <p:ext uri="{BB962C8B-B14F-4D97-AF65-F5344CB8AC3E}">
        <p14:creationId xmlns:p14="http://schemas.microsoft.com/office/powerpoint/2010/main" val="16786871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28600"/>
            <a:ext cx="9067800" cy="685800"/>
          </a:xfrm>
        </p:spPr>
        <p:txBody>
          <a:bodyPr>
            <a:noAutofit/>
          </a:bodyPr>
          <a:lstStyle/>
          <a:p>
            <a:r>
              <a:rPr lang="en-US" dirty="0">
                <a:solidFill>
                  <a:srgbClr val="132B49"/>
                </a:solidFill>
                <a:latin typeface="Franklin Gothic Demi Cond" panose="020B0706030402020204" pitchFamily="34" charset="0"/>
                <a:cs typeface="Calibri" panose="020F0502020204030204" pitchFamily="34" charset="0"/>
              </a:rPr>
              <a:t>UCONN 2000 </a:t>
            </a:r>
            <a:r>
              <a:rPr lang="en-US" dirty="0">
                <a:solidFill>
                  <a:srgbClr val="132B49"/>
                </a:solidFill>
                <a:latin typeface="Franklin Gothic Demi" panose="020B0703020102020204" pitchFamily="34" charset="0"/>
                <a:cs typeface="Calibri" panose="020F0502020204030204" pitchFamily="34" charset="0"/>
              </a:rPr>
              <a:t>State</a:t>
            </a:r>
            <a:r>
              <a:rPr lang="en-US" dirty="0">
                <a:solidFill>
                  <a:srgbClr val="132B49"/>
                </a:solidFill>
                <a:latin typeface="Franklin Gothic Demi Cond" panose="020B0706030402020204" pitchFamily="34" charset="0"/>
                <a:cs typeface="Calibri" panose="020F0502020204030204" pitchFamily="34" charset="0"/>
              </a:rPr>
              <a:t> General Obligation Bonds</a:t>
            </a:r>
          </a:p>
        </p:txBody>
      </p:sp>
      <p:sp>
        <p:nvSpPr>
          <p:cNvPr id="10" name="Text Placeholder 7"/>
          <p:cNvSpPr txBox="1">
            <a:spLocks/>
          </p:cNvSpPr>
          <p:nvPr/>
        </p:nvSpPr>
        <p:spPr>
          <a:xfrm>
            <a:off x="5105400" y="1487032"/>
            <a:ext cx="3581400" cy="2246768"/>
          </a:xfrm>
          <a:prstGeom prst="rect">
            <a:avLst/>
          </a:prstGeom>
        </p:spPr>
        <p:txBody>
          <a:bodyPr vert="horz">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05360"/>
                </a:solidFill>
                <a:effectLst/>
                <a:uLnTx/>
                <a:uFillTx/>
                <a:latin typeface="Franklin Gothic Book" panose="020B0503020102020204" pitchFamily="34" charset="0"/>
                <a:cs typeface="Calibri" panose="020F0502020204030204" pitchFamily="34" charset="0"/>
              </a:rPr>
              <a:t>UCONN 2000 State supported GO bonds </a:t>
            </a:r>
            <a:r>
              <a:rPr kumimoji="0" lang="en-US" sz="2400" b="1" i="0" strike="noStrike" kern="1200" cap="none" spc="0" normalizeH="0" baseline="0" noProof="0" dirty="0">
                <a:ln>
                  <a:noFill/>
                </a:ln>
                <a:solidFill>
                  <a:srgbClr val="505360"/>
                </a:solidFill>
                <a:effectLst/>
                <a:uLnTx/>
                <a:uFillTx/>
                <a:latin typeface="Franklin Gothic Book" panose="020B0503020102020204" pitchFamily="34" charset="0"/>
                <a:cs typeface="Calibri" panose="020F0502020204030204" pitchFamily="34" charset="0"/>
              </a:rPr>
              <a:t>fund the majority of the capital budget</a:t>
            </a:r>
          </a:p>
        </p:txBody>
      </p:sp>
      <p:graphicFrame>
        <p:nvGraphicFramePr>
          <p:cNvPr id="8" name="Content Placeholder 5"/>
          <p:cNvGraphicFramePr>
            <a:graphicFrameLocks noGrp="1"/>
          </p:cNvGraphicFramePr>
          <p:nvPr>
            <p:ph sz="quarter" idx="2"/>
            <p:extLst>
              <p:ext uri="{D42A27DB-BD31-4B8C-83A1-F6EECF244321}">
                <p14:modId xmlns:p14="http://schemas.microsoft.com/office/powerpoint/2010/main" val="4253707106"/>
              </p:ext>
            </p:extLst>
          </p:nvPr>
        </p:nvGraphicFramePr>
        <p:xfrm>
          <a:off x="914400" y="1136261"/>
          <a:ext cx="3948793" cy="5043134"/>
        </p:xfrm>
        <a:graphic>
          <a:graphicData uri="http://schemas.openxmlformats.org/drawingml/2006/table">
            <a:tbl>
              <a:tblPr firstRow="1" lastRow="1" bandRow="1">
                <a:tableStyleId>{5C22544A-7EE6-4342-B048-85BDC9FD1C3A}</a:tableStyleId>
              </a:tblPr>
              <a:tblGrid>
                <a:gridCol w="916305">
                  <a:extLst>
                    <a:ext uri="{9D8B030D-6E8A-4147-A177-3AD203B41FA5}">
                      <a16:colId xmlns:a16="http://schemas.microsoft.com/office/drawing/2014/main" val="2983822655"/>
                    </a:ext>
                  </a:extLst>
                </a:gridCol>
                <a:gridCol w="1051288">
                  <a:extLst>
                    <a:ext uri="{9D8B030D-6E8A-4147-A177-3AD203B41FA5}">
                      <a16:colId xmlns:a16="http://schemas.microsoft.com/office/drawing/2014/main" val="2000091395"/>
                    </a:ext>
                  </a:extLst>
                </a:gridCol>
                <a:gridCol w="914400">
                  <a:extLst>
                    <a:ext uri="{9D8B030D-6E8A-4147-A177-3AD203B41FA5}">
                      <a16:colId xmlns:a16="http://schemas.microsoft.com/office/drawing/2014/main" val="3020485107"/>
                    </a:ext>
                  </a:extLst>
                </a:gridCol>
                <a:gridCol w="1066800">
                  <a:extLst>
                    <a:ext uri="{9D8B030D-6E8A-4147-A177-3AD203B41FA5}">
                      <a16:colId xmlns:a16="http://schemas.microsoft.com/office/drawing/2014/main" val="542874634"/>
                    </a:ext>
                  </a:extLst>
                </a:gridCol>
              </a:tblGrid>
              <a:tr h="679571">
                <a:tc gridSpan="2">
                  <a:txBody>
                    <a:bodyPr/>
                    <a:lstStyle/>
                    <a:p>
                      <a:pPr algn="ctr"/>
                      <a:r>
                        <a:rPr lang="en-US" sz="1600" dirty="0">
                          <a:latin typeface=" calibri"/>
                        </a:rPr>
                        <a:t>Bonding </a:t>
                      </a:r>
                    </a:p>
                    <a:p>
                      <a:pPr algn="ctr"/>
                      <a:r>
                        <a:rPr lang="en-US" sz="1600" dirty="0">
                          <a:latin typeface=" calibri"/>
                        </a:rPr>
                        <a:t>Schedule ($M)</a:t>
                      </a:r>
                    </a:p>
                  </a:txBody>
                  <a:tcPr>
                    <a:solidFill>
                      <a:schemeClr val="tx2">
                        <a:lumMod val="50000"/>
                      </a:schemeClr>
                    </a:solidFill>
                  </a:tcPr>
                </a:tc>
                <a:tc hMerge="1">
                  <a:txBody>
                    <a:bodyPr/>
                    <a:lstStyle/>
                    <a:p>
                      <a:pPr algn="ctr"/>
                      <a:endParaRPr lang="en-US" sz="1400" dirty="0">
                        <a:latin typeface="Franklin Gothic Book" panose="020B0503020102020204" pitchFamily="34" charset="0"/>
                      </a:endParaRPr>
                    </a:p>
                  </a:txBody>
                  <a:tcPr>
                    <a:solidFill>
                      <a:srgbClr val="04294B"/>
                    </a:solidFill>
                  </a:tcPr>
                </a:tc>
                <a:tc>
                  <a:txBody>
                    <a:bodyPr/>
                    <a:lstStyle/>
                    <a:p>
                      <a:pPr algn="ctr"/>
                      <a:r>
                        <a:rPr lang="en-US" sz="1600" dirty="0">
                          <a:latin typeface=" calibri"/>
                        </a:rPr>
                        <a:t>Current Statute</a:t>
                      </a:r>
                    </a:p>
                  </a:txBody>
                  <a:tcPr anchor="ctr">
                    <a:solidFill>
                      <a:schemeClr val="tx2">
                        <a:lumMod val="50000"/>
                      </a:schemeClr>
                    </a:solidFill>
                  </a:tcPr>
                </a:tc>
                <a:tc>
                  <a:txBody>
                    <a:bodyPr/>
                    <a:lstStyle/>
                    <a:p>
                      <a:pPr marL="0" algn="ctr" rtl="0" eaLnBrk="1" latinLnBrk="0" hangingPunct="1"/>
                      <a:r>
                        <a:rPr kumimoji="0" lang="en-US" sz="1600" b="1" kern="1200" dirty="0">
                          <a:solidFill>
                            <a:schemeClr val="lt1"/>
                          </a:solidFill>
                          <a:latin typeface=" calibri"/>
                        </a:rPr>
                        <a:t>Status</a:t>
                      </a:r>
                      <a:endParaRPr kumimoji="0" lang="en-US" sz="1600" b="1" kern="1200" dirty="0">
                        <a:solidFill>
                          <a:schemeClr val="lt1"/>
                        </a:solidFill>
                        <a:latin typeface=" calibri"/>
                        <a:ea typeface="+mn-ea"/>
                        <a:cs typeface="+mn-cs"/>
                      </a:endParaRPr>
                    </a:p>
                  </a:txBody>
                  <a:tcPr anchor="ctr">
                    <a:solidFill>
                      <a:schemeClr val="bg1">
                        <a:lumMod val="50000"/>
                      </a:schemeClr>
                    </a:solidFill>
                  </a:tcPr>
                </a:tc>
                <a:extLst>
                  <a:ext uri="{0D108BD9-81ED-4DB2-BD59-A6C34878D82A}">
                    <a16:rowId xmlns:a16="http://schemas.microsoft.com/office/drawing/2014/main" val="2539043214"/>
                  </a:ext>
                </a:extLst>
              </a:tr>
              <a:tr h="393436">
                <a:tc>
                  <a:txBody>
                    <a:bodyPr/>
                    <a:lstStyle/>
                    <a:p>
                      <a:pPr algn="ctr"/>
                      <a:r>
                        <a:rPr lang="en-US" sz="1600" dirty="0">
                          <a:latin typeface=" calibri"/>
                        </a:rPr>
                        <a:t>Phase I</a:t>
                      </a:r>
                    </a:p>
                  </a:txBody>
                  <a:tcPr/>
                </a:tc>
                <a:tc>
                  <a:txBody>
                    <a:bodyPr/>
                    <a:lstStyle/>
                    <a:p>
                      <a:pPr algn="ctr"/>
                      <a:r>
                        <a:rPr lang="en-US" sz="1600" dirty="0">
                          <a:latin typeface=" calibri"/>
                        </a:rPr>
                        <a:t>FY96-FY99</a:t>
                      </a:r>
                    </a:p>
                  </a:txBody>
                  <a:tcPr/>
                </a:tc>
                <a:tc>
                  <a:txBody>
                    <a:bodyPr/>
                    <a:lstStyle/>
                    <a:p>
                      <a:pPr algn="r"/>
                      <a:r>
                        <a:rPr lang="en-US" sz="1600" dirty="0">
                          <a:latin typeface=" calibri"/>
                        </a:rPr>
                        <a:t>$382.0</a:t>
                      </a:r>
                    </a:p>
                  </a:txBody>
                  <a:tcPr/>
                </a:tc>
                <a:tc rowSpan="3">
                  <a:txBody>
                    <a:bodyPr/>
                    <a:lstStyle/>
                    <a:p>
                      <a:pPr marL="0" algn="r" rtl="0" eaLnBrk="1" latinLnBrk="0" hangingPunct="1"/>
                      <a:r>
                        <a:rPr kumimoji="0" lang="en-US" sz="1600" b="1" kern="1200" dirty="0">
                          <a:solidFill>
                            <a:schemeClr val="lt1"/>
                          </a:solidFill>
                          <a:latin typeface=" calibri"/>
                        </a:rPr>
                        <a:t>Complete</a:t>
                      </a:r>
                      <a:endParaRPr kumimoji="0" lang="en-US" sz="1600" b="1" kern="1200" dirty="0">
                        <a:solidFill>
                          <a:schemeClr val="lt1"/>
                        </a:solidFill>
                        <a:latin typeface=" calibri"/>
                        <a:ea typeface="+mn-ea"/>
                        <a:cs typeface="+mn-cs"/>
                      </a:endParaRPr>
                    </a:p>
                  </a:txBody>
                  <a:tcPr anchor="ctr">
                    <a:solidFill>
                      <a:schemeClr val="bg1">
                        <a:lumMod val="50000"/>
                      </a:schemeClr>
                    </a:solidFill>
                  </a:tcPr>
                </a:tc>
                <a:extLst>
                  <a:ext uri="{0D108BD9-81ED-4DB2-BD59-A6C34878D82A}">
                    <a16:rowId xmlns:a16="http://schemas.microsoft.com/office/drawing/2014/main" val="1220222448"/>
                  </a:ext>
                </a:extLst>
              </a:tr>
              <a:tr h="393436">
                <a:tc>
                  <a:txBody>
                    <a:bodyPr/>
                    <a:lstStyle/>
                    <a:p>
                      <a:pPr algn="ctr"/>
                      <a:r>
                        <a:rPr lang="en-US" sz="1600" dirty="0">
                          <a:latin typeface=" calibri"/>
                        </a:rPr>
                        <a:t>Phase II</a:t>
                      </a:r>
                    </a:p>
                  </a:txBody>
                  <a:tcPr/>
                </a:tc>
                <a:tc>
                  <a:txBody>
                    <a:bodyPr/>
                    <a:lstStyle/>
                    <a:p>
                      <a:pPr algn="ctr"/>
                      <a:r>
                        <a:rPr lang="en-US" sz="1600" dirty="0">
                          <a:latin typeface=" calibri"/>
                        </a:rPr>
                        <a:t>FY00-FY05</a:t>
                      </a:r>
                    </a:p>
                  </a:txBody>
                  <a:tcPr/>
                </a:tc>
                <a:tc>
                  <a:txBody>
                    <a:bodyPr/>
                    <a:lstStyle/>
                    <a:p>
                      <a:pPr algn="r"/>
                      <a:r>
                        <a:rPr lang="en-US" sz="1600" dirty="0">
                          <a:latin typeface=" calibri"/>
                        </a:rPr>
                        <a:t>580.0</a:t>
                      </a:r>
                    </a:p>
                  </a:txBody>
                  <a:tcPr/>
                </a:tc>
                <a:tc vMerge="1">
                  <a:txBody>
                    <a:bodyPr/>
                    <a:lstStyle/>
                    <a:p>
                      <a:pPr marL="0" algn="r" rtl="0" eaLnBrk="1" latinLnBrk="0" hangingPunct="1"/>
                      <a:endParaRPr kumimoji="0" lang="en-US" sz="1400" b="1" kern="1200" dirty="0">
                        <a:solidFill>
                          <a:schemeClr val="lt1"/>
                        </a:solidFill>
                        <a:latin typeface=" calibri"/>
                        <a:ea typeface="+mn-ea"/>
                        <a:cs typeface="+mn-cs"/>
                      </a:endParaRPr>
                    </a:p>
                  </a:txBody>
                  <a:tcPr>
                    <a:solidFill>
                      <a:schemeClr val="bg1">
                        <a:lumMod val="50000"/>
                      </a:schemeClr>
                    </a:solidFill>
                  </a:tcPr>
                </a:tc>
                <a:extLst>
                  <a:ext uri="{0D108BD9-81ED-4DB2-BD59-A6C34878D82A}">
                    <a16:rowId xmlns:a16="http://schemas.microsoft.com/office/drawing/2014/main" val="4246755534"/>
                  </a:ext>
                </a:extLst>
              </a:tr>
              <a:tr h="393436">
                <a:tc>
                  <a:txBody>
                    <a:bodyPr/>
                    <a:lstStyle/>
                    <a:p>
                      <a:pPr algn="ctr"/>
                      <a:r>
                        <a:rPr lang="en-US" sz="1600" dirty="0">
                          <a:latin typeface=" calibri"/>
                        </a:rPr>
                        <a:t>Phase III</a:t>
                      </a:r>
                    </a:p>
                  </a:txBody>
                  <a:tcPr anchor="ctr"/>
                </a:tc>
                <a:tc>
                  <a:txBody>
                    <a:bodyPr/>
                    <a:lstStyle/>
                    <a:p>
                      <a:pPr algn="ctr"/>
                      <a:r>
                        <a:rPr lang="en-US" sz="1600" dirty="0">
                          <a:latin typeface=" calibri"/>
                        </a:rPr>
                        <a:t>FY05-FY19</a:t>
                      </a:r>
                    </a:p>
                  </a:txBody>
                  <a:tcPr anchor="ctr"/>
                </a:tc>
                <a:tc>
                  <a:txBody>
                    <a:bodyPr/>
                    <a:lstStyle/>
                    <a:p>
                      <a:pPr algn="r"/>
                      <a:r>
                        <a:rPr lang="en-US" sz="1600" dirty="0">
                          <a:latin typeface=" calibri"/>
                        </a:rPr>
                        <a:t>2,384.4</a:t>
                      </a:r>
                    </a:p>
                  </a:txBody>
                  <a:tcPr anchor="ctr"/>
                </a:tc>
                <a:tc vMerge="1">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400" b="1" kern="1200" dirty="0">
                        <a:solidFill>
                          <a:schemeClr val="lt1"/>
                        </a:solidFill>
                        <a:latin typeface=" calibri"/>
                        <a:ea typeface="+mn-ea"/>
                        <a:cs typeface="+mn-cs"/>
                      </a:endParaRPr>
                    </a:p>
                  </a:txBody>
                  <a:tcPr>
                    <a:solidFill>
                      <a:schemeClr val="bg1">
                        <a:lumMod val="50000"/>
                      </a:schemeClr>
                    </a:solidFill>
                  </a:tcPr>
                </a:tc>
                <a:extLst>
                  <a:ext uri="{0D108BD9-81ED-4DB2-BD59-A6C34878D82A}">
                    <a16:rowId xmlns:a16="http://schemas.microsoft.com/office/drawing/2014/main" val="498038403"/>
                  </a:ext>
                </a:extLst>
              </a:tr>
              <a:tr h="393436">
                <a:tc rowSpan="7">
                  <a:txBody>
                    <a:bodyPr/>
                    <a:lstStyle/>
                    <a:p>
                      <a:pPr algn="ctr"/>
                      <a:r>
                        <a:rPr lang="en-US" sz="1600" dirty="0">
                          <a:latin typeface=" calibri"/>
                        </a:rPr>
                        <a:t>Phase III</a:t>
                      </a:r>
                    </a:p>
                  </a:txBody>
                  <a:tcPr anchor="ctr"/>
                </a:tc>
                <a:tc>
                  <a:txBody>
                    <a:bodyPr/>
                    <a:lstStyle/>
                    <a:p>
                      <a:pPr algn="ctr"/>
                      <a:r>
                        <a:rPr lang="en-US" sz="1600" dirty="0">
                          <a:latin typeface=" calibri"/>
                        </a:rPr>
                        <a:t>FY20-FY21</a:t>
                      </a:r>
                    </a:p>
                  </a:txBody>
                  <a:tcPr/>
                </a:tc>
                <a:tc>
                  <a:txBody>
                    <a:bodyPr/>
                    <a:lstStyle/>
                    <a:p>
                      <a:pPr algn="r"/>
                      <a:r>
                        <a:rPr lang="en-US" sz="1600" dirty="0">
                          <a:latin typeface=" calibri"/>
                        </a:rPr>
                        <a:t>457.2</a:t>
                      </a:r>
                    </a:p>
                  </a:txBody>
                  <a:tcPr/>
                </a:tc>
                <a:tc rowSpan="8">
                  <a:txBody>
                    <a:bodyPr/>
                    <a:lstStyle/>
                    <a:p>
                      <a:pPr marL="0" algn="ctr" rtl="0" eaLnBrk="1" latinLnBrk="0" hangingPunct="1"/>
                      <a:r>
                        <a:rPr kumimoji="0" lang="en-US" sz="1800" b="1" kern="1200" dirty="0">
                          <a:solidFill>
                            <a:schemeClr val="bg1"/>
                          </a:solidFill>
                          <a:latin typeface=" calibri"/>
                        </a:rPr>
                        <a:t>Active</a:t>
                      </a:r>
                      <a:endParaRPr kumimoji="0" lang="en-US" sz="1800" b="1" kern="1200" dirty="0">
                        <a:solidFill>
                          <a:schemeClr val="bg1"/>
                        </a:solidFill>
                        <a:latin typeface=" calibri"/>
                        <a:ea typeface="+mn-ea"/>
                        <a:cs typeface="+mn-cs"/>
                      </a:endParaRPr>
                    </a:p>
                  </a:txBody>
                  <a:tcPr anchor="ctr">
                    <a:solidFill>
                      <a:schemeClr val="bg1">
                        <a:lumMod val="50000"/>
                      </a:schemeClr>
                    </a:solidFill>
                  </a:tcPr>
                </a:tc>
                <a:extLst>
                  <a:ext uri="{0D108BD9-81ED-4DB2-BD59-A6C34878D82A}">
                    <a16:rowId xmlns:a16="http://schemas.microsoft.com/office/drawing/2014/main" val="3356749645"/>
                  </a:ext>
                </a:extLst>
              </a:tr>
              <a:tr h="429203">
                <a:tc vMerge="1">
                  <a:txBody>
                    <a:bodyPr/>
                    <a:lstStyle/>
                    <a:p>
                      <a:pPr algn="ctr"/>
                      <a:endParaRPr lang="en-US" sz="1400" dirty="0">
                        <a:latin typeface="Franklin Gothic Book" panose="020B0503020102020204" pitchFamily="34" charset="0"/>
                      </a:endParaRPr>
                    </a:p>
                  </a:txBody>
                  <a:tcPr/>
                </a:tc>
                <a:tc>
                  <a:txBody>
                    <a:bodyPr/>
                    <a:lstStyle/>
                    <a:p>
                      <a:pPr marL="0" algn="ctr" rtl="0" eaLnBrk="1" latinLnBrk="0" hangingPunct="1"/>
                      <a:r>
                        <a:rPr kumimoji="0" lang="en-US" sz="1800" b="1" kern="1200" dirty="0">
                          <a:solidFill>
                            <a:schemeClr val="bg1"/>
                          </a:solidFill>
                          <a:latin typeface=" calibri"/>
                        </a:rPr>
                        <a:t>FY22</a:t>
                      </a:r>
                      <a:endParaRPr kumimoji="0" lang="en-US" sz="1800" b="1" kern="1200" dirty="0">
                        <a:solidFill>
                          <a:schemeClr val="bg1"/>
                        </a:solidFill>
                        <a:latin typeface=" calibri"/>
                        <a:ea typeface="+mn-ea"/>
                        <a:cs typeface="+mn-cs"/>
                      </a:endParaRPr>
                    </a:p>
                  </a:txBody>
                  <a:tcPr>
                    <a:solidFill>
                      <a:schemeClr val="tx2">
                        <a:lumMod val="50000"/>
                      </a:schemeClr>
                    </a:solidFill>
                  </a:tcPr>
                </a:tc>
                <a:tc>
                  <a:txBody>
                    <a:bodyPr/>
                    <a:lstStyle/>
                    <a:p>
                      <a:pPr marL="0" algn="r" rtl="0" eaLnBrk="1" latinLnBrk="0" hangingPunct="1"/>
                      <a:r>
                        <a:rPr kumimoji="0" lang="en-US" sz="1800" b="1" kern="1200" dirty="0">
                          <a:solidFill>
                            <a:schemeClr val="bg1"/>
                          </a:solidFill>
                          <a:latin typeface=" calibri"/>
                        </a:rPr>
                        <a:t>215.5</a:t>
                      </a:r>
                      <a:endParaRPr kumimoji="0" lang="en-US" sz="1800" b="1" kern="1200" dirty="0">
                        <a:solidFill>
                          <a:schemeClr val="bg1"/>
                        </a:solidFill>
                        <a:latin typeface=" calibri"/>
                        <a:ea typeface="+mn-ea"/>
                        <a:cs typeface="+mn-cs"/>
                      </a:endParaRPr>
                    </a:p>
                  </a:txBody>
                  <a:tcPr>
                    <a:solidFill>
                      <a:schemeClr val="tx2">
                        <a:lumMod val="50000"/>
                      </a:schemeClr>
                    </a:solidFill>
                  </a:tcPr>
                </a:tc>
                <a:tc vMerge="1">
                  <a:txBody>
                    <a:bodyPr/>
                    <a:lstStyle/>
                    <a:p>
                      <a:pPr marL="0" algn="r" rtl="0" eaLnBrk="1" latinLnBrk="0" hangingPunct="1"/>
                      <a:endParaRPr kumimoji="0" lang="en-US" sz="1400" b="1" kern="1200" dirty="0">
                        <a:solidFill>
                          <a:schemeClr val="lt1"/>
                        </a:solidFill>
                        <a:latin typeface=" calibri"/>
                        <a:ea typeface="+mn-ea"/>
                        <a:cs typeface="+mn-cs"/>
                      </a:endParaRPr>
                    </a:p>
                  </a:txBody>
                  <a:tcPr>
                    <a:solidFill>
                      <a:schemeClr val="bg1">
                        <a:lumMod val="50000"/>
                      </a:schemeClr>
                    </a:solidFill>
                  </a:tcPr>
                </a:tc>
                <a:extLst>
                  <a:ext uri="{0D108BD9-81ED-4DB2-BD59-A6C34878D82A}">
                    <a16:rowId xmlns:a16="http://schemas.microsoft.com/office/drawing/2014/main" val="2141796753"/>
                  </a:ext>
                </a:extLst>
              </a:tr>
              <a:tr h="393436">
                <a:tc vMerge="1">
                  <a:txBody>
                    <a:bodyPr/>
                    <a:lstStyle/>
                    <a:p>
                      <a:pPr algn="ctr"/>
                      <a:endParaRPr lang="en-US" sz="1400" dirty="0">
                        <a:latin typeface="Franklin Gothic Book" panose="020B0503020102020204" pitchFamily="34" charset="0"/>
                      </a:endParaRPr>
                    </a:p>
                  </a:txBody>
                  <a:tcPr/>
                </a:tc>
                <a:tc>
                  <a:txBody>
                    <a:bodyPr/>
                    <a:lstStyle/>
                    <a:p>
                      <a:pPr marL="0" algn="ctr" rtl="0" eaLnBrk="1" latinLnBrk="0" hangingPunct="1"/>
                      <a:r>
                        <a:rPr kumimoji="0" lang="en-US" sz="1600" kern="1200" dirty="0">
                          <a:solidFill>
                            <a:schemeClr val="dk1"/>
                          </a:solidFill>
                          <a:latin typeface=" calibri"/>
                        </a:rPr>
                        <a:t>FY23</a:t>
                      </a:r>
                      <a:endParaRPr kumimoji="0" lang="en-US" sz="1600" kern="1200" dirty="0">
                        <a:solidFill>
                          <a:schemeClr val="dk1"/>
                        </a:solidFill>
                        <a:latin typeface=" calibri"/>
                        <a:ea typeface="+mn-ea"/>
                        <a:cs typeface="+mn-cs"/>
                      </a:endParaRPr>
                    </a:p>
                  </a:txBody>
                  <a:tcPr/>
                </a:tc>
                <a:tc>
                  <a:txBody>
                    <a:bodyPr/>
                    <a:lstStyle/>
                    <a:p>
                      <a:pPr marL="0" algn="r" rtl="0" eaLnBrk="1" latinLnBrk="0" hangingPunct="1"/>
                      <a:r>
                        <a:rPr kumimoji="0" lang="en-US" sz="1600" kern="1200" dirty="0">
                          <a:solidFill>
                            <a:schemeClr val="dk1"/>
                          </a:solidFill>
                          <a:latin typeface=" calibri"/>
                        </a:rPr>
                        <a:t>125.1</a:t>
                      </a:r>
                      <a:endParaRPr kumimoji="0" lang="en-US" sz="1600" kern="1200" dirty="0">
                        <a:solidFill>
                          <a:schemeClr val="dk1"/>
                        </a:solidFill>
                        <a:latin typeface=" calibri"/>
                        <a:ea typeface="+mn-ea"/>
                        <a:cs typeface="+mn-cs"/>
                      </a:endParaRPr>
                    </a:p>
                  </a:txBody>
                  <a:tcPr/>
                </a:tc>
                <a:tc vMerge="1">
                  <a:txBody>
                    <a:bodyPr/>
                    <a:lstStyle/>
                    <a:p>
                      <a:pPr marL="0" algn="r" rtl="0" eaLnBrk="1" latinLnBrk="0" hangingPunct="1"/>
                      <a:endParaRPr kumimoji="0" lang="en-US" sz="1400" b="1" kern="1200" dirty="0">
                        <a:solidFill>
                          <a:schemeClr val="lt1"/>
                        </a:solidFill>
                        <a:latin typeface=" calibri"/>
                        <a:ea typeface="+mn-ea"/>
                        <a:cs typeface="+mn-cs"/>
                      </a:endParaRPr>
                    </a:p>
                  </a:txBody>
                  <a:tcPr>
                    <a:solidFill>
                      <a:schemeClr val="bg1">
                        <a:lumMod val="50000"/>
                      </a:schemeClr>
                    </a:solidFill>
                  </a:tcPr>
                </a:tc>
                <a:extLst>
                  <a:ext uri="{0D108BD9-81ED-4DB2-BD59-A6C34878D82A}">
                    <a16:rowId xmlns:a16="http://schemas.microsoft.com/office/drawing/2014/main" val="2540752214"/>
                  </a:ext>
                </a:extLst>
              </a:tr>
              <a:tr h="393436">
                <a:tc vMerge="1">
                  <a:txBody>
                    <a:bodyPr/>
                    <a:lstStyle/>
                    <a:p>
                      <a:pPr algn="ctr"/>
                      <a:endParaRPr lang="en-US" sz="1400" dirty="0">
                        <a:latin typeface="Franklin Gothic Book" panose="020B0503020102020204" pitchFamily="34" charset="0"/>
                      </a:endParaRPr>
                    </a:p>
                  </a:txBody>
                  <a:tcPr/>
                </a:tc>
                <a:tc>
                  <a:txBody>
                    <a:bodyPr/>
                    <a:lstStyle/>
                    <a:p>
                      <a:pPr algn="ctr"/>
                      <a:r>
                        <a:rPr lang="en-US" sz="1600" dirty="0">
                          <a:latin typeface=" calibri"/>
                        </a:rPr>
                        <a:t>FY24</a:t>
                      </a:r>
                    </a:p>
                  </a:txBody>
                  <a:tcPr/>
                </a:tc>
                <a:tc>
                  <a:txBody>
                    <a:bodyPr/>
                    <a:lstStyle/>
                    <a:p>
                      <a:pPr marL="0" algn="r" rtl="0" eaLnBrk="1" latinLnBrk="0" hangingPunct="1"/>
                      <a:r>
                        <a:rPr kumimoji="0" lang="en-US" sz="1600" kern="1200" dirty="0">
                          <a:solidFill>
                            <a:schemeClr val="dk1"/>
                          </a:solidFill>
                          <a:latin typeface=" calibri"/>
                        </a:rPr>
                        <a:t>84.7</a:t>
                      </a:r>
                      <a:endParaRPr kumimoji="0" lang="en-US" sz="1600" kern="1200" dirty="0">
                        <a:solidFill>
                          <a:schemeClr val="dk1"/>
                        </a:solidFill>
                        <a:latin typeface=" calibri"/>
                        <a:ea typeface="+mn-ea"/>
                        <a:cs typeface="+mn-cs"/>
                      </a:endParaRPr>
                    </a:p>
                  </a:txBody>
                  <a:tcPr/>
                </a:tc>
                <a:tc vMerge="1">
                  <a:txBody>
                    <a:bodyPr/>
                    <a:lstStyle/>
                    <a:p>
                      <a:pPr marL="0" algn="r" rtl="0" eaLnBrk="1" latinLnBrk="0" hangingPunct="1"/>
                      <a:endParaRPr kumimoji="0" lang="en-US" sz="1400" b="1" kern="1200" dirty="0">
                        <a:solidFill>
                          <a:schemeClr val="lt1"/>
                        </a:solidFill>
                        <a:latin typeface=" calibri"/>
                        <a:ea typeface="+mn-ea"/>
                        <a:cs typeface="+mn-cs"/>
                      </a:endParaRPr>
                    </a:p>
                  </a:txBody>
                  <a:tcPr>
                    <a:solidFill>
                      <a:schemeClr val="bg1">
                        <a:lumMod val="50000"/>
                      </a:schemeClr>
                    </a:solidFill>
                  </a:tcPr>
                </a:tc>
                <a:extLst>
                  <a:ext uri="{0D108BD9-81ED-4DB2-BD59-A6C34878D82A}">
                    <a16:rowId xmlns:a16="http://schemas.microsoft.com/office/drawing/2014/main" val="3351319573"/>
                  </a:ext>
                </a:extLst>
              </a:tr>
              <a:tr h="393436">
                <a:tc vMerge="1">
                  <a:txBody>
                    <a:bodyPr/>
                    <a:lstStyle/>
                    <a:p>
                      <a:pPr algn="ctr"/>
                      <a:endParaRPr lang="en-US" sz="1400" dirty="0">
                        <a:latin typeface="Franklin Gothic Book" panose="020B0503020102020204" pitchFamily="34" charset="0"/>
                      </a:endParaRPr>
                    </a:p>
                  </a:txBody>
                  <a:tcPr/>
                </a:tc>
                <a:tc>
                  <a:txBody>
                    <a:bodyPr/>
                    <a:lstStyle/>
                    <a:p>
                      <a:pPr algn="ctr"/>
                      <a:r>
                        <a:rPr lang="en-US" sz="1600" dirty="0">
                          <a:latin typeface=" calibri"/>
                        </a:rPr>
                        <a:t>FY25</a:t>
                      </a:r>
                    </a:p>
                  </a:txBody>
                  <a:tcPr/>
                </a:tc>
                <a:tc>
                  <a:txBody>
                    <a:bodyPr/>
                    <a:lstStyle/>
                    <a:p>
                      <a:pPr marL="0" algn="r" rtl="0" eaLnBrk="1" latinLnBrk="0" hangingPunct="1"/>
                      <a:r>
                        <a:rPr kumimoji="0" lang="en-US" sz="1600" kern="1200" dirty="0">
                          <a:solidFill>
                            <a:schemeClr val="dk1"/>
                          </a:solidFill>
                          <a:latin typeface=" calibri"/>
                        </a:rPr>
                        <a:t>56.0</a:t>
                      </a:r>
                      <a:endParaRPr kumimoji="0" lang="en-US" sz="1600" kern="1200" dirty="0">
                        <a:solidFill>
                          <a:schemeClr val="dk1"/>
                        </a:solidFill>
                        <a:latin typeface=" calibri"/>
                        <a:ea typeface="+mn-ea"/>
                        <a:cs typeface="+mn-cs"/>
                      </a:endParaRPr>
                    </a:p>
                  </a:txBody>
                  <a:tcPr/>
                </a:tc>
                <a:tc vMerge="1">
                  <a:txBody>
                    <a:bodyPr/>
                    <a:lstStyle/>
                    <a:p>
                      <a:pPr marL="0" algn="r" rtl="0" eaLnBrk="1" latinLnBrk="0" hangingPunct="1"/>
                      <a:endParaRPr kumimoji="0" lang="en-US" sz="1400" b="1" kern="1200" dirty="0">
                        <a:solidFill>
                          <a:schemeClr val="lt1"/>
                        </a:solidFill>
                        <a:latin typeface=" calibri"/>
                        <a:ea typeface="+mn-ea"/>
                        <a:cs typeface="+mn-cs"/>
                      </a:endParaRPr>
                    </a:p>
                  </a:txBody>
                  <a:tcPr>
                    <a:solidFill>
                      <a:schemeClr val="bg1">
                        <a:lumMod val="50000"/>
                      </a:schemeClr>
                    </a:solidFill>
                  </a:tcPr>
                </a:tc>
                <a:extLst>
                  <a:ext uri="{0D108BD9-81ED-4DB2-BD59-A6C34878D82A}">
                    <a16:rowId xmlns:a16="http://schemas.microsoft.com/office/drawing/2014/main" val="2010343539"/>
                  </a:ext>
                </a:extLst>
              </a:tr>
              <a:tr h="393436">
                <a:tc vMerge="1">
                  <a:txBody>
                    <a:bodyPr/>
                    <a:lstStyle/>
                    <a:p>
                      <a:pPr algn="ctr"/>
                      <a:endParaRPr lang="en-US" sz="1400" dirty="0">
                        <a:latin typeface="Franklin Gothic Book" panose="020B0503020102020204" pitchFamily="34" charset="0"/>
                      </a:endParaRPr>
                    </a:p>
                  </a:txBody>
                  <a:tcPr/>
                </a:tc>
                <a:tc>
                  <a:txBody>
                    <a:bodyPr/>
                    <a:lstStyle/>
                    <a:p>
                      <a:pPr algn="ctr"/>
                      <a:r>
                        <a:rPr lang="en-US" sz="1600" dirty="0">
                          <a:latin typeface=" calibri"/>
                        </a:rPr>
                        <a:t>FY26</a:t>
                      </a:r>
                    </a:p>
                  </a:txBody>
                  <a:tcPr/>
                </a:tc>
                <a:tc>
                  <a:txBody>
                    <a:bodyPr/>
                    <a:lstStyle/>
                    <a:p>
                      <a:pPr marL="0" algn="r" rtl="0" eaLnBrk="1" latinLnBrk="0" hangingPunct="1"/>
                      <a:r>
                        <a:rPr kumimoji="0" lang="en-US" sz="1600" kern="1200" dirty="0">
                          <a:solidFill>
                            <a:schemeClr val="dk1"/>
                          </a:solidFill>
                          <a:latin typeface=" calibri"/>
                        </a:rPr>
                        <a:t>14.0</a:t>
                      </a:r>
                      <a:endParaRPr kumimoji="0" lang="en-US" sz="1600" kern="1200" dirty="0">
                        <a:solidFill>
                          <a:schemeClr val="dk1"/>
                        </a:solidFill>
                        <a:latin typeface=" calibri"/>
                        <a:ea typeface="+mn-ea"/>
                        <a:cs typeface="+mn-cs"/>
                      </a:endParaRPr>
                    </a:p>
                  </a:txBody>
                  <a:tcPr/>
                </a:tc>
                <a:tc vMerge="1">
                  <a:txBody>
                    <a:bodyPr/>
                    <a:lstStyle/>
                    <a:p>
                      <a:pPr marL="0" algn="r" rtl="0" eaLnBrk="1" latinLnBrk="0" hangingPunct="1"/>
                      <a:endParaRPr kumimoji="0" lang="en-US" sz="1400" b="1" kern="1200" dirty="0">
                        <a:solidFill>
                          <a:schemeClr val="lt1"/>
                        </a:solidFill>
                        <a:latin typeface=" calibri"/>
                        <a:ea typeface="+mn-ea"/>
                        <a:cs typeface="+mn-cs"/>
                      </a:endParaRPr>
                    </a:p>
                  </a:txBody>
                  <a:tcPr>
                    <a:solidFill>
                      <a:schemeClr val="bg1">
                        <a:lumMod val="50000"/>
                      </a:schemeClr>
                    </a:solidFill>
                  </a:tcPr>
                </a:tc>
                <a:extLst>
                  <a:ext uri="{0D108BD9-81ED-4DB2-BD59-A6C34878D82A}">
                    <a16:rowId xmlns:a16="http://schemas.microsoft.com/office/drawing/2014/main" val="2215013176"/>
                  </a:ext>
                </a:extLst>
              </a:tr>
              <a:tr h="393436">
                <a:tc vMerge="1">
                  <a:txBody>
                    <a:bodyPr/>
                    <a:lstStyle/>
                    <a:p>
                      <a:pPr algn="ctr"/>
                      <a:endParaRPr lang="en-US" sz="1400" dirty="0">
                        <a:latin typeface="Franklin Gothic Book" panose="020B0503020102020204" pitchFamily="34" charset="0"/>
                      </a:endParaRPr>
                    </a:p>
                  </a:txBody>
                  <a:tcPr/>
                </a:tc>
                <a:tc>
                  <a:txBody>
                    <a:bodyPr/>
                    <a:lstStyle/>
                    <a:p>
                      <a:pPr algn="ctr"/>
                      <a:r>
                        <a:rPr lang="en-US" sz="1600" dirty="0">
                          <a:latin typeface=" calibri"/>
                        </a:rPr>
                        <a:t>FY27</a:t>
                      </a:r>
                    </a:p>
                  </a:txBody>
                  <a:tcPr/>
                </a:tc>
                <a:tc>
                  <a:txBody>
                    <a:bodyPr/>
                    <a:lstStyle/>
                    <a:p>
                      <a:pPr marL="0" algn="r" rtl="0" eaLnBrk="1" latinLnBrk="0" hangingPunct="1"/>
                      <a:r>
                        <a:rPr kumimoji="0" lang="en-US" sz="1600" kern="1200" dirty="0">
                          <a:solidFill>
                            <a:schemeClr val="dk1"/>
                          </a:solidFill>
                          <a:latin typeface=" calibri"/>
                        </a:rPr>
                        <a:t>9.0</a:t>
                      </a:r>
                      <a:endParaRPr kumimoji="0" lang="en-US" sz="1600" kern="1200" dirty="0">
                        <a:solidFill>
                          <a:schemeClr val="dk1"/>
                        </a:solidFill>
                        <a:latin typeface=" calibri"/>
                        <a:ea typeface="+mn-ea"/>
                        <a:cs typeface="+mn-cs"/>
                      </a:endParaRPr>
                    </a:p>
                  </a:txBody>
                  <a:tcPr/>
                </a:tc>
                <a:tc vMerge="1">
                  <a:txBody>
                    <a:bodyPr/>
                    <a:lstStyle/>
                    <a:p>
                      <a:pPr marL="0" algn="r" rtl="0" eaLnBrk="1" latinLnBrk="0" hangingPunct="1"/>
                      <a:endParaRPr kumimoji="0" lang="en-US" sz="1400" b="1" kern="1200" dirty="0">
                        <a:solidFill>
                          <a:schemeClr val="lt1"/>
                        </a:solidFill>
                        <a:latin typeface=" calibri"/>
                        <a:ea typeface="+mn-ea"/>
                        <a:cs typeface="+mn-cs"/>
                      </a:endParaRPr>
                    </a:p>
                  </a:txBody>
                  <a:tcPr>
                    <a:solidFill>
                      <a:schemeClr val="bg1">
                        <a:lumMod val="50000"/>
                      </a:schemeClr>
                    </a:solidFill>
                  </a:tcPr>
                </a:tc>
                <a:extLst>
                  <a:ext uri="{0D108BD9-81ED-4DB2-BD59-A6C34878D82A}">
                    <a16:rowId xmlns:a16="http://schemas.microsoft.com/office/drawing/2014/main" val="3920066896"/>
                  </a:ext>
                </a:extLst>
              </a:tr>
              <a:tr h="393436">
                <a:tc>
                  <a:txBody>
                    <a:bodyPr/>
                    <a:lstStyle/>
                    <a:p>
                      <a:pPr algn="ctr"/>
                      <a:endParaRPr lang="en-US" sz="1600" b="1" dirty="0">
                        <a:latin typeface=" calibri"/>
                      </a:endParaRPr>
                    </a:p>
                  </a:txBody>
                  <a:tcPr>
                    <a:solidFill>
                      <a:schemeClr val="tx2">
                        <a:lumMod val="50000"/>
                      </a:schemeClr>
                    </a:solidFill>
                  </a:tcPr>
                </a:tc>
                <a:tc>
                  <a:txBody>
                    <a:bodyPr/>
                    <a:lstStyle/>
                    <a:p>
                      <a:pPr algn="ctr"/>
                      <a:r>
                        <a:rPr lang="en-US" sz="1600" b="1" dirty="0">
                          <a:latin typeface=" calibri"/>
                        </a:rPr>
                        <a:t>Total</a:t>
                      </a:r>
                    </a:p>
                  </a:txBody>
                  <a:tcPr>
                    <a:solidFill>
                      <a:schemeClr val="tx2">
                        <a:lumMod val="50000"/>
                      </a:scheme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latin typeface=" calibri"/>
                        </a:rPr>
                        <a:t>$4,307.9</a:t>
                      </a:r>
                    </a:p>
                  </a:txBody>
                  <a:tcPr>
                    <a:solidFill>
                      <a:schemeClr val="tx2">
                        <a:lumMod val="50000"/>
                      </a:schemeClr>
                    </a:solidFill>
                  </a:tcPr>
                </a:tc>
                <a:tc vMerge="1">
                  <a:txBody>
                    <a:bodyPr/>
                    <a:lstStyle/>
                    <a:p>
                      <a:pPr marL="0" algn="r" rtl="0" eaLnBrk="1" latinLnBrk="0" hangingPunct="1"/>
                      <a:endParaRPr kumimoji="0" lang="en-US" sz="1400" b="1" kern="1200" dirty="0">
                        <a:solidFill>
                          <a:schemeClr val="lt1"/>
                        </a:solidFill>
                        <a:latin typeface=" calibri"/>
                        <a:ea typeface="+mn-ea"/>
                        <a:cs typeface="+mn-cs"/>
                      </a:endParaRPr>
                    </a:p>
                  </a:txBody>
                  <a:tcPr>
                    <a:solidFill>
                      <a:schemeClr val="bg1">
                        <a:lumMod val="50000"/>
                      </a:schemeClr>
                    </a:solidFill>
                  </a:tcPr>
                </a:tc>
                <a:extLst>
                  <a:ext uri="{0D108BD9-81ED-4DB2-BD59-A6C34878D82A}">
                    <a16:rowId xmlns:a16="http://schemas.microsoft.com/office/drawing/2014/main" val="3174395018"/>
                  </a:ext>
                </a:extLst>
              </a:tr>
            </a:tbl>
          </a:graphicData>
        </a:graphic>
      </p:graphicFrame>
      <p:sp>
        <p:nvSpPr>
          <p:cNvPr id="9" name="Content Placeholder 3">
            <a:extLst>
              <a:ext uri="{FF2B5EF4-FFF2-40B4-BE49-F238E27FC236}">
                <a16:creationId xmlns:a16="http://schemas.microsoft.com/office/drawing/2014/main" id="{2D881AD7-F559-4CA8-87C6-BAB1BA49F7D9}"/>
              </a:ext>
            </a:extLst>
          </p:cNvPr>
          <p:cNvSpPr>
            <a:spLocks noGrp="1"/>
          </p:cNvSpPr>
          <p:nvPr>
            <p:ph sz="quarter" idx="1"/>
          </p:nvPr>
        </p:nvSpPr>
        <p:spPr>
          <a:xfrm>
            <a:off x="5105400" y="3482168"/>
            <a:ext cx="3581400" cy="1047972"/>
          </a:xfrm>
        </p:spPr>
        <p:txBody>
          <a:bodyPr>
            <a:noAutofit/>
          </a:bodyPr>
          <a:lstStyle/>
          <a:p>
            <a:r>
              <a:rPr lang="en-US" sz="2000" dirty="0">
                <a:latin typeface="Franklin Gothic Book" panose="020B0503020102020204" pitchFamily="34" charset="0"/>
              </a:rPr>
              <a:t>UCH has requested additional funds for Deferred Maintenance in FY23</a:t>
            </a:r>
          </a:p>
        </p:txBody>
      </p:sp>
      <p:sp>
        <p:nvSpPr>
          <p:cNvPr id="3" name="Slide Number Placeholder 2">
            <a:extLst>
              <a:ext uri="{FF2B5EF4-FFF2-40B4-BE49-F238E27FC236}">
                <a16:creationId xmlns:a16="http://schemas.microsoft.com/office/drawing/2014/main" id="{9B1BD3A3-4E09-4C8F-85E6-2F2E7A232E50}"/>
              </a:ext>
            </a:extLst>
          </p:cNvPr>
          <p:cNvSpPr>
            <a:spLocks noGrp="1"/>
          </p:cNvSpPr>
          <p:nvPr>
            <p:ph type="sldNum" sz="quarter" idx="12"/>
          </p:nvPr>
        </p:nvSpPr>
        <p:spPr/>
        <p:txBody>
          <a:bodyPr/>
          <a:lstStyle/>
          <a:p>
            <a:fld id="{62716ED7-3343-4A43-8BD6-6F268AE424C5}" type="slidenum">
              <a:rPr lang="en-US" smtClean="0"/>
              <a:t>55</a:t>
            </a:fld>
            <a:endParaRPr lang="en-US" dirty="0"/>
          </a:p>
        </p:txBody>
      </p:sp>
    </p:spTree>
    <p:extLst>
      <p:ext uri="{BB962C8B-B14F-4D97-AF65-F5344CB8AC3E}">
        <p14:creationId xmlns:p14="http://schemas.microsoft.com/office/powerpoint/2010/main" val="259564590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10253F"/>
                </a:solidFill>
                <a:latin typeface="Franklin Gothic Demi Cond" panose="020B0706030402020204" pitchFamily="34" charset="0"/>
                <a:cs typeface="Calibri" panose="020F0502020204030204" pitchFamily="34" charset="0"/>
              </a:rPr>
              <a:t>FY22 Capital Budget by Fund Source</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273232570"/>
              </p:ext>
            </p:extLst>
          </p:nvPr>
        </p:nvGraphicFramePr>
        <p:xfrm>
          <a:off x="762000" y="2050197"/>
          <a:ext cx="7476357" cy="3749040"/>
        </p:xfrm>
        <a:graphic>
          <a:graphicData uri="http://schemas.openxmlformats.org/drawingml/2006/table">
            <a:tbl>
              <a:tblPr lastRow="1" bandRow="1">
                <a:tableStyleId>{7E9639D4-E3E2-4D34-9284-5A2195B3D0D7}</a:tableStyleId>
              </a:tblPr>
              <a:tblGrid>
                <a:gridCol w="3243898">
                  <a:extLst>
                    <a:ext uri="{9D8B030D-6E8A-4147-A177-3AD203B41FA5}">
                      <a16:colId xmlns:a16="http://schemas.microsoft.com/office/drawing/2014/main" val="890519270"/>
                    </a:ext>
                  </a:extLst>
                </a:gridCol>
                <a:gridCol w="1198816">
                  <a:extLst>
                    <a:ext uri="{9D8B030D-6E8A-4147-A177-3AD203B41FA5}">
                      <a16:colId xmlns:a16="http://schemas.microsoft.com/office/drawing/2014/main" val="3642824036"/>
                    </a:ext>
                  </a:extLst>
                </a:gridCol>
                <a:gridCol w="3033643">
                  <a:extLst>
                    <a:ext uri="{9D8B030D-6E8A-4147-A177-3AD203B41FA5}">
                      <a16:colId xmlns:a16="http://schemas.microsoft.com/office/drawing/2014/main" val="21891965"/>
                    </a:ext>
                  </a:extLst>
                </a:gridCol>
              </a:tblGrid>
              <a:tr h="259173">
                <a:tc>
                  <a:txBody>
                    <a:bodyPr/>
                    <a:lstStyle/>
                    <a:p>
                      <a:r>
                        <a:rPr lang="en-US" sz="1800" dirty="0">
                          <a:solidFill>
                            <a:schemeClr val="tx2">
                              <a:lumMod val="50000"/>
                            </a:schemeClr>
                          </a:solidFill>
                          <a:latin typeface="Franklin Gothic Book" panose="020B0503020102020204" pitchFamily="34" charset="0"/>
                          <a:cs typeface="Arial" panose="020B0604020202020204" pitchFamily="34" charset="0"/>
                        </a:rPr>
                        <a:t>Academic &amp; Research Facilities</a:t>
                      </a:r>
                    </a:p>
                  </a:txBody>
                  <a:tcPr anchor="ctr"/>
                </a:tc>
                <a:tc>
                  <a:txBody>
                    <a:bodyPr/>
                    <a:lstStyle/>
                    <a:p>
                      <a:pPr algn="r"/>
                      <a:r>
                        <a:rPr lang="en-US" sz="1800" dirty="0">
                          <a:solidFill>
                            <a:schemeClr val="tx2">
                              <a:lumMod val="50000"/>
                            </a:schemeClr>
                          </a:solidFill>
                          <a:latin typeface="Franklin Gothic Book" panose="020B0503020102020204" pitchFamily="34" charset="0"/>
                          <a:cs typeface="Arial" panose="020B0604020202020204" pitchFamily="34" charset="0"/>
                        </a:rPr>
                        <a:t>$73.0</a:t>
                      </a:r>
                    </a:p>
                  </a:txBody>
                  <a:tcPr marR="365760"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dirty="0">
                          <a:solidFill>
                            <a:schemeClr val="tx2">
                              <a:lumMod val="50000"/>
                            </a:schemeClr>
                          </a:solidFill>
                          <a:latin typeface="Franklin Gothic Book" panose="020B0503020102020204" pitchFamily="34" charset="0"/>
                          <a:cs typeface="Arial" panose="020B0604020202020204" pitchFamily="34" charset="0"/>
                        </a:rPr>
                        <a:t>STEM Science 1 Building</a:t>
                      </a:r>
                    </a:p>
                  </a:txBody>
                  <a:tcPr/>
                </a:tc>
                <a:extLst>
                  <a:ext uri="{0D108BD9-81ED-4DB2-BD59-A6C34878D82A}">
                    <a16:rowId xmlns:a16="http://schemas.microsoft.com/office/drawing/2014/main" val="1116400161"/>
                  </a:ext>
                </a:extLst>
              </a:tr>
              <a:tr h="259173">
                <a:tc>
                  <a:txBody>
                    <a:bodyPr/>
                    <a:lstStyle/>
                    <a:p>
                      <a:r>
                        <a:rPr lang="en-US" sz="1800" dirty="0">
                          <a:solidFill>
                            <a:schemeClr val="tx2">
                              <a:lumMod val="50000"/>
                            </a:schemeClr>
                          </a:solidFill>
                          <a:latin typeface="Franklin Gothic Book" panose="020B0503020102020204" pitchFamily="34" charset="0"/>
                          <a:cs typeface="Arial" panose="020B0604020202020204" pitchFamily="34" charset="0"/>
                        </a:rPr>
                        <a:t>Infrastructure</a:t>
                      </a:r>
                      <a:r>
                        <a:rPr lang="en-US" sz="1800" baseline="0" dirty="0">
                          <a:solidFill>
                            <a:schemeClr val="tx2">
                              <a:lumMod val="50000"/>
                            </a:schemeClr>
                          </a:solidFill>
                          <a:latin typeface="Franklin Gothic Book" panose="020B0503020102020204" pitchFamily="34" charset="0"/>
                          <a:cs typeface="Arial" panose="020B0604020202020204" pitchFamily="34" charset="0"/>
                        </a:rPr>
                        <a:t> DM</a:t>
                      </a:r>
                      <a:endParaRPr lang="en-US" sz="1800" dirty="0">
                        <a:solidFill>
                          <a:schemeClr val="tx2">
                            <a:lumMod val="50000"/>
                          </a:schemeClr>
                        </a:solidFill>
                        <a:latin typeface="Franklin Gothic Book" panose="020B0503020102020204" pitchFamily="34" charset="0"/>
                        <a:cs typeface="Arial" panose="020B0604020202020204" pitchFamily="34" charset="0"/>
                      </a:endParaRPr>
                    </a:p>
                  </a:txBody>
                  <a:tcPr anchor="ctr"/>
                </a:tc>
                <a:tc>
                  <a:txBody>
                    <a:bodyPr/>
                    <a:lstStyle/>
                    <a:p>
                      <a:pPr algn="r"/>
                      <a:r>
                        <a:rPr lang="en-US" sz="1800" u="none" dirty="0">
                          <a:solidFill>
                            <a:schemeClr val="tx2">
                              <a:lumMod val="50000"/>
                            </a:schemeClr>
                          </a:solidFill>
                          <a:latin typeface="Franklin Gothic Book" panose="020B0503020102020204" pitchFamily="34" charset="0"/>
                          <a:cs typeface="Arial" panose="020B0604020202020204" pitchFamily="34" charset="0"/>
                        </a:rPr>
                        <a:t>24.8</a:t>
                      </a:r>
                    </a:p>
                  </a:txBody>
                  <a:tcPr marR="365760" anchor="ctr"/>
                </a:tc>
                <a:tc>
                  <a:txBody>
                    <a:bodyPr/>
                    <a:lstStyle/>
                    <a:p>
                      <a:pPr algn="l"/>
                      <a:r>
                        <a:rPr lang="en-US" sz="1200" u="none" dirty="0">
                          <a:solidFill>
                            <a:schemeClr val="tx2">
                              <a:lumMod val="50000"/>
                            </a:schemeClr>
                          </a:solidFill>
                          <a:latin typeface="Franklin Gothic Book" panose="020B0503020102020204" pitchFamily="34" charset="0"/>
                          <a:cs typeface="Arial" panose="020B0604020202020204" pitchFamily="34" charset="0"/>
                        </a:rPr>
                        <a:t>Science</a:t>
                      </a:r>
                      <a:r>
                        <a:rPr lang="en-US" sz="1200" u="none" baseline="0" dirty="0">
                          <a:solidFill>
                            <a:schemeClr val="tx2">
                              <a:lumMod val="50000"/>
                            </a:schemeClr>
                          </a:solidFill>
                          <a:latin typeface="Franklin Gothic Book" panose="020B0503020102020204" pitchFamily="34" charset="0"/>
                          <a:cs typeface="Arial" panose="020B0604020202020204" pitchFamily="34" charset="0"/>
                        </a:rPr>
                        <a:t> Program Utilities</a:t>
                      </a:r>
                      <a:endParaRPr lang="en-US" sz="1200" u="none" dirty="0">
                        <a:solidFill>
                          <a:schemeClr val="tx2">
                            <a:lumMod val="50000"/>
                          </a:schemeClr>
                        </a:solidFill>
                        <a:latin typeface="Franklin Gothic Book" panose="020B0503020102020204" pitchFamily="34" charset="0"/>
                        <a:cs typeface="Arial" panose="020B0604020202020204" pitchFamily="34" charset="0"/>
                      </a:endParaRPr>
                    </a:p>
                  </a:txBody>
                  <a:tcPr anchor="ctr"/>
                </a:tc>
                <a:extLst>
                  <a:ext uri="{0D108BD9-81ED-4DB2-BD59-A6C34878D82A}">
                    <a16:rowId xmlns:a16="http://schemas.microsoft.com/office/drawing/2014/main" val="3333597291"/>
                  </a:ext>
                </a:extLst>
              </a:tr>
              <a:tr h="338918">
                <a:tc>
                  <a:txBody>
                    <a:bodyPr/>
                    <a:lstStyle/>
                    <a:p>
                      <a:r>
                        <a:rPr lang="en-US" sz="1800" dirty="0">
                          <a:solidFill>
                            <a:schemeClr val="tx2">
                              <a:lumMod val="50000"/>
                            </a:schemeClr>
                          </a:solidFill>
                          <a:latin typeface="Franklin Gothic Book" panose="020B0503020102020204" pitchFamily="34" charset="0"/>
                          <a:cs typeface="Arial" panose="020B0604020202020204" pitchFamily="34" charset="0"/>
                        </a:rPr>
                        <a:t>Other DM</a:t>
                      </a:r>
                    </a:p>
                  </a:txBody>
                  <a:tcPr anchor="ctr"/>
                </a:tc>
                <a:tc>
                  <a:txBody>
                    <a:bodyPr/>
                    <a:lstStyle/>
                    <a:p>
                      <a:pPr algn="r"/>
                      <a:r>
                        <a:rPr lang="en-US" sz="1800" u="none" dirty="0">
                          <a:solidFill>
                            <a:schemeClr val="tx2">
                              <a:lumMod val="50000"/>
                            </a:schemeClr>
                          </a:solidFill>
                          <a:latin typeface="Franklin Gothic Book" panose="020B0503020102020204" pitchFamily="34" charset="0"/>
                          <a:cs typeface="Arial" panose="020B0604020202020204" pitchFamily="34" charset="0"/>
                        </a:rPr>
                        <a:t>61.7</a:t>
                      </a:r>
                    </a:p>
                  </a:txBody>
                  <a:tcPr marR="365760" anchor="ctr"/>
                </a:tc>
                <a:tc>
                  <a:txBody>
                    <a:bodyPr/>
                    <a:lstStyle/>
                    <a:p>
                      <a:pPr algn="l"/>
                      <a:r>
                        <a:rPr lang="en-US" sz="1200" u="none" dirty="0">
                          <a:solidFill>
                            <a:schemeClr val="tx2">
                              <a:lumMod val="50000"/>
                            </a:schemeClr>
                          </a:solidFill>
                          <a:latin typeface="Franklin Gothic Book" panose="020B0503020102020204" pitchFamily="34" charset="0"/>
                          <a:cs typeface="Arial" panose="020B0604020202020204" pitchFamily="34" charset="0"/>
                        </a:rPr>
                        <a:t>Academic Renovations, Code Corrections, Other, Contingency</a:t>
                      </a:r>
                    </a:p>
                  </a:txBody>
                  <a:tcPr anchor="ctr"/>
                </a:tc>
                <a:extLst>
                  <a:ext uri="{0D108BD9-81ED-4DB2-BD59-A6C34878D82A}">
                    <a16:rowId xmlns:a16="http://schemas.microsoft.com/office/drawing/2014/main" val="420804707"/>
                  </a:ext>
                </a:extLst>
              </a:tr>
              <a:tr h="338918">
                <a:tc>
                  <a:txBody>
                    <a:bodyPr/>
                    <a:lstStyle/>
                    <a:p>
                      <a:r>
                        <a:rPr lang="en-US" sz="1800" dirty="0">
                          <a:solidFill>
                            <a:schemeClr val="tx2">
                              <a:lumMod val="50000"/>
                            </a:schemeClr>
                          </a:solidFill>
                          <a:latin typeface="Franklin Gothic Book" panose="020B0503020102020204" pitchFamily="34" charset="0"/>
                          <a:cs typeface="Arial" panose="020B0604020202020204" pitchFamily="34" charset="0"/>
                        </a:rPr>
                        <a:t>Equipment</a:t>
                      </a:r>
                    </a:p>
                  </a:txBody>
                  <a:tcPr anchor="ctr"/>
                </a:tc>
                <a:tc>
                  <a:txBody>
                    <a:bodyPr/>
                    <a:lstStyle/>
                    <a:p>
                      <a:pPr algn="r"/>
                      <a:r>
                        <a:rPr lang="en-US" sz="1800" u="none" dirty="0">
                          <a:solidFill>
                            <a:schemeClr val="tx2">
                              <a:lumMod val="50000"/>
                            </a:schemeClr>
                          </a:solidFill>
                          <a:latin typeface="Franklin Gothic Book" panose="020B0503020102020204" pitchFamily="34" charset="0"/>
                          <a:cs typeface="Arial" panose="020B0604020202020204" pitchFamily="34" charset="0"/>
                        </a:rPr>
                        <a:t>16.0</a:t>
                      </a:r>
                    </a:p>
                  </a:txBody>
                  <a:tcPr marR="365760" anchor="ctr"/>
                </a:tc>
                <a:tc>
                  <a:txBody>
                    <a:bodyPr/>
                    <a:lstStyle/>
                    <a:p>
                      <a:pPr algn="l"/>
                      <a:r>
                        <a:rPr lang="en-US" sz="1200" u="none" dirty="0">
                          <a:solidFill>
                            <a:schemeClr val="tx2">
                              <a:lumMod val="50000"/>
                            </a:schemeClr>
                          </a:solidFill>
                          <a:latin typeface="Franklin Gothic Book" panose="020B0503020102020204" pitchFamily="34" charset="0"/>
                          <a:cs typeface="Arial" panose="020B0604020202020204" pitchFamily="34" charset="0"/>
                        </a:rPr>
                        <a:t>Faculty start-up/research,</a:t>
                      </a:r>
                      <a:r>
                        <a:rPr lang="en-US" sz="1200" u="none" baseline="0" dirty="0">
                          <a:solidFill>
                            <a:schemeClr val="tx2">
                              <a:lumMod val="50000"/>
                            </a:schemeClr>
                          </a:solidFill>
                          <a:latin typeface="Franklin Gothic Book" panose="020B0503020102020204" pitchFamily="34" charset="0"/>
                          <a:cs typeface="Arial" panose="020B0604020202020204" pitchFamily="34" charset="0"/>
                        </a:rPr>
                        <a:t> IT network, Other</a:t>
                      </a:r>
                      <a:endParaRPr lang="en-US" sz="1200" u="none" dirty="0">
                        <a:solidFill>
                          <a:schemeClr val="tx2">
                            <a:lumMod val="50000"/>
                          </a:schemeClr>
                        </a:solidFill>
                        <a:latin typeface="Franklin Gothic Book" panose="020B0503020102020204" pitchFamily="34" charset="0"/>
                        <a:cs typeface="Arial" panose="020B0604020202020204" pitchFamily="34" charset="0"/>
                      </a:endParaRPr>
                    </a:p>
                  </a:txBody>
                  <a:tcPr anchor="ctr"/>
                </a:tc>
                <a:extLst>
                  <a:ext uri="{0D108BD9-81ED-4DB2-BD59-A6C34878D82A}">
                    <a16:rowId xmlns:a16="http://schemas.microsoft.com/office/drawing/2014/main" val="4101821220"/>
                  </a:ext>
                </a:extLst>
              </a:tr>
              <a:tr h="259173">
                <a:tc>
                  <a:txBody>
                    <a:bodyPr/>
                    <a:lstStyle/>
                    <a:p>
                      <a:r>
                        <a:rPr lang="en-US" sz="1800" dirty="0">
                          <a:solidFill>
                            <a:schemeClr val="tx2">
                              <a:lumMod val="50000"/>
                            </a:schemeClr>
                          </a:solidFill>
                          <a:latin typeface="Franklin Gothic Book" panose="020B0503020102020204" pitchFamily="34" charset="0"/>
                          <a:cs typeface="Arial" panose="020B0604020202020204" pitchFamily="34" charset="0"/>
                        </a:rPr>
                        <a:t>Residential Life</a:t>
                      </a:r>
                    </a:p>
                  </a:txBody>
                  <a:tcPr anchor="ctr"/>
                </a:tc>
                <a:tc>
                  <a:txBody>
                    <a:bodyPr/>
                    <a:lstStyle/>
                    <a:p>
                      <a:pPr algn="r"/>
                      <a:r>
                        <a:rPr lang="en-US" sz="1800" u="none" dirty="0">
                          <a:solidFill>
                            <a:schemeClr val="tx2">
                              <a:lumMod val="50000"/>
                            </a:schemeClr>
                          </a:solidFill>
                          <a:latin typeface="Franklin Gothic Book" panose="020B0503020102020204" pitchFamily="34" charset="0"/>
                          <a:cs typeface="Arial" panose="020B0604020202020204" pitchFamily="34" charset="0"/>
                        </a:rPr>
                        <a:t>15.0</a:t>
                      </a:r>
                    </a:p>
                  </a:txBody>
                  <a:tcPr marR="365760" anchor="ctr"/>
                </a:tc>
                <a:tc>
                  <a:txBody>
                    <a:bodyPr/>
                    <a:lstStyle/>
                    <a:p>
                      <a:pPr algn="l"/>
                      <a:r>
                        <a:rPr lang="en-US" sz="1200" u="none" dirty="0">
                          <a:solidFill>
                            <a:schemeClr val="tx2">
                              <a:lumMod val="50000"/>
                            </a:schemeClr>
                          </a:solidFill>
                          <a:latin typeface="Franklin Gothic Book" panose="020B0503020102020204" pitchFamily="34" charset="0"/>
                          <a:cs typeface="Arial" panose="020B0604020202020204" pitchFamily="34" charset="0"/>
                        </a:rPr>
                        <a:t>Housing Renovations</a:t>
                      </a:r>
                    </a:p>
                  </a:txBody>
                  <a:tcPr anchor="ctr"/>
                </a:tc>
                <a:extLst>
                  <a:ext uri="{0D108BD9-81ED-4DB2-BD59-A6C34878D82A}">
                    <a16:rowId xmlns:a16="http://schemas.microsoft.com/office/drawing/2014/main" val="1462962441"/>
                  </a:ext>
                </a:extLst>
              </a:tr>
              <a:tr h="259173">
                <a:tc>
                  <a:txBody>
                    <a:bodyPr/>
                    <a:lstStyle/>
                    <a:p>
                      <a:r>
                        <a:rPr lang="en-US" sz="1800" dirty="0">
                          <a:solidFill>
                            <a:schemeClr val="tx2">
                              <a:lumMod val="50000"/>
                            </a:schemeClr>
                          </a:solidFill>
                          <a:latin typeface="Franklin Gothic Book" panose="020B0503020102020204" pitchFamily="34" charset="0"/>
                          <a:cs typeface="Arial" panose="020B0604020202020204" pitchFamily="34" charset="0"/>
                        </a:rPr>
                        <a:t>UCH DM</a:t>
                      </a:r>
                    </a:p>
                  </a:txBody>
                  <a:tcPr anchor="ctr"/>
                </a:tc>
                <a:tc>
                  <a:txBody>
                    <a:bodyPr/>
                    <a:lstStyle/>
                    <a:p>
                      <a:pPr algn="r"/>
                      <a:r>
                        <a:rPr lang="en-US" sz="1800" u="none" dirty="0">
                          <a:solidFill>
                            <a:schemeClr val="tx2">
                              <a:lumMod val="50000"/>
                            </a:schemeClr>
                          </a:solidFill>
                          <a:latin typeface="Franklin Gothic Book" panose="020B0503020102020204" pitchFamily="34" charset="0"/>
                          <a:cs typeface="Arial" panose="020B0604020202020204" pitchFamily="34" charset="0"/>
                        </a:rPr>
                        <a:t>25.0</a:t>
                      </a:r>
                    </a:p>
                  </a:txBody>
                  <a:tcPr marR="365760" anchor="ctr"/>
                </a:tc>
                <a:tc>
                  <a:txBody>
                    <a:bodyPr/>
                    <a:lstStyle/>
                    <a:p>
                      <a:pPr algn="l"/>
                      <a:r>
                        <a:rPr lang="en-US" sz="1200" u="none" dirty="0">
                          <a:solidFill>
                            <a:schemeClr val="tx2">
                              <a:lumMod val="50000"/>
                            </a:schemeClr>
                          </a:solidFill>
                          <a:latin typeface="Franklin Gothic Book" panose="020B0503020102020204" pitchFamily="34" charset="0"/>
                          <a:cs typeface="Arial" panose="020B0604020202020204" pitchFamily="34" charset="0"/>
                        </a:rPr>
                        <a:t>Critical deferred maintenance</a:t>
                      </a:r>
                    </a:p>
                  </a:txBody>
                  <a:tcPr anchor="ctr"/>
                </a:tc>
                <a:extLst>
                  <a:ext uri="{0D108BD9-81ED-4DB2-BD59-A6C34878D82A}">
                    <a16:rowId xmlns:a16="http://schemas.microsoft.com/office/drawing/2014/main" val="225643116"/>
                  </a:ext>
                </a:extLst>
              </a:tr>
              <a:tr h="259173">
                <a:tc>
                  <a:txBody>
                    <a:bodyPr/>
                    <a:lstStyle/>
                    <a:p>
                      <a:r>
                        <a:rPr lang="en-US" sz="1800" b="1" dirty="0">
                          <a:solidFill>
                            <a:schemeClr val="bg1"/>
                          </a:solidFill>
                          <a:latin typeface="Franklin Gothic Book" panose="020B0503020102020204" pitchFamily="34" charset="0"/>
                        </a:rPr>
                        <a:t>UCONN 2000 State Bonds</a:t>
                      </a:r>
                      <a:endParaRPr lang="en-US" sz="1800" b="1" dirty="0">
                        <a:solidFill>
                          <a:schemeClr val="bg1"/>
                        </a:solidFill>
                        <a:latin typeface="Franklin Gothic Book" panose="020B0503020102020204" pitchFamily="34" charset="0"/>
                        <a:cs typeface="Arial" panose="020B0604020202020204" pitchFamily="34" charset="0"/>
                      </a:endParaRPr>
                    </a:p>
                  </a:txBody>
                  <a:tcPr anchor="ctr">
                    <a:solidFill>
                      <a:schemeClr val="tx2">
                        <a:lumMod val="50000"/>
                      </a:schemeClr>
                    </a:solidFill>
                  </a:tcPr>
                </a:tc>
                <a:tc>
                  <a:txBody>
                    <a:bodyPr/>
                    <a:lstStyle/>
                    <a:p>
                      <a:pPr algn="r"/>
                      <a:r>
                        <a:rPr lang="en-US" sz="1800" b="1" u="none" dirty="0">
                          <a:solidFill>
                            <a:schemeClr val="bg1"/>
                          </a:solidFill>
                          <a:latin typeface="Franklin Gothic Book" panose="020B0503020102020204" pitchFamily="34" charset="0"/>
                          <a:cs typeface="Arial" panose="020B0604020202020204" pitchFamily="34" charset="0"/>
                        </a:rPr>
                        <a:t>$215.5</a:t>
                      </a:r>
                    </a:p>
                  </a:txBody>
                  <a:tcPr marR="365760" anchor="ctr">
                    <a:solidFill>
                      <a:schemeClr val="tx2">
                        <a:lumMod val="50000"/>
                      </a:schemeClr>
                    </a:solidFill>
                  </a:tcPr>
                </a:tc>
                <a:tc>
                  <a:txBody>
                    <a:bodyPr/>
                    <a:lstStyle/>
                    <a:p>
                      <a:pPr algn="r"/>
                      <a:endParaRPr lang="en-US" sz="1800" b="1" u="none" dirty="0">
                        <a:solidFill>
                          <a:schemeClr val="bg1"/>
                        </a:solidFill>
                        <a:latin typeface="Franklin Gothic Book" panose="020B0503020102020204" pitchFamily="34" charset="0"/>
                        <a:cs typeface="Arial" panose="020B0604020202020204" pitchFamily="34" charset="0"/>
                      </a:endParaRPr>
                    </a:p>
                  </a:txBody>
                  <a:tcPr>
                    <a:solidFill>
                      <a:schemeClr val="tx2">
                        <a:lumMod val="50000"/>
                      </a:schemeClr>
                    </a:solidFill>
                  </a:tcPr>
                </a:tc>
                <a:extLst>
                  <a:ext uri="{0D108BD9-81ED-4DB2-BD59-A6C34878D82A}">
                    <a16:rowId xmlns:a16="http://schemas.microsoft.com/office/drawing/2014/main" val="832561616"/>
                  </a:ext>
                </a:extLst>
              </a:tr>
              <a:tr h="338918">
                <a:tc>
                  <a:txBody>
                    <a:bodyPr/>
                    <a:lstStyle/>
                    <a:p>
                      <a:r>
                        <a:rPr lang="en-US" sz="1800" dirty="0">
                          <a:solidFill>
                            <a:schemeClr val="tx2">
                              <a:lumMod val="50000"/>
                            </a:schemeClr>
                          </a:solidFill>
                          <a:latin typeface="Franklin Gothic Book" panose="020B0503020102020204" pitchFamily="34" charset="0"/>
                        </a:rPr>
                        <a:t>Other Funds</a:t>
                      </a:r>
                      <a:endParaRPr lang="en-US" sz="1800" dirty="0">
                        <a:solidFill>
                          <a:schemeClr val="tx2">
                            <a:lumMod val="50000"/>
                          </a:schemeClr>
                        </a:solidFill>
                        <a:latin typeface="Franklin Gothic Book" panose="020B0503020102020204" pitchFamily="34" charset="0"/>
                        <a:cs typeface="Arial" panose="020B0604020202020204" pitchFamily="34" charset="0"/>
                      </a:endParaRPr>
                    </a:p>
                  </a:txBody>
                  <a:tcPr anchor="ctr"/>
                </a:tc>
                <a:tc>
                  <a:txBody>
                    <a:bodyPr/>
                    <a:lstStyle/>
                    <a:p>
                      <a:pPr algn="r"/>
                      <a:r>
                        <a:rPr lang="en-US" sz="1800" u="none" dirty="0">
                          <a:solidFill>
                            <a:schemeClr val="tx2">
                              <a:lumMod val="50000"/>
                            </a:schemeClr>
                          </a:solidFill>
                          <a:latin typeface="Franklin Gothic Book" panose="020B0503020102020204" pitchFamily="34" charset="0"/>
                          <a:cs typeface="Arial" panose="020B0604020202020204" pitchFamily="34" charset="0"/>
                        </a:rPr>
                        <a:t>56.0</a:t>
                      </a:r>
                    </a:p>
                  </a:txBody>
                  <a:tcPr marR="365760" anchor="ctr"/>
                </a:tc>
                <a:tc>
                  <a:txBody>
                    <a:bodyPr/>
                    <a:lstStyle/>
                    <a:p>
                      <a:pPr algn="l"/>
                      <a:r>
                        <a:rPr lang="en-US" sz="1200" u="none" baseline="0" dirty="0">
                          <a:solidFill>
                            <a:schemeClr val="tx2">
                              <a:lumMod val="50000"/>
                            </a:schemeClr>
                          </a:solidFill>
                          <a:latin typeface="Franklin Gothic Book" panose="020B0503020102020204" pitchFamily="34" charset="0"/>
                        </a:rPr>
                        <a:t>Faculty Innovators, Facilities Repairs, Academic Renovations, Hockey</a:t>
                      </a:r>
                      <a:endParaRPr lang="en-US" sz="1200" u="none" dirty="0">
                        <a:solidFill>
                          <a:schemeClr val="tx2">
                            <a:lumMod val="50000"/>
                          </a:schemeClr>
                        </a:solidFill>
                        <a:latin typeface="Franklin Gothic Book" panose="020B0503020102020204" pitchFamily="34" charset="0"/>
                        <a:cs typeface="Arial" panose="020B0604020202020204" pitchFamily="34" charset="0"/>
                      </a:endParaRPr>
                    </a:p>
                  </a:txBody>
                  <a:tcPr/>
                </a:tc>
                <a:extLst>
                  <a:ext uri="{0D108BD9-81ED-4DB2-BD59-A6C34878D82A}">
                    <a16:rowId xmlns:a16="http://schemas.microsoft.com/office/drawing/2014/main" val="1392130696"/>
                  </a:ext>
                </a:extLst>
              </a:tr>
              <a:tr h="478473">
                <a:tc>
                  <a:txBody>
                    <a:bodyPr/>
                    <a:lstStyle/>
                    <a:p>
                      <a:r>
                        <a:rPr lang="en-US" sz="1800" b="1" dirty="0">
                          <a:solidFill>
                            <a:schemeClr val="bg1"/>
                          </a:solidFill>
                          <a:latin typeface="Franklin Gothic Book" panose="020B0503020102020204" pitchFamily="34" charset="0"/>
                        </a:rPr>
                        <a:t>Total Capital Budget</a:t>
                      </a:r>
                      <a:endParaRPr lang="en-US" sz="1800" b="1" dirty="0">
                        <a:solidFill>
                          <a:schemeClr val="bg1"/>
                        </a:solidFill>
                        <a:latin typeface="Franklin Gothic Book" panose="020B0503020102020204" pitchFamily="34" charset="0"/>
                        <a:cs typeface="Arial" panose="020B0604020202020204" pitchFamily="34" charset="0"/>
                      </a:endParaRPr>
                    </a:p>
                  </a:txBody>
                  <a:tcPr anchor="ctr">
                    <a:solidFill>
                      <a:schemeClr val="tx2">
                        <a:lumMod val="50000"/>
                      </a:schemeClr>
                    </a:solidFill>
                  </a:tcPr>
                </a:tc>
                <a:tc>
                  <a:txBody>
                    <a:bodyPr/>
                    <a:lstStyle/>
                    <a:p>
                      <a:pPr algn="r"/>
                      <a:r>
                        <a:rPr lang="en-US" sz="1800" b="1" dirty="0">
                          <a:solidFill>
                            <a:schemeClr val="bg1"/>
                          </a:solidFill>
                          <a:latin typeface="Franklin Gothic Book" panose="020B0503020102020204" pitchFamily="34" charset="0"/>
                          <a:cs typeface="Arial" panose="020B0604020202020204" pitchFamily="34" charset="0"/>
                        </a:rPr>
                        <a:t>$271.5</a:t>
                      </a:r>
                    </a:p>
                  </a:txBody>
                  <a:tcPr marR="365760" anchor="ctr">
                    <a:solidFill>
                      <a:schemeClr val="tx2">
                        <a:lumMod val="50000"/>
                      </a:schemeClr>
                    </a:solidFill>
                  </a:tcPr>
                </a:tc>
                <a:tc>
                  <a:txBody>
                    <a:bodyPr/>
                    <a:lstStyle/>
                    <a:p>
                      <a:pPr algn="l"/>
                      <a:r>
                        <a:rPr lang="en-US" sz="1200" b="0" dirty="0">
                          <a:solidFill>
                            <a:schemeClr val="bg1"/>
                          </a:solidFill>
                          <a:latin typeface="Franklin Gothic Book" panose="020B0503020102020204" pitchFamily="34" charset="0"/>
                        </a:rPr>
                        <a:t>All</a:t>
                      </a:r>
                      <a:r>
                        <a:rPr lang="en-US" sz="1200" b="0" baseline="0" dirty="0">
                          <a:solidFill>
                            <a:schemeClr val="bg1"/>
                          </a:solidFill>
                          <a:latin typeface="Franklin Gothic Book" panose="020B0503020102020204" pitchFamily="34" charset="0"/>
                        </a:rPr>
                        <a:t> capital projects costing $500K or more are submitted for Board action on a project-by-project basis</a:t>
                      </a:r>
                      <a:endParaRPr lang="en-US" sz="1200" b="0" dirty="0">
                        <a:solidFill>
                          <a:schemeClr val="bg1"/>
                        </a:solidFill>
                        <a:latin typeface="Franklin Gothic Book" panose="020B0503020102020204" pitchFamily="34" charset="0"/>
                        <a:cs typeface="Arial" panose="020B0604020202020204" pitchFamily="34" charset="0"/>
                      </a:endParaRPr>
                    </a:p>
                  </a:txBody>
                  <a:tcPr>
                    <a:solidFill>
                      <a:schemeClr val="tx2">
                        <a:lumMod val="50000"/>
                      </a:schemeClr>
                    </a:solidFill>
                  </a:tcPr>
                </a:tc>
                <a:extLst>
                  <a:ext uri="{0D108BD9-81ED-4DB2-BD59-A6C34878D82A}">
                    <a16:rowId xmlns:a16="http://schemas.microsoft.com/office/drawing/2014/main" val="530605925"/>
                  </a:ext>
                </a:extLst>
              </a:tr>
            </a:tbl>
          </a:graphicData>
        </a:graphic>
      </p:graphicFrame>
      <p:sp>
        <p:nvSpPr>
          <p:cNvPr id="6" name="TextBox 5">
            <a:extLst>
              <a:ext uri="{FF2B5EF4-FFF2-40B4-BE49-F238E27FC236}">
                <a16:creationId xmlns:a16="http://schemas.microsoft.com/office/drawing/2014/main" id="{EDFBDBC7-6482-4F79-9D8C-62F5BCBD25C4}"/>
              </a:ext>
            </a:extLst>
          </p:cNvPr>
          <p:cNvSpPr txBox="1"/>
          <p:nvPr/>
        </p:nvSpPr>
        <p:spPr>
          <a:xfrm>
            <a:off x="76199" y="1066800"/>
            <a:ext cx="8991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b="1" dirty="0">
                <a:solidFill>
                  <a:srgbClr val="505360"/>
                </a:solidFill>
                <a:latin typeface="Franklin Gothic Book" panose="020B0503020102020204" pitchFamily="34" charset="0"/>
                <a:cs typeface="Calibri" panose="020F0502020204030204" pitchFamily="34" charset="0"/>
              </a:rPr>
              <a:t>61% of the capital budget is funding active construction projects, with the remaining 39% dedicated to planning and design</a:t>
            </a:r>
          </a:p>
        </p:txBody>
      </p:sp>
      <p:sp>
        <p:nvSpPr>
          <p:cNvPr id="3" name="Slide Number Placeholder 2">
            <a:extLst>
              <a:ext uri="{FF2B5EF4-FFF2-40B4-BE49-F238E27FC236}">
                <a16:creationId xmlns:a16="http://schemas.microsoft.com/office/drawing/2014/main" id="{A9571CF2-B852-4C18-908A-27281E0B95FB}"/>
              </a:ext>
            </a:extLst>
          </p:cNvPr>
          <p:cNvSpPr>
            <a:spLocks noGrp="1"/>
          </p:cNvSpPr>
          <p:nvPr>
            <p:ph type="sldNum" sz="quarter" idx="12"/>
          </p:nvPr>
        </p:nvSpPr>
        <p:spPr/>
        <p:txBody>
          <a:bodyPr/>
          <a:lstStyle/>
          <a:p>
            <a:fld id="{62716ED7-3343-4A43-8BD6-6F268AE424C5}" type="slidenum">
              <a:rPr lang="en-US" smtClean="0"/>
              <a:pPr/>
              <a:t>56</a:t>
            </a:fld>
            <a:endParaRPr lang="en-US" dirty="0"/>
          </a:p>
        </p:txBody>
      </p:sp>
    </p:spTree>
    <p:extLst>
      <p:ext uri="{BB962C8B-B14F-4D97-AF65-F5344CB8AC3E}">
        <p14:creationId xmlns:p14="http://schemas.microsoft.com/office/powerpoint/2010/main" val="19302417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762000"/>
          </a:xfrm>
        </p:spPr>
        <p:txBody>
          <a:bodyPr>
            <a:normAutofit/>
          </a:bodyPr>
          <a:lstStyle/>
          <a:p>
            <a:r>
              <a:rPr lang="en-US" dirty="0">
                <a:solidFill>
                  <a:srgbClr val="132B49"/>
                </a:solidFill>
                <a:latin typeface="Franklin Gothic Demi Cond" panose="020B0706030402020204" pitchFamily="34" charset="0"/>
              </a:rPr>
              <a:t>NW Science Quad – 5 Projects in Construction</a:t>
            </a:r>
          </a:p>
        </p:txBody>
      </p:sp>
      <p:pic>
        <p:nvPicPr>
          <p:cNvPr id="4" name="Picture 3">
            <a:extLst>
              <a:ext uri="{FF2B5EF4-FFF2-40B4-BE49-F238E27FC236}">
                <a16:creationId xmlns:a16="http://schemas.microsoft.com/office/drawing/2014/main" id="{03232DB2-2B53-4BD7-905B-0DCEA54BFC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97921" y="1143000"/>
            <a:ext cx="8548158" cy="4372770"/>
          </a:xfrm>
          <a:prstGeom prst="rect">
            <a:avLst/>
          </a:prstGeom>
        </p:spPr>
      </p:pic>
      <p:sp>
        <p:nvSpPr>
          <p:cNvPr id="6" name="TextBox 5">
            <a:extLst>
              <a:ext uri="{FF2B5EF4-FFF2-40B4-BE49-F238E27FC236}">
                <a16:creationId xmlns:a16="http://schemas.microsoft.com/office/drawing/2014/main" id="{0E3D895F-6E75-4D77-9D49-6077B0F6AA39}"/>
              </a:ext>
            </a:extLst>
          </p:cNvPr>
          <p:cNvSpPr txBox="1"/>
          <p:nvPr/>
        </p:nvSpPr>
        <p:spPr>
          <a:xfrm>
            <a:off x="169877" y="5505271"/>
            <a:ext cx="8516923"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rgbClr val="505360"/>
                </a:solidFill>
                <a:latin typeface="Franklin Gothic Book" panose="020B0503020102020204" pitchFamily="34" charset="0"/>
                <a:cs typeface="Calibri" panose="020F0502020204030204" pitchFamily="34" charset="0"/>
              </a:rPr>
              <a:t>As Gant Renovation Phase 2 is completed, Phase 3 design is underway along with construction of Science 1 and the enabling infrastructure projects</a:t>
            </a:r>
          </a:p>
        </p:txBody>
      </p:sp>
      <p:sp>
        <p:nvSpPr>
          <p:cNvPr id="3" name="Slide Number Placeholder 2">
            <a:extLst>
              <a:ext uri="{FF2B5EF4-FFF2-40B4-BE49-F238E27FC236}">
                <a16:creationId xmlns:a16="http://schemas.microsoft.com/office/drawing/2014/main" id="{D226FCFE-B090-485F-97CE-A3FB3C8715FB}"/>
              </a:ext>
            </a:extLst>
          </p:cNvPr>
          <p:cNvSpPr>
            <a:spLocks noGrp="1"/>
          </p:cNvSpPr>
          <p:nvPr>
            <p:ph type="sldNum" sz="quarter" idx="12"/>
          </p:nvPr>
        </p:nvSpPr>
        <p:spPr/>
        <p:txBody>
          <a:bodyPr/>
          <a:lstStyle/>
          <a:p>
            <a:fld id="{62716ED7-3343-4A43-8BD6-6F268AE424C5}" type="slidenum">
              <a:rPr lang="en-US" smtClean="0"/>
              <a:pPr/>
              <a:t>57</a:t>
            </a:fld>
            <a:endParaRPr lang="en-US" dirty="0"/>
          </a:p>
        </p:txBody>
      </p:sp>
    </p:spTree>
    <p:extLst>
      <p:ext uri="{BB962C8B-B14F-4D97-AF65-F5344CB8AC3E}">
        <p14:creationId xmlns:p14="http://schemas.microsoft.com/office/powerpoint/2010/main" val="33299713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44636"/>
            <a:ext cx="9144000" cy="457200"/>
          </a:xfrm>
        </p:spPr>
        <p:txBody>
          <a:bodyPr>
            <a:noAutofit/>
          </a:bodyPr>
          <a:lstStyle/>
          <a:p>
            <a:r>
              <a:rPr lang="en-US" dirty="0">
                <a:solidFill>
                  <a:srgbClr val="10253F"/>
                </a:solidFill>
                <a:latin typeface="Franklin Gothic Demi Cond" panose="020B0706030402020204" pitchFamily="34" charset="0"/>
                <a:cs typeface="Calibri" panose="020F0502020204030204" pitchFamily="34" charset="0"/>
              </a:rPr>
              <a:t>Major </a:t>
            </a:r>
            <a:r>
              <a:rPr lang="en-US" dirty="0" err="1">
                <a:solidFill>
                  <a:srgbClr val="10253F"/>
                </a:solidFill>
                <a:latin typeface="Franklin Gothic Demi Cond" panose="020B0706030402020204" pitchFamily="34" charset="0"/>
                <a:cs typeface="Calibri" panose="020F0502020204030204" pitchFamily="34" charset="0"/>
              </a:rPr>
              <a:t>NextGenCT</a:t>
            </a:r>
            <a:r>
              <a:rPr lang="en-US" dirty="0">
                <a:solidFill>
                  <a:srgbClr val="10253F"/>
                </a:solidFill>
                <a:latin typeface="Franklin Gothic Demi Cond" panose="020B0706030402020204" pitchFamily="34" charset="0"/>
                <a:cs typeface="Calibri" panose="020F0502020204030204" pitchFamily="34" charset="0"/>
              </a:rPr>
              <a:t> Buildings Opened</a:t>
            </a:r>
          </a:p>
        </p:txBody>
      </p:sp>
      <p:sp>
        <p:nvSpPr>
          <p:cNvPr id="9" name="Content Placeholder 2"/>
          <p:cNvSpPr>
            <a:spLocks noGrp="1"/>
          </p:cNvSpPr>
          <p:nvPr>
            <p:ph sz="half" idx="1"/>
          </p:nvPr>
        </p:nvSpPr>
        <p:spPr>
          <a:xfrm>
            <a:off x="298301" y="2603951"/>
            <a:ext cx="2139659" cy="914400"/>
          </a:xfrm>
        </p:spPr>
        <p:txBody>
          <a:bodyPr>
            <a:noAutofit/>
          </a:bodyPr>
          <a:lstStyle/>
          <a:p>
            <a:pPr marL="0" indent="0" algn="ctr">
              <a:buNone/>
            </a:pPr>
            <a:r>
              <a:rPr lang="en-US" sz="1600" b="1" dirty="0">
                <a:solidFill>
                  <a:srgbClr val="10253F"/>
                </a:solidFill>
                <a:latin typeface="Franklin Gothic Book" panose="020B0503020102020204" pitchFamily="34" charset="0"/>
                <a:cs typeface="Calibri" panose="020F0502020204030204" pitchFamily="34" charset="0"/>
              </a:rPr>
              <a:t>UConn Hartford Campus                           </a:t>
            </a:r>
            <a:r>
              <a:rPr lang="en-US" sz="1400" b="1" dirty="0">
                <a:solidFill>
                  <a:srgbClr val="10253F"/>
                </a:solidFill>
                <a:latin typeface="Franklin Gothic Book" panose="020B0503020102020204" pitchFamily="34" charset="0"/>
                <a:cs typeface="Calibri" panose="020F0502020204030204" pitchFamily="34" charset="0"/>
              </a:rPr>
              <a:t> </a:t>
            </a:r>
            <a:r>
              <a:rPr lang="en-US" sz="1100" dirty="0">
                <a:solidFill>
                  <a:srgbClr val="10253F"/>
                </a:solidFill>
                <a:latin typeface="Franklin Gothic Book" panose="020B0503020102020204" pitchFamily="34" charset="0"/>
                <a:cs typeface="Calibri" panose="020F0502020204030204" pitchFamily="34" charset="0"/>
              </a:rPr>
              <a:t>$139M</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3 </a:t>
            </a:r>
            <a:r>
              <a:rPr lang="en-US" sz="1100" dirty="0" err="1">
                <a:solidFill>
                  <a:srgbClr val="10253F"/>
                </a:solidFill>
                <a:latin typeface="Franklin Gothic Book" panose="020B0503020102020204" pitchFamily="34" charset="0"/>
                <a:cs typeface="Calibri" panose="020F0502020204030204" pitchFamily="34" charset="0"/>
              </a:rPr>
              <a:t>bldgs</a:t>
            </a:r>
            <a:r>
              <a:rPr lang="en-US" sz="1100" dirty="0">
                <a:solidFill>
                  <a:srgbClr val="10253F"/>
                </a:solidFill>
                <a:latin typeface="Franklin Gothic Book" panose="020B0503020102020204" pitchFamily="34" charset="0"/>
                <a:cs typeface="Calibri" panose="020F0502020204030204" pitchFamily="34" charset="0"/>
              </a:rPr>
              <a:t> &amp; 215,000 </a:t>
            </a:r>
            <a:r>
              <a:rPr lang="en-US" sz="1100" dirty="0" err="1">
                <a:solidFill>
                  <a:srgbClr val="10253F"/>
                </a:solidFill>
                <a:latin typeface="Franklin Gothic Book" panose="020B0503020102020204" pitchFamily="34" charset="0"/>
                <a:cs typeface="Calibri" panose="020F0502020204030204" pitchFamily="34" charset="0"/>
              </a:rPr>
              <a:t>sqft</a:t>
            </a:r>
            <a:r>
              <a:rPr lang="en-US" sz="1100" dirty="0">
                <a:solidFill>
                  <a:srgbClr val="10253F"/>
                </a:solidFill>
                <a:latin typeface="Franklin Gothic Book" panose="020B0503020102020204" pitchFamily="34" charset="0"/>
                <a:cs typeface="Calibri" panose="020F0502020204030204" pitchFamily="34" charset="0"/>
              </a:rPr>
              <a:t> Completed August 2017</a:t>
            </a:r>
          </a:p>
        </p:txBody>
      </p:sp>
      <p:sp>
        <p:nvSpPr>
          <p:cNvPr id="11" name="Content Placeholder 2"/>
          <p:cNvSpPr>
            <a:spLocks noGrp="1"/>
          </p:cNvSpPr>
          <p:nvPr>
            <p:ph sz="half" idx="1"/>
          </p:nvPr>
        </p:nvSpPr>
        <p:spPr>
          <a:xfrm>
            <a:off x="4482166" y="2603951"/>
            <a:ext cx="2046758" cy="724882"/>
          </a:xfrm>
        </p:spPr>
        <p:txBody>
          <a:bodyPr>
            <a:noAutofit/>
          </a:bodyPr>
          <a:lstStyle/>
          <a:p>
            <a:pPr marL="0" indent="0" algn="ctr">
              <a:buNone/>
            </a:pPr>
            <a:r>
              <a:rPr lang="en-US" sz="1600" b="1" dirty="0">
                <a:solidFill>
                  <a:srgbClr val="10253F"/>
                </a:solidFill>
                <a:latin typeface="Franklin Gothic Book" panose="020B0503020102020204" pitchFamily="34" charset="0"/>
                <a:cs typeface="Calibri" panose="020F0502020204030204" pitchFamily="34" charset="0"/>
              </a:rPr>
              <a:t>Engineering &amp; Science Building</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~$92.5M</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 115,000 </a:t>
            </a:r>
            <a:r>
              <a:rPr lang="en-US" sz="1100" dirty="0" err="1">
                <a:solidFill>
                  <a:srgbClr val="10253F"/>
                </a:solidFill>
                <a:latin typeface="Franklin Gothic Book" panose="020B0503020102020204" pitchFamily="34" charset="0"/>
                <a:cs typeface="Calibri" panose="020F0502020204030204" pitchFamily="34" charset="0"/>
              </a:rPr>
              <a:t>sqft</a:t>
            </a:r>
            <a:r>
              <a:rPr lang="en-US" sz="1100" dirty="0">
                <a:solidFill>
                  <a:srgbClr val="10253F"/>
                </a:solidFill>
                <a:latin typeface="Franklin Gothic Book" panose="020B0503020102020204" pitchFamily="34" charset="0"/>
                <a:cs typeface="Calibri" panose="020F0502020204030204" pitchFamily="34" charset="0"/>
              </a:rPr>
              <a:t> </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Completed October 2017</a:t>
            </a:r>
          </a:p>
        </p:txBody>
      </p:sp>
      <p:pic>
        <p:nvPicPr>
          <p:cNvPr id="12" name="Picture 11"/>
          <p:cNvPicPr>
            <a:picLocks noChangeAspect="1"/>
          </p:cNvPicPr>
          <p:nvPr/>
        </p:nvPicPr>
        <p:blipFill rotWithShape="1">
          <a:blip r:embed="rId3" cstate="screen">
            <a:extLst>
              <a:ext uri="{28A0092B-C50C-407E-A947-70E740481C1C}">
                <a14:useLocalDpi xmlns:a14="http://schemas.microsoft.com/office/drawing/2010/main"/>
              </a:ext>
            </a:extLst>
          </a:blip>
          <a:srcRect r="-6514"/>
          <a:stretch/>
        </p:blipFill>
        <p:spPr>
          <a:xfrm>
            <a:off x="390953" y="1059780"/>
            <a:ext cx="2325538" cy="1614362"/>
          </a:xfrm>
          <a:prstGeom prst="rect">
            <a:avLst/>
          </a:prstGeom>
          <a:ln>
            <a:noFill/>
          </a:ln>
          <a:effectLst>
            <a:softEdge rad="112500"/>
          </a:effectLst>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624054" y="1096758"/>
            <a:ext cx="1689459" cy="1620789"/>
          </a:xfrm>
          <a:prstGeom prst="rect">
            <a:avLst/>
          </a:prstGeom>
          <a:ln>
            <a:noFill/>
          </a:ln>
          <a:effectLst>
            <a:softEdge rad="112500"/>
          </a:effectLst>
        </p:spPr>
      </p:pic>
      <p:sp>
        <p:nvSpPr>
          <p:cNvPr id="14" name="Content Placeholder 2"/>
          <p:cNvSpPr>
            <a:spLocks noGrp="1"/>
          </p:cNvSpPr>
          <p:nvPr>
            <p:ph sz="half" idx="1"/>
          </p:nvPr>
        </p:nvSpPr>
        <p:spPr>
          <a:xfrm>
            <a:off x="2497496" y="5198237"/>
            <a:ext cx="2308883" cy="1102153"/>
          </a:xfrm>
        </p:spPr>
        <p:txBody>
          <a:bodyPr>
            <a:noAutofit/>
          </a:bodyPr>
          <a:lstStyle/>
          <a:p>
            <a:pPr marL="0" indent="0" algn="ctr">
              <a:buNone/>
            </a:pPr>
            <a:r>
              <a:rPr lang="en-US" sz="1600" b="1" dirty="0">
                <a:solidFill>
                  <a:srgbClr val="10253F"/>
                </a:solidFill>
                <a:latin typeface="Franklin Gothic Book" panose="020B0503020102020204" pitchFamily="34" charset="0"/>
                <a:cs typeface="Calibri" panose="020F0502020204030204" pitchFamily="34" charset="0"/>
              </a:rPr>
              <a:t>Gant Building Renovation Phase I -II</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~$170M                                         200,000 </a:t>
            </a:r>
            <a:r>
              <a:rPr lang="en-US" sz="1100" dirty="0" err="1">
                <a:solidFill>
                  <a:srgbClr val="10253F"/>
                </a:solidFill>
                <a:latin typeface="Franklin Gothic Book" panose="020B0503020102020204" pitchFamily="34" charset="0"/>
                <a:cs typeface="Calibri" panose="020F0502020204030204" pitchFamily="34" charset="0"/>
              </a:rPr>
              <a:t>sqft</a:t>
            </a:r>
            <a:r>
              <a:rPr lang="en-US" sz="1100" dirty="0">
                <a:solidFill>
                  <a:srgbClr val="10253F"/>
                </a:solidFill>
                <a:latin typeface="Franklin Gothic Book" panose="020B0503020102020204" pitchFamily="34" charset="0"/>
                <a:cs typeface="Calibri" panose="020F0502020204030204" pitchFamily="34" charset="0"/>
              </a:rPr>
              <a:t>                        Completed August 2019, May 2021</a:t>
            </a:r>
          </a:p>
        </p:txBody>
      </p:sp>
      <p:pic>
        <p:nvPicPr>
          <p:cNvPr id="10" name="Picture 9" descr="NextGen Residence Hall"/>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713931" y="1099862"/>
            <a:ext cx="1634153" cy="158197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14" descr="Exterior of the Monteith Building"/>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30010"/>
          <a:stretch/>
        </p:blipFill>
        <p:spPr bwMode="auto">
          <a:xfrm>
            <a:off x="355293" y="3776295"/>
            <a:ext cx="2221953" cy="1878995"/>
          </a:xfrm>
          <a:prstGeom prst="rect">
            <a:avLst/>
          </a:prstGeom>
          <a:ln>
            <a:noFill/>
          </a:ln>
          <a:effectLst>
            <a:softEdge rad="112500"/>
          </a:effectLst>
          <a:extLst>
            <a:ext uri="{909E8E84-426E-40dd-AFC4-6F175D3DCCD1}">
              <a14:hiddenFill xmlns:a14="http://schemas.microsoft.com/office/drawing/2010/main" xmlns="" xmlns:lc="http://schemas.openxmlformats.org/drawingml/2006/lockedCanvas">
                <a:solidFill>
                  <a:srgbClr val="FFFFFF"/>
                </a:solidFill>
              </a14:hiddenFill>
            </a:ext>
          </a:extLst>
        </p:spPr>
      </p:pic>
      <p:pic>
        <p:nvPicPr>
          <p:cNvPr id="16" name="Picture 15" descr="Putnam Refectory dining hall"/>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807981" y="3799924"/>
            <a:ext cx="1691102" cy="14793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7" name="Content Placeholder 2"/>
          <p:cNvSpPr>
            <a:spLocks noGrp="1"/>
          </p:cNvSpPr>
          <p:nvPr>
            <p:ph sz="half" idx="1"/>
          </p:nvPr>
        </p:nvSpPr>
        <p:spPr>
          <a:xfrm>
            <a:off x="356787" y="5152062"/>
            <a:ext cx="2245222" cy="954505"/>
          </a:xfrm>
        </p:spPr>
        <p:txBody>
          <a:bodyPr>
            <a:noAutofit/>
          </a:bodyPr>
          <a:lstStyle/>
          <a:p>
            <a:pPr marL="0" indent="0" algn="ctr">
              <a:buNone/>
            </a:pPr>
            <a:r>
              <a:rPr lang="en-US" sz="1600" b="1" dirty="0" err="1">
                <a:solidFill>
                  <a:srgbClr val="10253F"/>
                </a:solidFill>
                <a:latin typeface="Franklin Gothic Book" panose="020B0503020102020204" pitchFamily="34" charset="0"/>
                <a:cs typeface="Calibri" panose="020F0502020204030204" pitchFamily="34" charset="0"/>
              </a:rPr>
              <a:t>Monteith</a:t>
            </a:r>
            <a:r>
              <a:rPr lang="en-US" sz="1600" b="1" dirty="0">
                <a:solidFill>
                  <a:srgbClr val="10253F"/>
                </a:solidFill>
                <a:latin typeface="Franklin Gothic Book" panose="020B0503020102020204" pitchFamily="34" charset="0"/>
                <a:cs typeface="Calibri" panose="020F0502020204030204" pitchFamily="34" charset="0"/>
              </a:rPr>
              <a:t> Building Renovation</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$23.7M</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73,000 </a:t>
            </a:r>
            <a:r>
              <a:rPr lang="en-US" sz="1100" dirty="0" err="1">
                <a:solidFill>
                  <a:srgbClr val="10253F"/>
                </a:solidFill>
                <a:latin typeface="Franklin Gothic Book" panose="020B0503020102020204" pitchFamily="34" charset="0"/>
                <a:cs typeface="Calibri" panose="020F0502020204030204" pitchFamily="34" charset="0"/>
              </a:rPr>
              <a:t>sqft</a:t>
            </a:r>
            <a:endParaRPr lang="en-US" sz="1100" dirty="0">
              <a:solidFill>
                <a:srgbClr val="10253F"/>
              </a:solidFill>
              <a:latin typeface="Franklin Gothic Book" panose="020B0503020102020204" pitchFamily="34" charset="0"/>
              <a:cs typeface="Calibri" panose="020F0502020204030204" pitchFamily="34" charset="0"/>
            </a:endParaRP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Completed August 2016</a:t>
            </a:r>
          </a:p>
        </p:txBody>
      </p:sp>
      <p:sp>
        <p:nvSpPr>
          <p:cNvPr id="20" name="Content Placeholder 2"/>
          <p:cNvSpPr>
            <a:spLocks noGrp="1"/>
          </p:cNvSpPr>
          <p:nvPr>
            <p:ph sz="half" idx="1"/>
          </p:nvPr>
        </p:nvSpPr>
        <p:spPr>
          <a:xfrm>
            <a:off x="2538864" y="2584136"/>
            <a:ext cx="1984286" cy="457200"/>
          </a:xfrm>
        </p:spPr>
        <p:txBody>
          <a:bodyPr>
            <a:noAutofit/>
          </a:bodyPr>
          <a:lstStyle/>
          <a:p>
            <a:pPr marL="0" indent="0" algn="ctr">
              <a:buNone/>
            </a:pPr>
            <a:r>
              <a:rPr lang="en-US" sz="1600" b="1" dirty="0">
                <a:solidFill>
                  <a:srgbClr val="10253F"/>
                </a:solidFill>
                <a:latin typeface="Franklin Gothic Book" panose="020B0503020102020204" pitchFamily="34" charset="0"/>
                <a:cs typeface="Calibri" panose="020F0502020204030204" pitchFamily="34" charset="0"/>
              </a:rPr>
              <a:t>Werth Residence Hall</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 $95.8M </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212,000 </a:t>
            </a:r>
            <a:r>
              <a:rPr lang="en-US" sz="1100" dirty="0" err="1">
                <a:solidFill>
                  <a:srgbClr val="10253F"/>
                </a:solidFill>
                <a:latin typeface="Franklin Gothic Book" panose="020B0503020102020204" pitchFamily="34" charset="0"/>
                <a:cs typeface="Calibri" panose="020F0502020204030204" pitchFamily="34" charset="0"/>
              </a:rPr>
              <a:t>sqft</a:t>
            </a:r>
            <a:r>
              <a:rPr lang="en-US" sz="1100" dirty="0">
                <a:solidFill>
                  <a:srgbClr val="10253F"/>
                </a:solidFill>
                <a:latin typeface="Franklin Gothic Book" panose="020B0503020102020204" pitchFamily="34" charset="0"/>
                <a:cs typeface="Calibri" panose="020F0502020204030204" pitchFamily="34" charset="0"/>
              </a:rPr>
              <a:t> &amp; 730 beds </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Completed August 2016</a:t>
            </a:r>
          </a:p>
        </p:txBody>
      </p:sp>
      <p:sp>
        <p:nvSpPr>
          <p:cNvPr id="21" name="Content Placeholder 2"/>
          <p:cNvSpPr>
            <a:spLocks noGrp="1"/>
          </p:cNvSpPr>
          <p:nvPr>
            <p:ph sz="half" idx="1"/>
          </p:nvPr>
        </p:nvSpPr>
        <p:spPr>
          <a:xfrm>
            <a:off x="4701865" y="5191088"/>
            <a:ext cx="1955218" cy="928404"/>
          </a:xfrm>
        </p:spPr>
        <p:txBody>
          <a:bodyPr>
            <a:noAutofit/>
          </a:bodyPr>
          <a:lstStyle/>
          <a:p>
            <a:pPr marL="0" indent="0" algn="ctr">
              <a:buNone/>
            </a:pPr>
            <a:r>
              <a:rPr lang="en-US" sz="1600" b="1" dirty="0">
                <a:solidFill>
                  <a:srgbClr val="10253F"/>
                </a:solidFill>
                <a:latin typeface="Franklin Gothic Book" panose="020B0503020102020204" pitchFamily="34" charset="0"/>
                <a:cs typeface="Calibri" panose="020F0502020204030204" pitchFamily="34" charset="0"/>
              </a:rPr>
              <a:t>Putnam Refectory Renovation</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$18.7M</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42,000 </a:t>
            </a:r>
            <a:r>
              <a:rPr lang="en-US" sz="1100" dirty="0" err="1">
                <a:solidFill>
                  <a:srgbClr val="10253F"/>
                </a:solidFill>
                <a:latin typeface="Franklin Gothic Book" panose="020B0503020102020204" pitchFamily="34" charset="0"/>
                <a:cs typeface="Calibri" panose="020F0502020204030204" pitchFamily="34" charset="0"/>
              </a:rPr>
              <a:t>sqft</a:t>
            </a:r>
            <a:endParaRPr lang="en-US" sz="1100" dirty="0">
              <a:solidFill>
                <a:srgbClr val="10253F"/>
              </a:solidFill>
              <a:latin typeface="Franklin Gothic Book" panose="020B0503020102020204" pitchFamily="34" charset="0"/>
              <a:cs typeface="Calibri" panose="020F0502020204030204" pitchFamily="34" charset="0"/>
            </a:endParaRP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Completed August 2016</a:t>
            </a:r>
          </a:p>
        </p:txBody>
      </p:sp>
      <p:sp>
        <p:nvSpPr>
          <p:cNvPr id="19" name="Content Placeholder 2"/>
          <p:cNvSpPr>
            <a:spLocks noGrp="1"/>
          </p:cNvSpPr>
          <p:nvPr>
            <p:ph sz="half" idx="1"/>
          </p:nvPr>
        </p:nvSpPr>
        <p:spPr>
          <a:xfrm>
            <a:off x="6600973" y="2584135"/>
            <a:ext cx="2046758" cy="1175359"/>
          </a:xfrm>
        </p:spPr>
        <p:txBody>
          <a:bodyPr>
            <a:noAutofit/>
          </a:bodyPr>
          <a:lstStyle/>
          <a:p>
            <a:pPr marL="0" indent="0" algn="ctr">
              <a:buNone/>
            </a:pPr>
            <a:r>
              <a:rPr lang="en-US" sz="1600" b="1" dirty="0">
                <a:solidFill>
                  <a:srgbClr val="10253F"/>
                </a:solidFill>
                <a:latin typeface="Franklin Gothic Book" panose="020B0503020102020204" pitchFamily="34" charset="0"/>
                <a:cs typeface="Calibri" panose="020F0502020204030204" pitchFamily="34" charset="0"/>
              </a:rPr>
              <a:t>Fine Arts Production Facility</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~$35.7M</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30,000 </a:t>
            </a:r>
            <a:r>
              <a:rPr lang="en-US" sz="1100" dirty="0" err="1">
                <a:solidFill>
                  <a:srgbClr val="10253F"/>
                </a:solidFill>
                <a:latin typeface="Franklin Gothic Book" panose="020B0503020102020204" pitchFamily="34" charset="0"/>
                <a:cs typeface="Calibri" panose="020F0502020204030204" pitchFamily="34" charset="0"/>
              </a:rPr>
              <a:t>sqft</a:t>
            </a:r>
            <a:r>
              <a:rPr lang="en-US" sz="1100" dirty="0">
                <a:solidFill>
                  <a:srgbClr val="10253F"/>
                </a:solidFill>
                <a:latin typeface="Franklin Gothic Book" panose="020B0503020102020204" pitchFamily="34" charset="0"/>
                <a:cs typeface="Calibri" panose="020F0502020204030204" pitchFamily="34" charset="0"/>
              </a:rPr>
              <a:t> </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Completed April 2020</a:t>
            </a:r>
          </a:p>
        </p:txBody>
      </p:sp>
      <p:sp>
        <p:nvSpPr>
          <p:cNvPr id="22" name="Content Placeholder 2"/>
          <p:cNvSpPr>
            <a:spLocks noGrp="1"/>
          </p:cNvSpPr>
          <p:nvPr>
            <p:ph sz="half" idx="1"/>
          </p:nvPr>
        </p:nvSpPr>
        <p:spPr>
          <a:xfrm>
            <a:off x="6687865" y="5197603"/>
            <a:ext cx="2046758" cy="1192758"/>
          </a:xfrm>
        </p:spPr>
        <p:txBody>
          <a:bodyPr>
            <a:noAutofit/>
          </a:bodyPr>
          <a:lstStyle/>
          <a:p>
            <a:pPr marL="0" indent="0" algn="ctr">
              <a:buNone/>
            </a:pPr>
            <a:r>
              <a:rPr lang="en-US" sz="1600" b="1" dirty="0">
                <a:solidFill>
                  <a:srgbClr val="10253F"/>
                </a:solidFill>
                <a:latin typeface="Franklin Gothic Book" panose="020B0503020102020204" pitchFamily="34" charset="0"/>
                <a:cs typeface="Calibri" panose="020F0502020204030204" pitchFamily="34" charset="0"/>
              </a:rPr>
              <a:t>Student Recreation Center</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~$100M</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 191,000 </a:t>
            </a:r>
            <a:r>
              <a:rPr lang="en-US" sz="1100" dirty="0" err="1">
                <a:solidFill>
                  <a:srgbClr val="10253F"/>
                </a:solidFill>
                <a:latin typeface="Franklin Gothic Book" panose="020B0503020102020204" pitchFamily="34" charset="0"/>
                <a:cs typeface="Calibri" panose="020F0502020204030204" pitchFamily="34" charset="0"/>
              </a:rPr>
              <a:t>sqft</a:t>
            </a:r>
            <a:r>
              <a:rPr lang="en-US" sz="1100" dirty="0">
                <a:solidFill>
                  <a:srgbClr val="10253F"/>
                </a:solidFill>
                <a:latin typeface="Franklin Gothic Book" panose="020B0503020102020204" pitchFamily="34" charset="0"/>
                <a:cs typeface="Calibri" panose="020F0502020204030204" pitchFamily="34" charset="0"/>
              </a:rPr>
              <a:t> </a:t>
            </a:r>
          </a:p>
          <a:p>
            <a:pPr marL="0" indent="0" algn="ctr">
              <a:spcBef>
                <a:spcPts val="0"/>
              </a:spcBef>
              <a:buNone/>
            </a:pPr>
            <a:r>
              <a:rPr lang="en-US" sz="1100" dirty="0">
                <a:solidFill>
                  <a:srgbClr val="10253F"/>
                </a:solidFill>
                <a:latin typeface="Franklin Gothic Book" panose="020B0503020102020204" pitchFamily="34" charset="0"/>
                <a:cs typeface="Calibri" panose="020F0502020204030204" pitchFamily="34" charset="0"/>
              </a:rPr>
              <a:t>Completed August 2019</a:t>
            </a:r>
          </a:p>
        </p:txBody>
      </p:sp>
      <p:pic>
        <p:nvPicPr>
          <p:cNvPr id="1026" name="Picture 2" descr="Street View Hillside reflection"/>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574408" y="3759495"/>
            <a:ext cx="2294920" cy="1530694"/>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466452" y="1133170"/>
            <a:ext cx="2420758" cy="1526153"/>
          </a:xfrm>
          <a:prstGeom prst="rect">
            <a:avLst/>
          </a:prstGeom>
          <a:ln>
            <a:noFill/>
          </a:ln>
          <a:effectLst>
            <a:softEdge rad="112500"/>
          </a:effectLst>
        </p:spPr>
      </p:pic>
      <p:pic>
        <p:nvPicPr>
          <p:cNvPr id="2050" name="Picture 9" descr="image008"/>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2677334" y="3822837"/>
            <a:ext cx="2043276" cy="13621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lide Number Placeholder 2">
            <a:extLst>
              <a:ext uri="{FF2B5EF4-FFF2-40B4-BE49-F238E27FC236}">
                <a16:creationId xmlns:a16="http://schemas.microsoft.com/office/drawing/2014/main" id="{0D6A1EFA-2D88-4F0F-A1B1-161087891AEF}"/>
              </a:ext>
            </a:extLst>
          </p:cNvPr>
          <p:cNvSpPr>
            <a:spLocks noGrp="1"/>
          </p:cNvSpPr>
          <p:nvPr>
            <p:ph type="sldNum" sz="quarter" idx="12"/>
          </p:nvPr>
        </p:nvSpPr>
        <p:spPr/>
        <p:txBody>
          <a:bodyPr/>
          <a:lstStyle/>
          <a:p>
            <a:fld id="{62716ED7-3343-4A43-8BD6-6F268AE424C5}" type="slidenum">
              <a:rPr lang="en-US" smtClean="0"/>
              <a:t>58</a:t>
            </a:fld>
            <a:endParaRPr lang="en-US" dirty="0"/>
          </a:p>
        </p:txBody>
      </p:sp>
    </p:spTree>
    <p:extLst>
      <p:ext uri="{BB962C8B-B14F-4D97-AF65-F5344CB8AC3E}">
        <p14:creationId xmlns:p14="http://schemas.microsoft.com/office/powerpoint/2010/main" val="2499672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
          </p:nvPr>
        </p:nvSpPr>
        <p:spPr>
          <a:xfrm>
            <a:off x="432881" y="990599"/>
            <a:ext cx="8229600" cy="5765522"/>
          </a:xfrm>
        </p:spPr>
        <p:txBody>
          <a:bodyPr>
            <a:normAutofit/>
          </a:bodyPr>
          <a:lstStyle/>
          <a:p>
            <a:pPr marL="0" indent="0" algn="ctr">
              <a:buNone/>
            </a:pPr>
            <a:r>
              <a:rPr lang="en-US" sz="2400" b="1" dirty="0">
                <a:solidFill>
                  <a:srgbClr val="505360"/>
                </a:solidFill>
                <a:latin typeface="Franklin Gothic Book" panose="020B0503020102020204" pitchFamily="34" charset="0"/>
                <a:cs typeface="Calibri" panose="020F0502020204030204" pitchFamily="34" charset="0"/>
              </a:rPr>
              <a:t>In spite of the negative COVID impacts, UConn continues to complete projects within the capital program</a:t>
            </a:r>
          </a:p>
          <a:p>
            <a:pPr marL="0" indent="0" algn="ctr">
              <a:buNone/>
            </a:pPr>
            <a:endParaRPr lang="en-US" sz="1600" dirty="0">
              <a:solidFill>
                <a:srgbClr val="505360"/>
              </a:solidFill>
              <a:latin typeface=" calibri"/>
              <a:cs typeface="Calibri" panose="020F0502020204030204" pitchFamily="34" charset="0"/>
            </a:endParaRPr>
          </a:p>
          <a:p>
            <a:r>
              <a:rPr lang="en-US" sz="2000" dirty="0">
                <a:latin typeface="Franklin Gothic Book" panose="020B0503020102020204" pitchFamily="34" charset="0"/>
                <a:cs typeface="Calibri" panose="020F0502020204030204" pitchFamily="34" charset="0"/>
              </a:rPr>
              <a:t>State bond funding currently in statute will support the academic and research priorities as well as other priority projects for Storrs and UCH</a:t>
            </a:r>
          </a:p>
          <a:p>
            <a:endParaRPr lang="en-US" sz="1000" dirty="0">
              <a:latin typeface="Franklin Gothic Book" panose="020B0503020102020204" pitchFamily="34" charset="0"/>
              <a:cs typeface="Calibri" panose="020F0502020204030204" pitchFamily="34" charset="0"/>
            </a:endParaRPr>
          </a:p>
          <a:p>
            <a:r>
              <a:rPr lang="en-US" sz="2000" dirty="0">
                <a:latin typeface="Franklin Gothic Book" panose="020B0503020102020204" pitchFamily="34" charset="0"/>
                <a:cs typeface="Calibri" panose="020F0502020204030204" pitchFamily="34" charset="0"/>
              </a:rPr>
              <a:t>Construction began on the NW Quad Science projects which accomplishes the simultaneous goals of assisting in the State’s economic recovery from the COVID crisis, as the construction value of these projects supports the creation and/or preservation of thousands of jobs, as well as working towards the University’s goal of doubling research</a:t>
            </a:r>
          </a:p>
          <a:p>
            <a:endParaRPr lang="en-US" sz="1000" dirty="0">
              <a:latin typeface="Franklin Gothic Book" panose="020B0503020102020204" pitchFamily="34" charset="0"/>
              <a:cs typeface="Calibri" panose="020F0502020204030204" pitchFamily="34" charset="0"/>
            </a:endParaRPr>
          </a:p>
          <a:p>
            <a:r>
              <a:rPr lang="en-US" sz="2000" dirty="0">
                <a:latin typeface="Franklin Gothic Book" panose="020B0503020102020204" pitchFamily="34" charset="0"/>
                <a:cs typeface="Calibri" panose="020F0502020204030204" pitchFamily="34" charset="0"/>
              </a:rPr>
              <a:t>While future year State bond funding is not guaranteed, UConn continues to work with the State to communicate project funding requirements</a:t>
            </a:r>
          </a:p>
          <a:p>
            <a:endParaRPr lang="en-US" sz="2000" dirty="0">
              <a:solidFill>
                <a:schemeClr val="tx1"/>
              </a:solidFill>
              <a:latin typeface=" calibri"/>
            </a:endParaRPr>
          </a:p>
        </p:txBody>
      </p:sp>
      <p:sp>
        <p:nvSpPr>
          <p:cNvPr id="2" name="Title 1"/>
          <p:cNvSpPr>
            <a:spLocks noGrp="1"/>
          </p:cNvSpPr>
          <p:nvPr>
            <p:ph type="title"/>
          </p:nvPr>
        </p:nvSpPr>
        <p:spPr/>
        <p:txBody>
          <a:bodyPr>
            <a:normAutofit/>
          </a:bodyPr>
          <a:lstStyle/>
          <a:p>
            <a:r>
              <a:rPr lang="en-US" dirty="0">
                <a:solidFill>
                  <a:srgbClr val="10253F"/>
                </a:solidFill>
                <a:latin typeface="Franklin Gothic Demi Cond" panose="020B0706030402020204" pitchFamily="34" charset="0"/>
                <a:cs typeface="Calibri" panose="020F0502020204030204" pitchFamily="34" charset="0"/>
              </a:rPr>
              <a:t>Capital Program Summary</a:t>
            </a:r>
          </a:p>
        </p:txBody>
      </p:sp>
      <p:sp>
        <p:nvSpPr>
          <p:cNvPr id="3" name="Slide Number Placeholder 2">
            <a:extLst>
              <a:ext uri="{FF2B5EF4-FFF2-40B4-BE49-F238E27FC236}">
                <a16:creationId xmlns:a16="http://schemas.microsoft.com/office/drawing/2014/main" id="{9DAAF09C-F17A-45BF-9BF6-4734EAD9C91B}"/>
              </a:ext>
            </a:extLst>
          </p:cNvPr>
          <p:cNvSpPr>
            <a:spLocks noGrp="1"/>
          </p:cNvSpPr>
          <p:nvPr>
            <p:ph type="sldNum" sz="quarter" idx="12"/>
          </p:nvPr>
        </p:nvSpPr>
        <p:spPr/>
        <p:txBody>
          <a:bodyPr/>
          <a:lstStyle/>
          <a:p>
            <a:fld id="{62716ED7-3343-4A43-8BD6-6F268AE424C5}" type="slidenum">
              <a:rPr lang="en-US" smtClean="0"/>
              <a:pPr/>
              <a:t>59</a:t>
            </a:fld>
            <a:endParaRPr lang="en-US" dirty="0"/>
          </a:p>
        </p:txBody>
      </p:sp>
    </p:spTree>
    <p:extLst>
      <p:ext uri="{BB962C8B-B14F-4D97-AF65-F5344CB8AC3E}">
        <p14:creationId xmlns:p14="http://schemas.microsoft.com/office/powerpoint/2010/main" val="374725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0" y="2800350"/>
            <a:ext cx="9144000" cy="571500"/>
          </a:xfrm>
        </p:spPr>
        <p:txBody>
          <a:bodyPr>
            <a:noAutofit/>
          </a:bodyPr>
          <a:lstStyle/>
          <a:p>
            <a:r>
              <a:rPr lang="en-US" sz="6000" b="1" dirty="0">
                <a:solidFill>
                  <a:srgbClr val="10253F"/>
                </a:solidFill>
                <a:latin typeface="Franklin Gothic Demi Cond" panose="020B0706030402020204" pitchFamily="34" charset="0"/>
              </a:rPr>
              <a:t>UConn</a:t>
            </a:r>
            <a:br>
              <a:rPr lang="en-US" b="1" dirty="0">
                <a:solidFill>
                  <a:srgbClr val="10253F"/>
                </a:solidFill>
              </a:rPr>
            </a:br>
            <a:br>
              <a:rPr lang="en-US" b="1" dirty="0">
                <a:solidFill>
                  <a:schemeClr val="tx1"/>
                </a:solidFill>
              </a:rPr>
            </a:br>
            <a:r>
              <a:rPr lang="en-US" b="1" dirty="0">
                <a:solidFill>
                  <a:srgbClr val="505360"/>
                </a:solidFill>
                <a:latin typeface="Franklin Gothic Book" panose="020B0503020102020204" pitchFamily="34" charset="0"/>
              </a:rPr>
              <a:t>Who We Are</a:t>
            </a:r>
            <a:endParaRPr lang="en-US" dirty="0">
              <a:solidFill>
                <a:srgbClr val="505360"/>
              </a:solidFill>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530AB6EB-8114-4A87-B6C7-25A7678EAC09}"/>
              </a:ext>
            </a:extLst>
          </p:cNvPr>
          <p:cNvSpPr>
            <a:spLocks noGrp="1"/>
          </p:cNvSpPr>
          <p:nvPr>
            <p:ph type="sldNum" sz="quarter" idx="12"/>
          </p:nvPr>
        </p:nvSpPr>
        <p:spPr/>
        <p:txBody>
          <a:bodyPr/>
          <a:lstStyle/>
          <a:p>
            <a:fld id="{B098AFC2-6C70-5741-9524-AA5F422D6150}" type="slidenum">
              <a:rPr lang="en-US" smtClean="0">
                <a:solidFill>
                  <a:srgbClr val="1F497D">
                    <a:lumMod val="50000"/>
                  </a:srgbClr>
                </a:solidFill>
              </a:rPr>
              <a:pPr/>
              <a:t>6</a:t>
            </a:fld>
            <a:endParaRPr lang="en-US" dirty="0">
              <a:solidFill>
                <a:srgbClr val="1F497D">
                  <a:lumMod val="50000"/>
                </a:srgbClr>
              </a:solidFill>
            </a:endParaRPr>
          </a:p>
        </p:txBody>
      </p:sp>
    </p:spTree>
    <p:extLst>
      <p:ext uri="{BB962C8B-B14F-4D97-AF65-F5344CB8AC3E}">
        <p14:creationId xmlns:p14="http://schemas.microsoft.com/office/powerpoint/2010/main" val="267823547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F5D7499-EFAB-4226-B57C-ED09998F22FC}"/>
              </a:ext>
            </a:extLst>
          </p:cNvPr>
          <p:cNvSpPr>
            <a:spLocks noGrp="1"/>
          </p:cNvSpPr>
          <p:nvPr>
            <p:ph sz="quarter" idx="1"/>
          </p:nvPr>
        </p:nvSpPr>
        <p:spPr>
          <a:xfrm>
            <a:off x="3352800" y="2819400"/>
            <a:ext cx="3581400" cy="1219200"/>
          </a:xfrm>
        </p:spPr>
        <p:txBody>
          <a:bodyPr/>
          <a:lstStyle/>
          <a:p>
            <a:pPr marL="0" indent="0">
              <a:buNone/>
            </a:pPr>
            <a:r>
              <a:rPr lang="en-US" sz="5400" dirty="0"/>
              <a:t>Appendix</a:t>
            </a:r>
          </a:p>
          <a:p>
            <a:pPr marL="0" indent="0">
              <a:buNone/>
            </a:pPr>
            <a:endParaRPr lang="en-US" dirty="0"/>
          </a:p>
        </p:txBody>
      </p:sp>
      <p:sp>
        <p:nvSpPr>
          <p:cNvPr id="2" name="Slide Number Placeholder 1">
            <a:extLst>
              <a:ext uri="{FF2B5EF4-FFF2-40B4-BE49-F238E27FC236}">
                <a16:creationId xmlns:a16="http://schemas.microsoft.com/office/drawing/2014/main" id="{E63C0672-7D6B-487A-A5DA-C07FCE263DCE}"/>
              </a:ext>
            </a:extLst>
          </p:cNvPr>
          <p:cNvSpPr>
            <a:spLocks noGrp="1"/>
          </p:cNvSpPr>
          <p:nvPr>
            <p:ph type="sldNum" sz="quarter" idx="12"/>
          </p:nvPr>
        </p:nvSpPr>
        <p:spPr/>
        <p:txBody>
          <a:bodyPr/>
          <a:lstStyle/>
          <a:p>
            <a:fld id="{62716ED7-3343-4A43-8BD6-6F268AE424C5}" type="slidenum">
              <a:rPr lang="en-US" smtClean="0"/>
              <a:pPr/>
              <a:t>60</a:t>
            </a:fld>
            <a:endParaRPr lang="en-US" dirty="0"/>
          </a:p>
        </p:txBody>
      </p:sp>
    </p:spTree>
    <p:extLst>
      <p:ext uri="{BB962C8B-B14F-4D97-AF65-F5344CB8AC3E}">
        <p14:creationId xmlns:p14="http://schemas.microsoft.com/office/powerpoint/2010/main" val="44704575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681" y="152400"/>
            <a:ext cx="8930870" cy="762000"/>
          </a:xfrm>
        </p:spPr>
        <p:txBody>
          <a:bodyPr>
            <a:normAutofit/>
          </a:bodyPr>
          <a:lstStyle/>
          <a:p>
            <a:r>
              <a:rPr lang="en-US" dirty="0">
                <a:latin typeface="Franklin Gothic Demi Cond" panose="020B0706030402020204" pitchFamily="34" charset="0"/>
                <a:cs typeface="Calibri" panose="020F0502020204030204" pitchFamily="34" charset="0"/>
              </a:rPr>
              <a:t>State Funds Flow and Legacy Costs</a:t>
            </a:r>
          </a:p>
        </p:txBody>
      </p:sp>
      <p:sp>
        <p:nvSpPr>
          <p:cNvPr id="5" name="Rectangle 4"/>
          <p:cNvSpPr/>
          <p:nvPr/>
        </p:nvSpPr>
        <p:spPr>
          <a:xfrm>
            <a:off x="2143978" y="2264469"/>
            <a:ext cx="4001207" cy="26161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ranklin Gothic Book" panose="020B0503020102020204" pitchFamily="34" charset="0"/>
              </a:rPr>
              <a:t>$408.5M</a:t>
            </a:r>
          </a:p>
        </p:txBody>
      </p:sp>
      <p:sp>
        <p:nvSpPr>
          <p:cNvPr id="6" name="Oval 5"/>
          <p:cNvSpPr/>
          <p:nvPr/>
        </p:nvSpPr>
        <p:spPr>
          <a:xfrm>
            <a:off x="1011585" y="1001110"/>
            <a:ext cx="6298962" cy="533400"/>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ranklin Gothic Book" panose="020B0503020102020204" pitchFamily="34" charset="0"/>
              </a:rPr>
              <a:t>State</a:t>
            </a:r>
          </a:p>
        </p:txBody>
      </p:sp>
      <p:cxnSp>
        <p:nvCxnSpPr>
          <p:cNvPr id="8" name="Straight Arrow Connector 7"/>
          <p:cNvCxnSpPr/>
          <p:nvPr/>
        </p:nvCxnSpPr>
        <p:spPr>
          <a:xfrm>
            <a:off x="4208370" y="1590952"/>
            <a:ext cx="0" cy="66371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158993" y="2851911"/>
            <a:ext cx="1769342" cy="269769"/>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ranklin Gothic Book" panose="020B0503020102020204" pitchFamily="34" charset="0"/>
              </a:rPr>
              <a:t>$208.2M</a:t>
            </a:r>
          </a:p>
        </p:txBody>
      </p:sp>
      <p:cxnSp>
        <p:nvCxnSpPr>
          <p:cNvPr id="13" name="Straight Arrow Connector 12"/>
          <p:cNvCxnSpPr/>
          <p:nvPr/>
        </p:nvCxnSpPr>
        <p:spPr>
          <a:xfrm>
            <a:off x="3733800" y="2547111"/>
            <a:ext cx="0" cy="3048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181600" y="2547111"/>
            <a:ext cx="0" cy="3048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Elbow Connector 18"/>
          <p:cNvCxnSpPr>
            <a:cxnSpLocks/>
          </p:cNvCxnSpPr>
          <p:nvPr/>
        </p:nvCxnSpPr>
        <p:spPr>
          <a:xfrm rot="5400000" flipH="1" flipV="1">
            <a:off x="5817063" y="1905870"/>
            <a:ext cx="1511741" cy="658270"/>
          </a:xfrm>
          <a:prstGeom prst="bentConnector3">
            <a:avLst>
              <a:gd name="adj1" fmla="val 1096"/>
            </a:avLst>
          </a:prstGeom>
          <a:ln w="25400">
            <a:tailEnd type="triangle"/>
          </a:ln>
        </p:spPr>
        <p:style>
          <a:lnRef idx="1">
            <a:schemeClr val="accent6"/>
          </a:lnRef>
          <a:fillRef idx="0">
            <a:schemeClr val="accent6"/>
          </a:fillRef>
          <a:effectRef idx="0">
            <a:schemeClr val="accent6"/>
          </a:effectRef>
          <a:fontRef idx="minor">
            <a:schemeClr val="tx1"/>
          </a:fontRef>
        </p:style>
      </p:cxnSp>
      <p:sp>
        <p:nvSpPr>
          <p:cNvPr id="48" name="Rectangle 47"/>
          <p:cNvSpPr/>
          <p:nvPr/>
        </p:nvSpPr>
        <p:spPr>
          <a:xfrm>
            <a:off x="5181600" y="4300813"/>
            <a:ext cx="964249" cy="232066"/>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ranklin Gothic Book" panose="020B0503020102020204" pitchFamily="34" charset="0"/>
              </a:rPr>
              <a:t>$43.5M</a:t>
            </a:r>
          </a:p>
        </p:txBody>
      </p:sp>
      <p:sp>
        <p:nvSpPr>
          <p:cNvPr id="29" name="Rectangle 28">
            <a:extLst>
              <a:ext uri="{FF2B5EF4-FFF2-40B4-BE49-F238E27FC236}">
                <a16:creationId xmlns:a16="http://schemas.microsoft.com/office/drawing/2014/main" id="{A81B234D-A174-4AD1-9C6C-6AD72676BC75}"/>
              </a:ext>
            </a:extLst>
          </p:cNvPr>
          <p:cNvSpPr/>
          <p:nvPr/>
        </p:nvSpPr>
        <p:spPr>
          <a:xfrm>
            <a:off x="4897074" y="2854036"/>
            <a:ext cx="1271556" cy="264575"/>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ranklin Gothic Book" panose="020B0503020102020204" pitchFamily="34" charset="0"/>
              </a:rPr>
              <a:t>$117.0M</a:t>
            </a:r>
          </a:p>
        </p:txBody>
      </p:sp>
      <p:sp>
        <p:nvSpPr>
          <p:cNvPr id="30" name="Rectangle 29">
            <a:extLst>
              <a:ext uri="{FF2B5EF4-FFF2-40B4-BE49-F238E27FC236}">
                <a16:creationId xmlns:a16="http://schemas.microsoft.com/office/drawing/2014/main" id="{F9EC59F8-43CA-4E10-8497-EF2030046FCB}"/>
              </a:ext>
            </a:extLst>
          </p:cNvPr>
          <p:cNvSpPr/>
          <p:nvPr/>
        </p:nvSpPr>
        <p:spPr>
          <a:xfrm>
            <a:off x="3921532" y="2856962"/>
            <a:ext cx="973875" cy="269244"/>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ranklin Gothic Book" panose="020B0503020102020204" pitchFamily="34" charset="0"/>
              </a:rPr>
              <a:t>$83.3M</a:t>
            </a:r>
          </a:p>
        </p:txBody>
      </p:sp>
      <p:sp>
        <p:nvSpPr>
          <p:cNvPr id="34" name="TextBox 33">
            <a:extLst>
              <a:ext uri="{FF2B5EF4-FFF2-40B4-BE49-F238E27FC236}">
                <a16:creationId xmlns:a16="http://schemas.microsoft.com/office/drawing/2014/main" id="{97709FF1-C996-42E6-8E29-132C6626A0B6}"/>
              </a:ext>
            </a:extLst>
          </p:cNvPr>
          <p:cNvSpPr txBox="1"/>
          <p:nvPr/>
        </p:nvSpPr>
        <p:spPr>
          <a:xfrm>
            <a:off x="2223800" y="3136165"/>
            <a:ext cx="1529609" cy="461665"/>
          </a:xfrm>
          <a:prstGeom prst="rect">
            <a:avLst/>
          </a:prstGeom>
          <a:noFill/>
        </p:spPr>
        <p:txBody>
          <a:bodyPr wrap="square" rtlCol="0">
            <a:spAutoFit/>
          </a:bodyPr>
          <a:lstStyle/>
          <a:p>
            <a:pPr algn="ctr"/>
            <a:r>
              <a:rPr lang="en-US" sz="1200" dirty="0">
                <a:latin typeface="Franklin Gothic Book" panose="020B0503020102020204" pitchFamily="34" charset="0"/>
              </a:rPr>
              <a:t>Salaries /</a:t>
            </a:r>
          </a:p>
          <a:p>
            <a:pPr algn="ctr"/>
            <a:r>
              <a:rPr lang="en-US" sz="1200" dirty="0">
                <a:latin typeface="Franklin Gothic Book" panose="020B0503020102020204" pitchFamily="34" charset="0"/>
              </a:rPr>
              <a:t> Block Grant</a:t>
            </a:r>
          </a:p>
        </p:txBody>
      </p:sp>
      <p:sp>
        <p:nvSpPr>
          <p:cNvPr id="35" name="TextBox 34">
            <a:extLst>
              <a:ext uri="{FF2B5EF4-FFF2-40B4-BE49-F238E27FC236}">
                <a16:creationId xmlns:a16="http://schemas.microsoft.com/office/drawing/2014/main" id="{F3D31E41-55FD-4FE2-AC71-F889AE9B6593}"/>
              </a:ext>
            </a:extLst>
          </p:cNvPr>
          <p:cNvSpPr txBox="1"/>
          <p:nvPr/>
        </p:nvSpPr>
        <p:spPr>
          <a:xfrm>
            <a:off x="3733801" y="3111685"/>
            <a:ext cx="1189555" cy="646331"/>
          </a:xfrm>
          <a:prstGeom prst="rect">
            <a:avLst/>
          </a:prstGeom>
          <a:noFill/>
        </p:spPr>
        <p:txBody>
          <a:bodyPr wrap="square" rtlCol="0">
            <a:spAutoFit/>
          </a:bodyPr>
          <a:lstStyle/>
          <a:p>
            <a:pPr algn="ctr"/>
            <a:r>
              <a:rPr lang="en-US" sz="1200" dirty="0">
                <a:latin typeface="Franklin Gothic Book" panose="020B0503020102020204" pitchFamily="34" charset="0"/>
              </a:rPr>
              <a:t>Fringe -</a:t>
            </a:r>
          </a:p>
          <a:p>
            <a:pPr algn="ctr"/>
            <a:r>
              <a:rPr lang="en-US" sz="1200" dirty="0">
                <a:latin typeface="Franklin Gothic Book" panose="020B0503020102020204" pitchFamily="34" charset="0"/>
              </a:rPr>
              <a:t>Non-Legacy Costs</a:t>
            </a:r>
          </a:p>
        </p:txBody>
      </p:sp>
      <p:sp>
        <p:nvSpPr>
          <p:cNvPr id="37" name="TextBox 36">
            <a:extLst>
              <a:ext uri="{FF2B5EF4-FFF2-40B4-BE49-F238E27FC236}">
                <a16:creationId xmlns:a16="http://schemas.microsoft.com/office/drawing/2014/main" id="{7562475D-9D74-48A1-BABD-BB20CC43A854}"/>
              </a:ext>
            </a:extLst>
          </p:cNvPr>
          <p:cNvSpPr txBox="1"/>
          <p:nvPr/>
        </p:nvSpPr>
        <p:spPr>
          <a:xfrm>
            <a:off x="4998522" y="3103526"/>
            <a:ext cx="1271557" cy="461665"/>
          </a:xfrm>
          <a:prstGeom prst="rect">
            <a:avLst/>
          </a:prstGeom>
          <a:noFill/>
        </p:spPr>
        <p:txBody>
          <a:bodyPr wrap="square" rtlCol="0">
            <a:spAutoFit/>
          </a:bodyPr>
          <a:lstStyle/>
          <a:p>
            <a:pPr algn="ctr"/>
            <a:r>
              <a:rPr lang="en-US" sz="1200" dirty="0">
                <a:latin typeface="Franklin Gothic Book" panose="020B0503020102020204" pitchFamily="34" charset="0"/>
              </a:rPr>
              <a:t>Fringe - </a:t>
            </a:r>
          </a:p>
          <a:p>
            <a:pPr algn="ctr"/>
            <a:r>
              <a:rPr lang="en-US" sz="1200" dirty="0">
                <a:latin typeface="Franklin Gothic Book" panose="020B0503020102020204" pitchFamily="34" charset="0"/>
              </a:rPr>
              <a:t>Legacy Costs</a:t>
            </a:r>
          </a:p>
        </p:txBody>
      </p:sp>
      <p:sp>
        <p:nvSpPr>
          <p:cNvPr id="23" name="TextBox 22">
            <a:extLst>
              <a:ext uri="{FF2B5EF4-FFF2-40B4-BE49-F238E27FC236}">
                <a16:creationId xmlns:a16="http://schemas.microsoft.com/office/drawing/2014/main" id="{333C10F8-5819-43FE-BB8A-63338F414AC8}"/>
              </a:ext>
            </a:extLst>
          </p:cNvPr>
          <p:cNvSpPr txBox="1"/>
          <p:nvPr/>
        </p:nvSpPr>
        <p:spPr>
          <a:xfrm>
            <a:off x="375253" y="3962599"/>
            <a:ext cx="4478430" cy="830997"/>
          </a:xfrm>
          <a:prstGeom prst="rect">
            <a:avLst/>
          </a:prstGeom>
          <a:noFill/>
          <a:ln w="28575">
            <a:solidFill>
              <a:schemeClr val="accent6"/>
            </a:solidFill>
          </a:ln>
        </p:spPr>
        <p:txBody>
          <a:bodyPr wrap="square" rtlCol="0">
            <a:spAutoFit/>
          </a:bodyPr>
          <a:lstStyle/>
          <a:p>
            <a:pPr algn="ctr"/>
            <a:r>
              <a:rPr lang="en-US" sz="1200" dirty="0">
                <a:latin typeface="Franklin Gothic Book" panose="020B0503020102020204" pitchFamily="34" charset="0"/>
              </a:rPr>
              <a:t>The total</a:t>
            </a:r>
            <a:r>
              <a:rPr lang="en-US" sz="1200" dirty="0">
                <a:solidFill>
                  <a:schemeClr val="tx1"/>
                </a:solidFill>
                <a:latin typeface="Franklin Gothic Book" panose="020B0503020102020204" pitchFamily="34" charset="0"/>
              </a:rPr>
              <a:t> legacy cost to UConn </a:t>
            </a:r>
            <a:r>
              <a:rPr lang="en-US" sz="1200" dirty="0">
                <a:latin typeface="Franklin Gothic Book" panose="020B0503020102020204" pitchFamily="34" charset="0"/>
              </a:rPr>
              <a:t>is estimated ~$160.5M and the State covers $117.0M which means </a:t>
            </a:r>
            <a:r>
              <a:rPr lang="en-US" sz="1200" dirty="0">
                <a:solidFill>
                  <a:schemeClr val="tx1"/>
                </a:solidFill>
                <a:latin typeface="Franklin Gothic Book" panose="020B0503020102020204" pitchFamily="34" charset="0"/>
              </a:rPr>
              <a:t>UConn is required to provide the remaining </a:t>
            </a:r>
            <a:r>
              <a:rPr lang="en-US" sz="1200" b="1" dirty="0">
                <a:solidFill>
                  <a:schemeClr val="accent6"/>
                </a:solidFill>
                <a:latin typeface="Franklin Gothic Book" panose="020B0503020102020204" pitchFamily="34" charset="0"/>
              </a:rPr>
              <a:t>$43.5M </a:t>
            </a:r>
            <a:r>
              <a:rPr lang="en-US" sz="1200" dirty="0">
                <a:solidFill>
                  <a:schemeClr val="tx1"/>
                </a:solidFill>
                <a:latin typeface="Franklin Gothic Book" panose="020B0503020102020204" pitchFamily="34" charset="0"/>
              </a:rPr>
              <a:t>from its self-generated revenues to cover a portion of the State legacy costs. </a:t>
            </a:r>
          </a:p>
        </p:txBody>
      </p:sp>
      <p:sp>
        <p:nvSpPr>
          <p:cNvPr id="45" name="TextBox 44">
            <a:extLst>
              <a:ext uri="{FF2B5EF4-FFF2-40B4-BE49-F238E27FC236}">
                <a16:creationId xmlns:a16="http://schemas.microsoft.com/office/drawing/2014/main" id="{219C54C8-93EC-4CDD-A17D-7BC732019E3B}"/>
              </a:ext>
            </a:extLst>
          </p:cNvPr>
          <p:cNvSpPr txBox="1"/>
          <p:nvPr/>
        </p:nvSpPr>
        <p:spPr>
          <a:xfrm>
            <a:off x="7056694" y="1703451"/>
            <a:ext cx="1525428" cy="1200329"/>
          </a:xfrm>
          <a:prstGeom prst="rect">
            <a:avLst/>
          </a:prstGeom>
          <a:noFill/>
          <a:ln w="28575">
            <a:solidFill>
              <a:schemeClr val="accent6"/>
            </a:solidFill>
          </a:ln>
        </p:spPr>
        <p:txBody>
          <a:bodyPr wrap="square" rtlCol="0">
            <a:spAutoFit/>
          </a:bodyPr>
          <a:lstStyle/>
          <a:p>
            <a:pPr algn="ctr"/>
            <a:r>
              <a:rPr lang="en-US" sz="1200" dirty="0">
                <a:solidFill>
                  <a:schemeClr val="tx1"/>
                </a:solidFill>
                <a:latin typeface="Franklin Gothic Book" panose="020B0503020102020204" pitchFamily="34" charset="0"/>
              </a:rPr>
              <a:t>$117.0M is returned to the State to fund a portion of the State’s legacy pension and health liabilities.</a:t>
            </a:r>
          </a:p>
        </p:txBody>
      </p:sp>
      <p:cxnSp>
        <p:nvCxnSpPr>
          <p:cNvPr id="61" name="Connector: Elbow 60">
            <a:extLst>
              <a:ext uri="{FF2B5EF4-FFF2-40B4-BE49-F238E27FC236}">
                <a16:creationId xmlns:a16="http://schemas.microsoft.com/office/drawing/2014/main" id="{060F8FEC-15C1-4177-AE67-6962A6D13D77}"/>
              </a:ext>
            </a:extLst>
          </p:cNvPr>
          <p:cNvCxnSpPr>
            <a:cxnSpLocks/>
            <a:stCxn id="48" idx="3"/>
            <a:endCxn id="6" idx="6"/>
          </p:cNvCxnSpPr>
          <p:nvPr/>
        </p:nvCxnSpPr>
        <p:spPr>
          <a:xfrm flipV="1">
            <a:off x="6145849" y="1267810"/>
            <a:ext cx="1164698" cy="3149036"/>
          </a:xfrm>
          <a:prstGeom prst="bentConnector3">
            <a:avLst>
              <a:gd name="adj1" fmla="val 228204"/>
            </a:avLst>
          </a:prstGeom>
          <a:ln w="28575">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66" name="Rectangle 65">
            <a:extLst>
              <a:ext uri="{FF2B5EF4-FFF2-40B4-BE49-F238E27FC236}">
                <a16:creationId xmlns:a16="http://schemas.microsoft.com/office/drawing/2014/main" id="{90FDF6C8-6368-47AA-BD2C-E5C1D34ED1CB}"/>
              </a:ext>
            </a:extLst>
          </p:cNvPr>
          <p:cNvSpPr/>
          <p:nvPr/>
        </p:nvSpPr>
        <p:spPr>
          <a:xfrm>
            <a:off x="5097971" y="5134207"/>
            <a:ext cx="1145827" cy="261610"/>
          </a:xfrm>
          <a:prstGeom prst="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Franklin Gothic Book" panose="020B0503020102020204" pitchFamily="34" charset="0"/>
              </a:rPr>
              <a:t>$160.5M</a:t>
            </a:r>
          </a:p>
        </p:txBody>
      </p:sp>
      <p:sp>
        <p:nvSpPr>
          <p:cNvPr id="67" name="TextBox 66">
            <a:extLst>
              <a:ext uri="{FF2B5EF4-FFF2-40B4-BE49-F238E27FC236}">
                <a16:creationId xmlns:a16="http://schemas.microsoft.com/office/drawing/2014/main" id="{D8822A8F-36B9-484F-8490-19E55B38617B}"/>
              </a:ext>
            </a:extLst>
          </p:cNvPr>
          <p:cNvSpPr txBox="1"/>
          <p:nvPr/>
        </p:nvSpPr>
        <p:spPr>
          <a:xfrm>
            <a:off x="375253" y="5141500"/>
            <a:ext cx="4478430" cy="276999"/>
          </a:xfrm>
          <a:prstGeom prst="rect">
            <a:avLst/>
          </a:prstGeom>
          <a:noFill/>
          <a:ln w="28575">
            <a:solidFill>
              <a:schemeClr val="accent6"/>
            </a:solidFill>
          </a:ln>
        </p:spPr>
        <p:txBody>
          <a:bodyPr wrap="square" rtlCol="0">
            <a:spAutoFit/>
          </a:bodyPr>
          <a:lstStyle/>
          <a:p>
            <a:pPr algn="ctr"/>
            <a:r>
              <a:rPr lang="en-US" sz="1200" dirty="0">
                <a:latin typeface="Franklin Gothic Book" panose="020B0503020102020204" pitchFamily="34" charset="0"/>
              </a:rPr>
              <a:t>The total</a:t>
            </a:r>
            <a:r>
              <a:rPr lang="en-US" sz="1200" dirty="0">
                <a:solidFill>
                  <a:schemeClr val="tx1"/>
                </a:solidFill>
                <a:latin typeface="Franklin Gothic Book" panose="020B0503020102020204" pitchFamily="34" charset="0"/>
              </a:rPr>
              <a:t> legacy cost to UConn </a:t>
            </a:r>
            <a:r>
              <a:rPr lang="en-US" sz="1200" dirty="0">
                <a:latin typeface="Franklin Gothic Book" panose="020B0503020102020204" pitchFamily="34" charset="0"/>
              </a:rPr>
              <a:t>is estimated ~$160.5M.</a:t>
            </a:r>
            <a:endParaRPr lang="en-US" sz="1200" dirty="0">
              <a:solidFill>
                <a:schemeClr val="tx1"/>
              </a:solidFill>
              <a:latin typeface="Franklin Gothic Book" panose="020B0503020102020204" pitchFamily="34" charset="0"/>
            </a:endParaRPr>
          </a:p>
        </p:txBody>
      </p:sp>
      <p:sp>
        <p:nvSpPr>
          <p:cNvPr id="72" name="TextBox 71">
            <a:extLst>
              <a:ext uri="{FF2B5EF4-FFF2-40B4-BE49-F238E27FC236}">
                <a16:creationId xmlns:a16="http://schemas.microsoft.com/office/drawing/2014/main" id="{9B1B8C3B-72A0-43BF-8FF4-6411F9AB9C4B}"/>
              </a:ext>
            </a:extLst>
          </p:cNvPr>
          <p:cNvSpPr txBox="1"/>
          <p:nvPr/>
        </p:nvSpPr>
        <p:spPr>
          <a:xfrm>
            <a:off x="2360119" y="5963395"/>
            <a:ext cx="4212814" cy="276999"/>
          </a:xfrm>
          <a:prstGeom prst="rect">
            <a:avLst/>
          </a:prstGeom>
          <a:noFill/>
          <a:ln>
            <a:noFill/>
          </a:ln>
        </p:spPr>
        <p:txBody>
          <a:bodyPr wrap="square" rtlCol="0">
            <a:spAutoFit/>
          </a:bodyPr>
          <a:lstStyle/>
          <a:p>
            <a:pPr algn="ctr"/>
            <a:r>
              <a:rPr lang="en-US" sz="1200" dirty="0">
                <a:latin typeface="Franklin Gothic Book" panose="020B0503020102020204" pitchFamily="34" charset="0"/>
              </a:rPr>
              <a:t>Note: Numbers represent FY22 budget</a:t>
            </a:r>
          </a:p>
        </p:txBody>
      </p:sp>
      <p:sp>
        <p:nvSpPr>
          <p:cNvPr id="3" name="Slide Number Placeholder 2">
            <a:extLst>
              <a:ext uri="{FF2B5EF4-FFF2-40B4-BE49-F238E27FC236}">
                <a16:creationId xmlns:a16="http://schemas.microsoft.com/office/drawing/2014/main" id="{5C4DD379-7963-4E37-8C5D-0F11F4AFFA60}"/>
              </a:ext>
            </a:extLst>
          </p:cNvPr>
          <p:cNvSpPr>
            <a:spLocks noGrp="1"/>
          </p:cNvSpPr>
          <p:nvPr>
            <p:ph type="sldNum" sz="quarter" idx="12"/>
          </p:nvPr>
        </p:nvSpPr>
        <p:spPr/>
        <p:txBody>
          <a:bodyPr/>
          <a:lstStyle/>
          <a:p>
            <a:fld id="{62716ED7-3343-4A43-8BD6-6F268AE424C5}" type="slidenum">
              <a:rPr lang="en-US" smtClean="0"/>
              <a:pPr/>
              <a:t>61</a:t>
            </a:fld>
            <a:endParaRPr lang="en-US" dirty="0"/>
          </a:p>
        </p:txBody>
      </p:sp>
    </p:spTree>
    <p:extLst>
      <p:ext uri="{BB962C8B-B14F-4D97-AF65-F5344CB8AC3E}">
        <p14:creationId xmlns:p14="http://schemas.microsoft.com/office/powerpoint/2010/main" val="2837200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132B49"/>
                </a:solidFill>
                <a:latin typeface="Franklin Gothic Demi Cond" panose="020B0706030402020204" pitchFamily="34" charset="0"/>
              </a:rPr>
              <a:t>State Support FY22</a:t>
            </a:r>
          </a:p>
        </p:txBody>
      </p:sp>
      <p:sp>
        <p:nvSpPr>
          <p:cNvPr id="7" name="TextBox 6">
            <a:extLst>
              <a:ext uri="{FF2B5EF4-FFF2-40B4-BE49-F238E27FC236}">
                <a16:creationId xmlns:a16="http://schemas.microsoft.com/office/drawing/2014/main" id="{6A696FCC-57BF-4ED0-B951-AE7EF3C691D2}"/>
              </a:ext>
            </a:extLst>
          </p:cNvPr>
          <p:cNvSpPr txBox="1"/>
          <p:nvPr/>
        </p:nvSpPr>
        <p:spPr>
          <a:xfrm>
            <a:off x="3505200" y="2102353"/>
            <a:ext cx="1676400" cy="369332"/>
          </a:xfrm>
          <a:prstGeom prst="rect">
            <a:avLst/>
          </a:prstGeom>
          <a:noFill/>
        </p:spPr>
        <p:txBody>
          <a:bodyPr wrap="square" rtlCol="0">
            <a:spAutoFit/>
          </a:bodyPr>
          <a:lstStyle>
            <a:defPPr>
              <a:defRPr lang="en-US"/>
            </a:defPPr>
            <a:lvl1pPr algn="ctr">
              <a:defRPr b="1">
                <a:solidFill>
                  <a:srgbClr val="04294B"/>
                </a:solidFill>
                <a:latin typeface="Franklin Gothic Book" panose="020B0503020102020204" pitchFamily="34" charset="0"/>
              </a:defRPr>
            </a:lvl1pPr>
          </a:lstStyle>
          <a:p>
            <a:r>
              <a:rPr lang="en-US" dirty="0">
                <a:solidFill>
                  <a:schemeClr val="tx2">
                    <a:lumMod val="50000"/>
                  </a:schemeClr>
                </a:solidFill>
              </a:rPr>
              <a:t>Details FY22</a:t>
            </a:r>
          </a:p>
        </p:txBody>
      </p:sp>
      <p:sp>
        <p:nvSpPr>
          <p:cNvPr id="9" name="TextBox 8">
            <a:extLst>
              <a:ext uri="{FF2B5EF4-FFF2-40B4-BE49-F238E27FC236}">
                <a16:creationId xmlns:a16="http://schemas.microsoft.com/office/drawing/2014/main" id="{D91E9ED0-FA64-4A30-A82D-444D044C6D7C}"/>
              </a:ext>
            </a:extLst>
          </p:cNvPr>
          <p:cNvSpPr txBox="1"/>
          <p:nvPr/>
        </p:nvSpPr>
        <p:spPr>
          <a:xfrm>
            <a:off x="304800" y="1153602"/>
            <a:ext cx="8686800" cy="424732"/>
          </a:xfrm>
          <a:prstGeom prst="rect">
            <a:avLst/>
          </a:prstGeom>
          <a:noFill/>
        </p:spPr>
        <p:txBody>
          <a:bodyPr wrap="square">
            <a:spAutoFit/>
          </a:bodyPr>
          <a:lstStyle/>
          <a:p>
            <a:pPr>
              <a:lnSpc>
                <a:spcPct val="90000"/>
              </a:lnSpc>
              <a:spcBef>
                <a:spcPts val="600"/>
              </a:spcBef>
              <a:buClr>
                <a:schemeClr val="tx1">
                  <a:lumMod val="50000"/>
                  <a:lumOff val="50000"/>
                </a:schemeClr>
              </a:buClr>
              <a:buSzPct val="85000"/>
            </a:pPr>
            <a:r>
              <a:rPr lang="en-US" sz="2400" b="1" dirty="0">
                <a:solidFill>
                  <a:srgbClr val="505360"/>
                </a:solidFill>
                <a:latin typeface="Franklin Gothic Book" panose="020B0503020102020204" pitchFamily="34" charset="0"/>
                <a:cs typeface="Arial" pitchFamily="34" charset="0"/>
              </a:rPr>
              <a:t>The final FY22 budget resulted in a $5M cut in the operating line.</a:t>
            </a:r>
          </a:p>
        </p:txBody>
      </p:sp>
      <p:pic>
        <p:nvPicPr>
          <p:cNvPr id="6" name="Picture 5">
            <a:extLst>
              <a:ext uri="{FF2B5EF4-FFF2-40B4-BE49-F238E27FC236}">
                <a16:creationId xmlns:a16="http://schemas.microsoft.com/office/drawing/2014/main" id="{43EF6D1B-3A8F-4F5D-8622-25A9DDE724A9}"/>
              </a:ext>
            </a:extLst>
          </p:cNvPr>
          <p:cNvPicPr>
            <a:picLocks noChangeAspect="1"/>
          </p:cNvPicPr>
          <p:nvPr/>
        </p:nvPicPr>
        <p:blipFill>
          <a:blip r:embed="rId3"/>
          <a:stretch>
            <a:fillRect/>
          </a:stretch>
        </p:blipFill>
        <p:spPr>
          <a:xfrm>
            <a:off x="571500" y="2667000"/>
            <a:ext cx="7848600" cy="2104198"/>
          </a:xfrm>
          <a:prstGeom prst="rect">
            <a:avLst/>
          </a:prstGeom>
        </p:spPr>
      </p:pic>
      <p:sp>
        <p:nvSpPr>
          <p:cNvPr id="5" name="TextBox 4">
            <a:extLst>
              <a:ext uri="{FF2B5EF4-FFF2-40B4-BE49-F238E27FC236}">
                <a16:creationId xmlns:a16="http://schemas.microsoft.com/office/drawing/2014/main" id="{6F2B5CC5-D002-4CBB-A69B-5AA2D0ABAAF4}"/>
              </a:ext>
            </a:extLst>
          </p:cNvPr>
          <p:cNvSpPr txBox="1"/>
          <p:nvPr/>
        </p:nvSpPr>
        <p:spPr>
          <a:xfrm>
            <a:off x="571500" y="4779606"/>
            <a:ext cx="7810500" cy="230832"/>
          </a:xfrm>
          <a:prstGeom prst="rect">
            <a:avLst/>
          </a:prstGeom>
          <a:noFill/>
        </p:spPr>
        <p:txBody>
          <a:bodyPr wrap="square" rtlCol="0">
            <a:spAutoFit/>
          </a:bodyPr>
          <a:lstStyle/>
          <a:p>
            <a:r>
              <a:rPr lang="en-US" sz="900" dirty="0">
                <a:latin typeface="Franklin Gothic Book" panose="020B0503020102020204" pitchFamily="34" charset="0"/>
              </a:rPr>
              <a:t>In addition to the appropriation, UConn anticipates receiving $194M in fringe benefit reimbursements and adjustments for a total State support of $402.3M</a:t>
            </a:r>
          </a:p>
        </p:txBody>
      </p:sp>
      <p:sp>
        <p:nvSpPr>
          <p:cNvPr id="3" name="Slide Number Placeholder 2">
            <a:extLst>
              <a:ext uri="{FF2B5EF4-FFF2-40B4-BE49-F238E27FC236}">
                <a16:creationId xmlns:a16="http://schemas.microsoft.com/office/drawing/2014/main" id="{80C646F4-F430-42D4-A0E9-CA0B9A98C74C}"/>
              </a:ext>
            </a:extLst>
          </p:cNvPr>
          <p:cNvSpPr>
            <a:spLocks noGrp="1"/>
          </p:cNvSpPr>
          <p:nvPr>
            <p:ph type="sldNum" sz="quarter" idx="12"/>
          </p:nvPr>
        </p:nvSpPr>
        <p:spPr/>
        <p:txBody>
          <a:bodyPr/>
          <a:lstStyle/>
          <a:p>
            <a:fld id="{62716ED7-3343-4A43-8BD6-6F268AE424C5}" type="slidenum">
              <a:rPr lang="en-US" smtClean="0"/>
              <a:pPr/>
              <a:t>62</a:t>
            </a:fld>
            <a:endParaRPr lang="en-US" dirty="0"/>
          </a:p>
        </p:txBody>
      </p:sp>
    </p:spTree>
    <p:extLst>
      <p:ext uri="{BB962C8B-B14F-4D97-AF65-F5344CB8AC3E}">
        <p14:creationId xmlns:p14="http://schemas.microsoft.com/office/powerpoint/2010/main" val="25933950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lowchart: Data 15"/>
          <p:cNvSpPr/>
          <p:nvPr/>
        </p:nvSpPr>
        <p:spPr>
          <a:xfrm>
            <a:off x="6095347" y="1981200"/>
            <a:ext cx="2514600" cy="3200400"/>
          </a:xfrm>
          <a:prstGeom prst="flowChartInputOutput">
            <a:avLst/>
          </a:prstGeom>
          <a:solidFill>
            <a:srgbClr val="1025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lowchart: Data 14"/>
          <p:cNvSpPr/>
          <p:nvPr/>
        </p:nvSpPr>
        <p:spPr>
          <a:xfrm>
            <a:off x="3315351" y="1981200"/>
            <a:ext cx="2589496" cy="3200400"/>
          </a:xfrm>
          <a:prstGeom prst="flowChartInputOutput">
            <a:avLst/>
          </a:prstGeom>
          <a:solidFill>
            <a:srgbClr val="1025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lowchart: Data 13"/>
          <p:cNvSpPr/>
          <p:nvPr/>
        </p:nvSpPr>
        <p:spPr>
          <a:xfrm>
            <a:off x="532747" y="1981200"/>
            <a:ext cx="2590800" cy="3200400"/>
          </a:xfrm>
          <a:prstGeom prst="flowChartInputOutput">
            <a:avLst/>
          </a:prstGeom>
          <a:solidFill>
            <a:srgbClr val="1025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45643" y="999298"/>
            <a:ext cx="8458199" cy="616638"/>
          </a:xfrm>
          <a:prstGeom prst="rect">
            <a:avLst/>
          </a:prstGeom>
        </p:spPr>
        <p:txBody>
          <a:bodyPr wrap="square" anchor="t">
            <a:noAutofit/>
          </a:bodyPr>
          <a:lstStyle/>
          <a:p>
            <a:pPr lvl="0" algn="ctr">
              <a:buClr>
                <a:schemeClr val="bg1">
                  <a:lumMod val="50000"/>
                </a:schemeClr>
              </a:buClr>
              <a:buSzPct val="80000"/>
            </a:pPr>
            <a:r>
              <a:rPr lang="en-US" sz="2400" b="1" dirty="0">
                <a:solidFill>
                  <a:srgbClr val="505360"/>
                </a:solidFill>
                <a:latin typeface="Franklin Gothic Book" panose="020B0503020102020204" pitchFamily="34" charset="0"/>
                <a:cs typeface="Calibri" panose="020F0502020204030204" pitchFamily="34" charset="0"/>
              </a:rPr>
              <a:t>UConn contributes $5.1 Billion annually to the state’s economy</a:t>
            </a:r>
          </a:p>
        </p:txBody>
      </p:sp>
      <p:sp>
        <p:nvSpPr>
          <p:cNvPr id="5" name="Title 3"/>
          <p:cNvSpPr txBox="1">
            <a:spLocks/>
          </p:cNvSpPr>
          <p:nvPr/>
        </p:nvSpPr>
        <p:spPr>
          <a:xfrm>
            <a:off x="228599" y="260142"/>
            <a:ext cx="8763000" cy="625565"/>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4000" dirty="0">
                <a:solidFill>
                  <a:srgbClr val="10253F"/>
                </a:solidFill>
                <a:latin typeface="Franklin Gothic Demi Cond" panose="020B0706030402020204" pitchFamily="34" charset="0"/>
                <a:cs typeface="Arial" pitchFamily="34" charset="0"/>
              </a:rPr>
              <a:t>UConn Impact on Connecticut Economy</a:t>
            </a:r>
            <a:endParaRPr lang="en-US" sz="2400" spc="113" dirty="0">
              <a:solidFill>
                <a:srgbClr val="10253F"/>
              </a:solidFill>
              <a:latin typeface="Franklin Gothic Demi Cond" panose="020B0706030402020204" pitchFamily="34" charset="0"/>
              <a:ea typeface="Gotham Narrow Book" charset="0"/>
              <a:cs typeface="Gotham Narrow Book" charset="0"/>
            </a:endParaRPr>
          </a:p>
        </p:txBody>
      </p:sp>
      <p:sp>
        <p:nvSpPr>
          <p:cNvPr id="10" name="TextBox 9"/>
          <p:cNvSpPr txBox="1"/>
          <p:nvPr/>
        </p:nvSpPr>
        <p:spPr>
          <a:xfrm>
            <a:off x="6337373" y="3799546"/>
            <a:ext cx="1879552" cy="1077218"/>
          </a:xfrm>
          <a:prstGeom prst="rect">
            <a:avLst/>
          </a:prstGeom>
          <a:noFill/>
        </p:spPr>
        <p:txBody>
          <a:bodyPr wrap="none" rtlCol="0">
            <a:spAutoFit/>
          </a:bodyPr>
          <a:lstStyle/>
          <a:p>
            <a:pPr algn="ctr"/>
            <a:r>
              <a:rPr lang="en-US" sz="2800" b="1" dirty="0">
                <a:solidFill>
                  <a:schemeClr val="bg1"/>
                </a:solidFill>
                <a:latin typeface="Franklin Gothic Book" panose="020B0503020102020204" pitchFamily="34" charset="0"/>
              </a:rPr>
              <a:t>25,130</a:t>
            </a:r>
          </a:p>
          <a:p>
            <a:pPr algn="ctr"/>
            <a:r>
              <a:rPr lang="en-US" dirty="0">
                <a:solidFill>
                  <a:schemeClr val="bg1"/>
                </a:solidFill>
                <a:latin typeface="Franklin Gothic Book" panose="020B0503020102020204" pitchFamily="34" charset="0"/>
              </a:rPr>
              <a:t>UConn-supported</a:t>
            </a:r>
          </a:p>
          <a:p>
            <a:pPr algn="ctr"/>
            <a:r>
              <a:rPr lang="en-US" dirty="0">
                <a:solidFill>
                  <a:schemeClr val="bg1"/>
                </a:solidFill>
                <a:latin typeface="Franklin Gothic Book" panose="020B0503020102020204" pitchFamily="34" charset="0"/>
              </a:rPr>
              <a:t> Jobs</a:t>
            </a:r>
          </a:p>
        </p:txBody>
      </p:sp>
      <p:sp>
        <p:nvSpPr>
          <p:cNvPr id="11" name="TextBox 10"/>
          <p:cNvSpPr txBox="1"/>
          <p:nvPr/>
        </p:nvSpPr>
        <p:spPr>
          <a:xfrm>
            <a:off x="815212" y="3776495"/>
            <a:ext cx="1698735" cy="1077218"/>
          </a:xfrm>
          <a:prstGeom prst="rect">
            <a:avLst/>
          </a:prstGeom>
          <a:noFill/>
        </p:spPr>
        <p:txBody>
          <a:bodyPr wrap="none" rtlCol="0">
            <a:spAutoFit/>
          </a:bodyPr>
          <a:lstStyle/>
          <a:p>
            <a:pPr algn="ctr"/>
            <a:r>
              <a:rPr lang="en-US" sz="2800" b="1" dirty="0">
                <a:solidFill>
                  <a:schemeClr val="bg1"/>
                </a:solidFill>
                <a:latin typeface="Franklin Gothic Book" panose="020B0503020102020204" pitchFamily="34" charset="0"/>
              </a:rPr>
              <a:t>$276M</a:t>
            </a:r>
          </a:p>
          <a:p>
            <a:pPr algn="ctr"/>
            <a:r>
              <a:rPr lang="en-US" dirty="0">
                <a:solidFill>
                  <a:schemeClr val="bg1"/>
                </a:solidFill>
                <a:latin typeface="Franklin Gothic Book" panose="020B0503020102020204" pitchFamily="34" charset="0"/>
              </a:rPr>
              <a:t>State and Local</a:t>
            </a:r>
          </a:p>
          <a:p>
            <a:pPr algn="ctr"/>
            <a:r>
              <a:rPr lang="en-US" dirty="0">
                <a:solidFill>
                  <a:schemeClr val="bg1"/>
                </a:solidFill>
                <a:latin typeface="Franklin Gothic Book" panose="020B0503020102020204" pitchFamily="34" charset="0"/>
              </a:rPr>
              <a:t>Tax Revenue</a:t>
            </a:r>
          </a:p>
        </p:txBody>
      </p:sp>
      <p:sp>
        <p:nvSpPr>
          <p:cNvPr id="12" name="TextBox 11"/>
          <p:cNvSpPr txBox="1"/>
          <p:nvPr/>
        </p:nvSpPr>
        <p:spPr>
          <a:xfrm>
            <a:off x="3423057" y="3799546"/>
            <a:ext cx="2108783" cy="1077218"/>
          </a:xfrm>
          <a:prstGeom prst="rect">
            <a:avLst/>
          </a:prstGeom>
          <a:noFill/>
        </p:spPr>
        <p:txBody>
          <a:bodyPr wrap="none" rtlCol="0">
            <a:spAutoFit/>
          </a:bodyPr>
          <a:lstStyle/>
          <a:p>
            <a:pPr algn="ctr"/>
            <a:r>
              <a:rPr lang="en-US" sz="2800" b="1" dirty="0">
                <a:solidFill>
                  <a:schemeClr val="bg1"/>
                </a:solidFill>
                <a:latin typeface="Franklin Gothic Book" panose="020B0503020102020204" pitchFamily="34" charset="0"/>
              </a:rPr>
              <a:t>$1,408</a:t>
            </a:r>
          </a:p>
          <a:p>
            <a:pPr algn="ctr"/>
            <a:r>
              <a:rPr lang="en-US" dirty="0">
                <a:solidFill>
                  <a:schemeClr val="bg1"/>
                </a:solidFill>
                <a:latin typeface="Franklin Gothic Book" panose="020B0503020102020204" pitchFamily="34" charset="0"/>
              </a:rPr>
              <a:t>Generated for Every</a:t>
            </a:r>
          </a:p>
          <a:p>
            <a:pPr algn="ctr"/>
            <a:r>
              <a:rPr lang="en-US" dirty="0">
                <a:solidFill>
                  <a:schemeClr val="bg1"/>
                </a:solidFill>
                <a:latin typeface="Franklin Gothic Book" panose="020B0503020102020204" pitchFamily="34" charset="0"/>
              </a:rPr>
              <a:t>CT Resident</a:t>
            </a:r>
          </a:p>
        </p:txBody>
      </p:sp>
      <p:pic>
        <p:nvPicPr>
          <p:cNvPr id="17" name="Picture 16"/>
          <p:cNvPicPr>
            <a:picLocks noChangeAspect="1"/>
          </p:cNvPicPr>
          <p:nvPr/>
        </p:nvPicPr>
        <p:blipFill rotWithShape="1">
          <a:blip r:embed="rId3" cstate="email">
            <a:biLevel thresh="25000"/>
            <a:extLst>
              <a:ext uri="{28A0092B-C50C-407E-A947-70E740481C1C}">
                <a14:useLocalDpi xmlns:a14="http://schemas.microsoft.com/office/drawing/2010/main"/>
              </a:ext>
            </a:extLst>
          </a:blip>
          <a:srcRect/>
          <a:stretch/>
        </p:blipFill>
        <p:spPr>
          <a:xfrm>
            <a:off x="3809347" y="2133600"/>
            <a:ext cx="1529486" cy="1917460"/>
          </a:xfrm>
          <a:prstGeom prst="rect">
            <a:avLst/>
          </a:prstGeom>
        </p:spPr>
      </p:pic>
      <p:pic>
        <p:nvPicPr>
          <p:cNvPr id="18" name="Picture 17"/>
          <p:cNvPicPr>
            <a:picLocks noChangeAspect="1"/>
          </p:cNvPicPr>
          <p:nvPr/>
        </p:nvPicPr>
        <p:blipFill rotWithShape="1">
          <a:blip r:embed="rId4" cstate="email">
            <a:biLevel thresh="25000"/>
            <a:extLst>
              <a:ext uri="{28A0092B-C50C-407E-A947-70E740481C1C}">
                <a14:useLocalDpi xmlns:a14="http://schemas.microsoft.com/office/drawing/2010/main"/>
              </a:ext>
            </a:extLst>
          </a:blip>
          <a:srcRect/>
          <a:stretch/>
        </p:blipFill>
        <p:spPr>
          <a:xfrm>
            <a:off x="6512469" y="2362200"/>
            <a:ext cx="1792678" cy="1670744"/>
          </a:xfrm>
          <a:prstGeom prst="rect">
            <a:avLst/>
          </a:prstGeom>
        </p:spPr>
      </p:pic>
      <p:pic>
        <p:nvPicPr>
          <p:cNvPr id="19" name="Picture 18"/>
          <p:cNvPicPr>
            <a:picLocks noChangeAspect="1"/>
          </p:cNvPicPr>
          <p:nvPr/>
        </p:nvPicPr>
        <p:blipFill rotWithShape="1">
          <a:blip r:embed="rId5" cstate="email">
            <a:biLevel thresh="25000"/>
            <a:extLst>
              <a:ext uri="{28A0092B-C50C-407E-A947-70E740481C1C}">
                <a14:useLocalDpi xmlns:a14="http://schemas.microsoft.com/office/drawing/2010/main"/>
              </a:ext>
            </a:extLst>
          </a:blip>
          <a:srcRect/>
          <a:stretch/>
        </p:blipFill>
        <p:spPr>
          <a:xfrm>
            <a:off x="791289" y="2286000"/>
            <a:ext cx="1951258" cy="1676180"/>
          </a:xfrm>
          <a:prstGeom prst="rect">
            <a:avLst/>
          </a:prstGeom>
        </p:spPr>
      </p:pic>
      <p:sp>
        <p:nvSpPr>
          <p:cNvPr id="3" name="TextBox 2"/>
          <p:cNvSpPr txBox="1"/>
          <p:nvPr/>
        </p:nvSpPr>
        <p:spPr>
          <a:xfrm>
            <a:off x="304127" y="5869406"/>
            <a:ext cx="8346642" cy="338554"/>
          </a:xfrm>
          <a:prstGeom prst="rect">
            <a:avLst/>
          </a:prstGeom>
          <a:noFill/>
        </p:spPr>
        <p:txBody>
          <a:bodyPr wrap="square" rtlCol="0">
            <a:spAutoFit/>
          </a:bodyPr>
          <a:lstStyle/>
          <a:p>
            <a:pPr algn="ctr"/>
            <a:r>
              <a:rPr lang="en-US" sz="1600" dirty="0">
                <a:solidFill>
                  <a:srgbClr val="505360"/>
                </a:solidFill>
                <a:latin typeface="Franklin Gothic Book" panose="020B0503020102020204" pitchFamily="34" charset="0"/>
              </a:rPr>
              <a:t>Note: Economic impacts include direct, indirect, and induced spending effect.  FY 2020 data.</a:t>
            </a:r>
            <a:endParaRPr lang="en-US" dirty="0"/>
          </a:p>
        </p:txBody>
      </p:sp>
      <p:sp>
        <p:nvSpPr>
          <p:cNvPr id="2" name="Slide Number Placeholder 1">
            <a:extLst>
              <a:ext uri="{FF2B5EF4-FFF2-40B4-BE49-F238E27FC236}">
                <a16:creationId xmlns:a16="http://schemas.microsoft.com/office/drawing/2014/main" id="{3D367864-E80F-4066-AF3C-E21915941034}"/>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7</a:t>
            </a:fld>
            <a:endParaRPr lang="en-US" dirty="0">
              <a:solidFill>
                <a:srgbClr val="1F497D">
                  <a:lumMod val="50000"/>
                </a:srgbClr>
              </a:solidFill>
            </a:endParaRPr>
          </a:p>
        </p:txBody>
      </p:sp>
    </p:spTree>
    <p:extLst>
      <p:ext uri="{BB962C8B-B14F-4D97-AF65-F5344CB8AC3E}">
        <p14:creationId xmlns:p14="http://schemas.microsoft.com/office/powerpoint/2010/main" val="2240164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txBox="1">
            <a:spLocks/>
          </p:cNvSpPr>
          <p:nvPr/>
        </p:nvSpPr>
        <p:spPr>
          <a:xfrm>
            <a:off x="249382" y="232814"/>
            <a:ext cx="8763000" cy="625565"/>
          </a:xfrm>
          <a:prstGeom prst="rect">
            <a:avLst/>
          </a:prstGeom>
        </p:spPr>
        <p:txBody>
          <a:bodyPr lIns="0" tIns="3429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US" sz="4000" dirty="0">
                <a:solidFill>
                  <a:srgbClr val="10253F"/>
                </a:solidFill>
                <a:latin typeface="Franklin Gothic Demi Cond" panose="020B0706030402020204" pitchFamily="34" charset="0"/>
                <a:cs typeface="Arial" pitchFamily="34" charset="0"/>
              </a:rPr>
              <a:t>UConn Impact on CT Communities</a:t>
            </a:r>
            <a:endParaRPr lang="en-US" sz="2400" spc="113" dirty="0">
              <a:solidFill>
                <a:srgbClr val="10253F"/>
              </a:solidFill>
              <a:latin typeface="Franklin Gothic Demi Cond" panose="020B0706030402020204" pitchFamily="34" charset="0"/>
              <a:ea typeface="Gotham Narrow Book" charset="0"/>
              <a:cs typeface="Gotham Narrow Book" charset="0"/>
            </a:endParaRPr>
          </a:p>
        </p:txBody>
      </p:sp>
      <p:sp>
        <p:nvSpPr>
          <p:cNvPr id="7" name="TextBox 6"/>
          <p:cNvSpPr txBox="1"/>
          <p:nvPr/>
        </p:nvSpPr>
        <p:spPr>
          <a:xfrm>
            <a:off x="3200401" y="3657600"/>
            <a:ext cx="5562600" cy="2446080"/>
          </a:xfrm>
          <a:prstGeom prst="rect">
            <a:avLst/>
          </a:prstGeom>
          <a:noFill/>
        </p:spPr>
        <p:txBody>
          <a:bodyPr wrap="square" rtlCol="0">
            <a:spAutoFit/>
          </a:bodyPr>
          <a:lstStyle/>
          <a:p>
            <a:pPr algn="ctr"/>
            <a:r>
              <a:rPr lang="en-US" sz="2800" b="1" dirty="0">
                <a:solidFill>
                  <a:srgbClr val="505360"/>
                </a:solidFill>
                <a:latin typeface="Franklin Gothic Book" panose="020B0503020102020204" pitchFamily="34" charset="0"/>
                <a:cs typeface="Calibri" panose="020F0502020204030204" pitchFamily="34" charset="0"/>
              </a:rPr>
              <a:t>Of the overall $5.1 billion impact:</a:t>
            </a:r>
          </a:p>
          <a:p>
            <a:pPr marL="800100" lvl="1" indent="-342900">
              <a:buClr>
                <a:schemeClr val="tx1">
                  <a:lumMod val="50000"/>
                  <a:lumOff val="50000"/>
                </a:schemeClr>
              </a:buClr>
              <a:buSzPct val="85000"/>
              <a:buFont typeface="Wingdings" panose="05000000000000000000" pitchFamily="2" charset="2"/>
              <a:buChar char="§"/>
            </a:pPr>
            <a:r>
              <a:rPr lang="en-US" sz="2000" dirty="0">
                <a:solidFill>
                  <a:srgbClr val="505360"/>
                </a:solidFill>
                <a:latin typeface="Franklin Gothic Book" panose="020B0503020102020204" pitchFamily="34" charset="0"/>
                <a:cs typeface="Calibri" panose="020F0502020204030204" pitchFamily="34" charset="0"/>
              </a:rPr>
              <a:t>$2.6B 	Storrs</a:t>
            </a:r>
          </a:p>
          <a:p>
            <a:pPr marL="800100" lvl="1" indent="-342900">
              <a:buClr>
                <a:schemeClr val="tx1">
                  <a:lumMod val="50000"/>
                  <a:lumOff val="50000"/>
                </a:schemeClr>
              </a:buClr>
              <a:buSzPct val="85000"/>
              <a:buFont typeface="Wingdings" panose="05000000000000000000" pitchFamily="2" charset="2"/>
              <a:buChar char="§"/>
            </a:pPr>
            <a:r>
              <a:rPr lang="en-US" sz="2000" dirty="0">
                <a:solidFill>
                  <a:srgbClr val="505360"/>
                </a:solidFill>
                <a:latin typeface="Franklin Gothic Book" panose="020B0503020102020204" pitchFamily="34" charset="0"/>
                <a:cs typeface="Calibri" panose="020F0502020204030204" pitchFamily="34" charset="0"/>
              </a:rPr>
              <a:t>$2.2B	UConn Health</a:t>
            </a:r>
          </a:p>
          <a:p>
            <a:pPr marL="800100" lvl="1" indent="-342900">
              <a:buClr>
                <a:schemeClr val="tx1">
                  <a:lumMod val="50000"/>
                  <a:lumOff val="50000"/>
                </a:schemeClr>
              </a:buClr>
              <a:buSzPct val="85000"/>
              <a:buFont typeface="Wingdings" panose="05000000000000000000" pitchFamily="2" charset="2"/>
              <a:buChar char="§"/>
            </a:pPr>
            <a:r>
              <a:rPr lang="en-US" sz="2000" dirty="0">
                <a:solidFill>
                  <a:srgbClr val="505360"/>
                </a:solidFill>
                <a:latin typeface="Franklin Gothic Book" panose="020B0503020102020204" pitchFamily="34" charset="0"/>
                <a:cs typeface="Calibri" panose="020F0502020204030204" pitchFamily="34" charset="0"/>
              </a:rPr>
              <a:t>$145M	Greater Hartford</a:t>
            </a:r>
          </a:p>
          <a:p>
            <a:pPr marL="800100" lvl="1" indent="-342900">
              <a:buClr>
                <a:schemeClr val="tx1">
                  <a:lumMod val="50000"/>
                  <a:lumOff val="50000"/>
                </a:schemeClr>
              </a:buClr>
              <a:buSzPct val="85000"/>
              <a:buFont typeface="Wingdings" panose="05000000000000000000" pitchFamily="2" charset="2"/>
              <a:buChar char="§"/>
            </a:pPr>
            <a:r>
              <a:rPr lang="en-US" sz="2000" dirty="0">
                <a:solidFill>
                  <a:srgbClr val="505360"/>
                </a:solidFill>
                <a:latin typeface="Franklin Gothic Book" panose="020B0503020102020204" pitchFamily="34" charset="0"/>
                <a:cs typeface="Calibri" panose="020F0502020204030204" pitchFamily="34" charset="0"/>
              </a:rPr>
              <a:t>$45M	Avery Point</a:t>
            </a:r>
          </a:p>
          <a:p>
            <a:pPr marL="800100" lvl="1" indent="-342900">
              <a:buClr>
                <a:schemeClr val="tx1">
                  <a:lumMod val="50000"/>
                  <a:lumOff val="50000"/>
                </a:schemeClr>
              </a:buClr>
              <a:buSzPct val="85000"/>
              <a:buFont typeface="Wingdings" panose="05000000000000000000" pitchFamily="2" charset="2"/>
              <a:buChar char="§"/>
            </a:pPr>
            <a:r>
              <a:rPr lang="en-US" sz="2000" dirty="0">
                <a:solidFill>
                  <a:srgbClr val="505360"/>
                </a:solidFill>
                <a:latin typeface="Franklin Gothic Book" panose="020B0503020102020204" pitchFamily="34" charset="0"/>
                <a:cs typeface="Calibri" panose="020F0502020204030204" pitchFamily="34" charset="0"/>
              </a:rPr>
              <a:t>$52M	Stamford</a:t>
            </a:r>
          </a:p>
          <a:p>
            <a:pPr marL="800100" lvl="1" indent="-342900">
              <a:buClr>
                <a:schemeClr val="tx1">
                  <a:lumMod val="50000"/>
                  <a:lumOff val="50000"/>
                </a:schemeClr>
              </a:buClr>
              <a:buSzPct val="85000"/>
              <a:buFont typeface="Wingdings" panose="05000000000000000000" pitchFamily="2" charset="2"/>
              <a:buChar char="§"/>
            </a:pPr>
            <a:r>
              <a:rPr lang="en-US" sz="2000" dirty="0">
                <a:solidFill>
                  <a:srgbClr val="505360"/>
                </a:solidFill>
                <a:latin typeface="Franklin Gothic Book" panose="020B0503020102020204" pitchFamily="34" charset="0"/>
                <a:cs typeface="Calibri" panose="020F0502020204030204" pitchFamily="34" charset="0"/>
              </a:rPr>
              <a:t>$23M	Waterbury</a:t>
            </a:r>
          </a:p>
        </p:txBody>
      </p:sp>
      <p:pic>
        <p:nvPicPr>
          <p:cNvPr id="3" name="Picture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9382" y="946078"/>
            <a:ext cx="5861157" cy="3702122"/>
          </a:xfrm>
          <a:prstGeom prst="rect">
            <a:avLst/>
          </a:prstGeom>
        </p:spPr>
      </p:pic>
      <p:sp>
        <p:nvSpPr>
          <p:cNvPr id="2" name="Slide Number Placeholder 1">
            <a:extLst>
              <a:ext uri="{FF2B5EF4-FFF2-40B4-BE49-F238E27FC236}">
                <a16:creationId xmlns:a16="http://schemas.microsoft.com/office/drawing/2014/main" id="{3DD53232-DDF2-4FBE-9EF8-74F0137D3BED}"/>
              </a:ext>
            </a:extLst>
          </p:cNvPr>
          <p:cNvSpPr>
            <a:spLocks noGrp="1"/>
          </p:cNvSpPr>
          <p:nvPr>
            <p:ph type="sldNum" sz="quarter" idx="12"/>
          </p:nvPr>
        </p:nvSpPr>
        <p:spPr/>
        <p:txBody>
          <a:bodyPr/>
          <a:lstStyle/>
          <a:p>
            <a:pPr defTabSz="685800"/>
            <a:fld id="{A6042286-7238-5E49-B210-25FA8E4D674C}" type="slidenum">
              <a:rPr lang="en-US" smtClean="0">
                <a:solidFill>
                  <a:srgbClr val="1F497D">
                    <a:lumMod val="50000"/>
                  </a:srgbClr>
                </a:solidFill>
              </a:rPr>
              <a:pPr defTabSz="685800"/>
              <a:t>8</a:t>
            </a:fld>
            <a:endParaRPr lang="en-US" dirty="0">
              <a:solidFill>
                <a:srgbClr val="1F497D">
                  <a:lumMod val="50000"/>
                </a:srgbClr>
              </a:solidFill>
            </a:endParaRPr>
          </a:p>
        </p:txBody>
      </p:sp>
    </p:spTree>
    <p:extLst>
      <p:ext uri="{BB962C8B-B14F-4D97-AF65-F5344CB8AC3E}">
        <p14:creationId xmlns:p14="http://schemas.microsoft.com/office/powerpoint/2010/main" val="45165235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905" b="100000" l="9884" r="89826">
                        <a14:foregroundMark x1="27326" y1="9286" x2="27326" y2="9286"/>
                        <a14:foregroundMark x1="24128" y1="2857" x2="24128" y2="2857"/>
                        <a14:foregroundMark x1="52326" y1="96667" x2="52326" y2="96667"/>
                        <a14:foregroundMark x1="30814" y1="79048" x2="30814" y2="79048"/>
                        <a14:foregroundMark x1="88953" y1="74524" x2="51453" y2="99762"/>
                        <a14:foregroundMark x1="87500" y1="76190" x2="88372" y2="99762"/>
                        <a14:foregroundMark x1="47965" y1="89286" x2="29070" y2="90000"/>
                        <a14:foregroundMark x1="83140" y1="31190" x2="83140" y2="31190"/>
                        <a14:foregroundMark x1="84884" y1="27381" x2="85465" y2="45238"/>
                        <a14:foregroundMark x1="86628" y1="88095" x2="86919" y2="99762"/>
                        <a14:foregroundMark x1="88663" y1="92381" x2="88663" y2="99762"/>
                      </a14:backgroundRemoval>
                    </a14:imgEffect>
                    <a14:imgEffect>
                      <a14:artisticGlowDiffused trans="49000" intensity="3"/>
                    </a14:imgEffect>
                    <a14:imgEffect>
                      <a14:saturation sat="33000"/>
                    </a14:imgEffect>
                  </a14:imgLayer>
                </a14:imgProps>
              </a:ext>
              <a:ext uri="{28A0092B-C50C-407E-A947-70E740481C1C}">
                <a14:useLocalDpi xmlns:a14="http://schemas.microsoft.com/office/drawing/2010/main"/>
              </a:ext>
            </a:extLst>
          </a:blip>
          <a:srcRect/>
          <a:stretch/>
        </p:blipFill>
        <p:spPr>
          <a:xfrm>
            <a:off x="1426644" y="3962400"/>
            <a:ext cx="1392756" cy="1737360"/>
          </a:xfrm>
          <a:prstGeom prst="rect">
            <a:avLst/>
          </a:prstGeom>
        </p:spPr>
      </p:pic>
      <p:sp>
        <p:nvSpPr>
          <p:cNvPr id="4" name="Title 3"/>
          <p:cNvSpPr>
            <a:spLocks noGrp="1"/>
          </p:cNvSpPr>
          <p:nvPr>
            <p:ph type="title"/>
          </p:nvPr>
        </p:nvSpPr>
        <p:spPr>
          <a:xfrm>
            <a:off x="0" y="152400"/>
            <a:ext cx="9144000" cy="762000"/>
          </a:xfrm>
        </p:spPr>
        <p:txBody>
          <a:bodyPr>
            <a:noAutofit/>
          </a:bodyPr>
          <a:lstStyle/>
          <a:p>
            <a:r>
              <a:rPr lang="en-US" dirty="0">
                <a:solidFill>
                  <a:srgbClr val="10253F"/>
                </a:solidFill>
                <a:latin typeface="Franklin Gothic Demi Cond" panose="020B0706030402020204" pitchFamily="34" charset="0"/>
              </a:rPr>
              <a:t>UConn Graduation Impact</a:t>
            </a:r>
          </a:p>
        </p:txBody>
      </p:sp>
      <p:sp>
        <p:nvSpPr>
          <p:cNvPr id="15" name="AutoShape 2" descr="https://lakeside3.pr.uconn.edu/photo/webapi/thumb.php?api=SYNO.PhotoStation.Thumb&amp;method=get&amp;version=1&amp;size=large&amp;id=photo_4d6564696173686172652f323031362f4c6962726172792f537069726974_6275732d6f6e65313630313037613034392e6a7067&amp;rotate_version=0&amp;thumb_sig=2f766f6c756d65312f50686f746f2f4d6564696173686172652f323031362f4c6962726172792f5370697269742f6275732d6f6e65313630313037613034392e6a7067&amp;mtime=1453418759"/>
          <p:cNvSpPr>
            <a:spLocks noChangeAspect="1" noChangeArrowheads="1"/>
          </p:cNvSpPr>
          <p:nvPr/>
        </p:nvSpPr>
        <p:spPr bwMode="auto">
          <a:xfrm>
            <a:off x="1259681" y="748904"/>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pPr defTabSz="342886"/>
            <a:endParaRPr lang="en-US" sz="1350" dirty="0">
              <a:solidFill>
                <a:prstClr val="black"/>
              </a:solidFill>
              <a:latin typeface="Calibri"/>
            </a:endParaRPr>
          </a:p>
        </p:txBody>
      </p:sp>
      <p:sp>
        <p:nvSpPr>
          <p:cNvPr id="7" name="Content Placeholder 7"/>
          <p:cNvSpPr txBox="1">
            <a:spLocks/>
          </p:cNvSpPr>
          <p:nvPr/>
        </p:nvSpPr>
        <p:spPr>
          <a:xfrm>
            <a:off x="608582" y="1008881"/>
            <a:ext cx="4420618" cy="1254375"/>
          </a:xfrm>
          <a:prstGeom prst="rect">
            <a:avLst/>
          </a:prstGeom>
        </p:spPr>
        <p:txBody>
          <a:bodyPr vert="horz">
            <a:noAutofit/>
          </a:bodyPr>
          <a:lstStyle>
            <a:lvl1pPr marL="205740" indent="-205740" algn="l" rtl="0" eaLnBrk="1" latinLnBrk="0" hangingPunct="1">
              <a:spcBef>
                <a:spcPts val="450"/>
              </a:spcBef>
              <a:buClr>
                <a:schemeClr val="tx1">
                  <a:lumMod val="50000"/>
                  <a:lumOff val="50000"/>
                </a:schemeClr>
              </a:buClr>
              <a:buSzPct val="85000"/>
              <a:buFont typeface="Wingdings" pitchFamily="2" charset="2"/>
              <a:buChar char="§"/>
              <a:defRPr kumimoji="0" sz="2100" kern="1200">
                <a:solidFill>
                  <a:schemeClr val="tx2">
                    <a:lumMod val="50000"/>
                  </a:schemeClr>
                </a:solidFill>
                <a:latin typeface="Calibri" panose="020F0502020204030204" pitchFamily="34" charset="0"/>
                <a:ea typeface="+mn-ea"/>
                <a:cs typeface="Arial" pitchFamily="34" charset="0"/>
              </a:defRPr>
            </a:lvl1pPr>
            <a:lvl2pPr marL="411480" indent="-205740" algn="l" rtl="0" eaLnBrk="1" latinLnBrk="0" hangingPunct="1">
              <a:spcBef>
                <a:spcPts val="375"/>
              </a:spcBef>
              <a:buClr>
                <a:schemeClr val="tx1">
                  <a:lumMod val="50000"/>
                  <a:lumOff val="50000"/>
                </a:schemeClr>
              </a:buClr>
              <a:buSzPct val="85000"/>
              <a:buFont typeface="Arial" pitchFamily="34" charset="0"/>
              <a:buChar char="•"/>
              <a:defRPr kumimoji="0" sz="1800" kern="1200">
                <a:solidFill>
                  <a:schemeClr val="tx2">
                    <a:lumMod val="50000"/>
                  </a:schemeClr>
                </a:solidFill>
                <a:latin typeface="Calibri" panose="020F0502020204030204" pitchFamily="34" charset="0"/>
                <a:ea typeface="+mn-ea"/>
                <a:cs typeface="Arial" pitchFamily="34" charset="0"/>
              </a:defRPr>
            </a:lvl2pPr>
            <a:lvl3pPr marL="617220" indent="-171450" algn="l" rtl="0" eaLnBrk="1" latinLnBrk="0" hangingPunct="1">
              <a:spcBef>
                <a:spcPts val="375"/>
              </a:spcBef>
              <a:buClr>
                <a:schemeClr val="tx1">
                  <a:lumMod val="50000"/>
                  <a:lumOff val="50000"/>
                </a:schemeClr>
              </a:buClr>
              <a:buSzPct val="85000"/>
              <a:buFont typeface="Wingdings" pitchFamily="2" charset="2"/>
              <a:buChar char="§"/>
              <a:defRPr kumimoji="0" sz="1800" kern="1200">
                <a:solidFill>
                  <a:schemeClr val="tx2">
                    <a:lumMod val="50000"/>
                  </a:schemeClr>
                </a:solidFill>
                <a:latin typeface="Calibri" panose="020F0502020204030204" pitchFamily="34" charset="0"/>
                <a:ea typeface="+mn-ea"/>
                <a:cs typeface="Arial" pitchFamily="34" charset="0"/>
              </a:defRPr>
            </a:lvl3pPr>
            <a:lvl4pPr marL="822960" indent="-171450" algn="l" rtl="0" eaLnBrk="1" latinLnBrk="0" hangingPunct="1">
              <a:spcBef>
                <a:spcPts val="300"/>
              </a:spcBef>
              <a:buClr>
                <a:schemeClr val="tx1">
                  <a:lumMod val="50000"/>
                  <a:lumOff val="50000"/>
                </a:schemeClr>
              </a:buClr>
              <a:buSzPct val="85000"/>
              <a:buFont typeface="Arial" pitchFamily="34" charset="0"/>
              <a:buChar char="•"/>
              <a:defRPr kumimoji="0" sz="1500" kern="1200">
                <a:solidFill>
                  <a:schemeClr val="tx2">
                    <a:lumMod val="50000"/>
                  </a:schemeClr>
                </a:solidFill>
                <a:latin typeface="Calibri" panose="020F0502020204030204" pitchFamily="34" charset="0"/>
                <a:ea typeface="+mn-ea"/>
                <a:cs typeface="Arial" pitchFamily="34" charset="0"/>
              </a:defRPr>
            </a:lvl4pPr>
            <a:lvl5pPr marL="1028700" indent="-171450" algn="l" rtl="0" eaLnBrk="1" latinLnBrk="0" hangingPunct="1">
              <a:spcBef>
                <a:spcPts val="225"/>
              </a:spcBef>
              <a:buClr>
                <a:schemeClr val="tx1">
                  <a:lumMod val="50000"/>
                  <a:lumOff val="50000"/>
                </a:schemeClr>
              </a:buClr>
              <a:buSzPct val="85000"/>
              <a:buFont typeface="Wingdings" pitchFamily="2" charset="2"/>
              <a:buChar char="§"/>
              <a:defRPr kumimoji="0" sz="1350" kern="1200">
                <a:solidFill>
                  <a:schemeClr val="tx2">
                    <a:lumMod val="50000"/>
                  </a:schemeClr>
                </a:solidFill>
                <a:latin typeface="Calibri" panose="020F0502020204030204" pitchFamily="34" charset="0"/>
                <a:ea typeface="+mn-ea"/>
                <a:cs typeface="Arial" pitchFamily="34" charset="0"/>
              </a:defRPr>
            </a:lvl5pPr>
            <a:lvl6pPr marL="1234440" indent="-137160" algn="l" rtl="0" eaLnBrk="1" latinLnBrk="0" hangingPunct="1">
              <a:spcBef>
                <a:spcPts val="225"/>
              </a:spcBef>
              <a:buClr>
                <a:srgbClr val="9FB8CD">
                  <a:shade val="75000"/>
                </a:srgbClr>
              </a:buClr>
              <a:buSzPct val="75000"/>
              <a:buFont typeface="Wingdings 3"/>
              <a:buChar char=""/>
              <a:defRPr kumimoji="0" lang="en-US" sz="1200" kern="1200" smtClean="0">
                <a:solidFill>
                  <a:schemeClr val="tx1"/>
                </a:solidFill>
                <a:latin typeface="+mn-lt"/>
                <a:ea typeface="+mn-ea"/>
                <a:cs typeface="+mn-cs"/>
              </a:defRPr>
            </a:lvl6pPr>
            <a:lvl7pPr marL="1371600" indent="-137160" algn="l" rtl="0" eaLnBrk="1" latinLnBrk="0" hangingPunct="1">
              <a:spcBef>
                <a:spcPts val="225"/>
              </a:spcBef>
              <a:buClr>
                <a:srgbClr val="727CA3">
                  <a:shade val="75000"/>
                </a:srgbClr>
              </a:buClr>
              <a:buSzPct val="75000"/>
              <a:buFont typeface="Wingdings 3"/>
              <a:buChar char=""/>
              <a:defRPr kumimoji="0" lang="en-US" sz="1050" kern="1200" smtClean="0">
                <a:solidFill>
                  <a:schemeClr val="tx1"/>
                </a:solidFill>
                <a:latin typeface="+mn-lt"/>
                <a:ea typeface="+mn-ea"/>
                <a:cs typeface="+mn-cs"/>
              </a:defRPr>
            </a:lvl7pPr>
            <a:lvl8pPr marL="1508760" indent="-137160" algn="l" rtl="0" eaLnBrk="1" latinLnBrk="0" hangingPunct="1">
              <a:spcBef>
                <a:spcPts val="225"/>
              </a:spcBef>
              <a:buClr>
                <a:prstClr val="white">
                  <a:shade val="50000"/>
                </a:prstClr>
              </a:buClr>
              <a:buSzPct val="75000"/>
              <a:buFont typeface="Wingdings 3"/>
              <a:buChar char=""/>
              <a:defRPr kumimoji="0" lang="en-US" sz="1050" kern="1200" smtClean="0">
                <a:solidFill>
                  <a:schemeClr val="tx1"/>
                </a:solidFill>
                <a:latin typeface="+mn-lt"/>
                <a:ea typeface="+mn-ea"/>
                <a:cs typeface="+mn-cs"/>
              </a:defRPr>
            </a:lvl8pPr>
            <a:lvl9pPr marL="1645920" indent="-137160" algn="l" rtl="0" eaLnBrk="1" latinLnBrk="0" hangingPunct="1">
              <a:spcBef>
                <a:spcPts val="225"/>
              </a:spcBef>
              <a:buClr>
                <a:srgbClr val="9FB8CD"/>
              </a:buClr>
              <a:buSzPct val="75000"/>
              <a:buFont typeface="Wingdings 3"/>
              <a:buChar char=""/>
              <a:defRPr kumimoji="0" lang="en-US" sz="900" kern="1200" smtClean="0">
                <a:solidFill>
                  <a:schemeClr val="tx1"/>
                </a:solidFill>
                <a:latin typeface="+mn-lt"/>
                <a:ea typeface="+mn-ea"/>
                <a:cs typeface="+mn-cs"/>
              </a:defRPr>
            </a:lvl9pPr>
          </a:lstStyle>
          <a:p>
            <a:pPr defTabSz="914363">
              <a:buClr>
                <a:prstClr val="black">
                  <a:lumMod val="50000"/>
                  <a:lumOff val="50000"/>
                </a:prstClr>
              </a:buClr>
            </a:pPr>
            <a:r>
              <a:rPr lang="en-US" sz="2000" b="1" dirty="0">
                <a:solidFill>
                  <a:srgbClr val="505360"/>
                </a:solidFill>
                <a:latin typeface="Franklin Gothic Book" panose="020B0503020102020204" pitchFamily="34" charset="0"/>
              </a:rPr>
              <a:t>In-state graduates are over 4 times more likely to work in-state after graduating from UConn than out-of-state graduates</a:t>
            </a:r>
          </a:p>
          <a:p>
            <a:pPr defTabSz="914363">
              <a:buClr>
                <a:prstClr val="black">
                  <a:lumMod val="50000"/>
                  <a:lumOff val="50000"/>
                </a:prstClr>
              </a:buClr>
            </a:pPr>
            <a:endParaRPr lang="en-US" sz="2000" b="1" dirty="0">
              <a:solidFill>
                <a:srgbClr val="505360"/>
              </a:solidFill>
              <a:latin typeface="Franklin Gothic Book" panose="020B0503020102020204" pitchFamily="34" charset="0"/>
            </a:endParaRPr>
          </a:p>
        </p:txBody>
      </p:sp>
      <p:sp>
        <p:nvSpPr>
          <p:cNvPr id="3" name="Rounded Rectangle 2"/>
          <p:cNvSpPr/>
          <p:nvPr/>
        </p:nvSpPr>
        <p:spPr>
          <a:xfrm>
            <a:off x="5638800" y="2590800"/>
            <a:ext cx="2743200" cy="3170099"/>
          </a:xfrm>
          <a:prstGeom prst="round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5562600" y="2590800"/>
            <a:ext cx="2922230" cy="3170099"/>
          </a:xfrm>
          <a:prstGeom prst="rect">
            <a:avLst/>
          </a:prstGeom>
          <a:noFill/>
        </p:spPr>
        <p:txBody>
          <a:bodyPr wrap="square" rtlCol="0">
            <a:spAutoFit/>
          </a:bodyPr>
          <a:lstStyle/>
          <a:p>
            <a:pPr algn="ctr"/>
            <a:r>
              <a:rPr lang="en-US" sz="2000" u="sng" dirty="0">
                <a:solidFill>
                  <a:srgbClr val="505360"/>
                </a:solidFill>
                <a:latin typeface="Franklin Gothic Book" panose="020B0503020102020204" pitchFamily="34" charset="0"/>
              </a:rPr>
              <a:t>Top Hiring Employers</a:t>
            </a:r>
          </a:p>
          <a:p>
            <a:pPr algn="ctr"/>
            <a:r>
              <a:rPr lang="en-US" dirty="0">
                <a:solidFill>
                  <a:srgbClr val="505360"/>
                </a:solidFill>
                <a:latin typeface="Franklin Gothic Book" panose="020B0503020102020204" pitchFamily="34" charset="0"/>
              </a:rPr>
              <a:t>Cigna</a:t>
            </a:r>
          </a:p>
          <a:p>
            <a:pPr algn="ctr"/>
            <a:r>
              <a:rPr lang="en-US" dirty="0">
                <a:solidFill>
                  <a:srgbClr val="505360"/>
                </a:solidFill>
                <a:latin typeface="Franklin Gothic Book" panose="020B0503020102020204" pitchFamily="34" charset="0"/>
              </a:rPr>
              <a:t>Collins Aerospace</a:t>
            </a:r>
          </a:p>
          <a:p>
            <a:pPr algn="ctr"/>
            <a:r>
              <a:rPr lang="en-US" dirty="0">
                <a:solidFill>
                  <a:srgbClr val="505360"/>
                </a:solidFill>
                <a:latin typeface="Franklin Gothic Book" panose="020B0503020102020204" pitchFamily="34" charset="0"/>
              </a:rPr>
              <a:t>Deloitte</a:t>
            </a:r>
          </a:p>
          <a:p>
            <a:pPr algn="ctr"/>
            <a:r>
              <a:rPr lang="en-US" dirty="0">
                <a:solidFill>
                  <a:srgbClr val="505360"/>
                </a:solidFill>
                <a:latin typeface="Franklin Gothic Book" panose="020B0503020102020204" pitchFamily="34" charset="0"/>
              </a:rPr>
              <a:t>Electric Boat</a:t>
            </a:r>
          </a:p>
          <a:p>
            <a:pPr algn="ctr"/>
            <a:r>
              <a:rPr lang="en-US" dirty="0">
                <a:solidFill>
                  <a:srgbClr val="505360"/>
                </a:solidFill>
                <a:latin typeface="Franklin Gothic Book" panose="020B0503020102020204" pitchFamily="34" charset="0"/>
              </a:rPr>
              <a:t>Hartford Hospital </a:t>
            </a:r>
          </a:p>
          <a:p>
            <a:pPr algn="ctr"/>
            <a:r>
              <a:rPr lang="en-US" dirty="0">
                <a:solidFill>
                  <a:srgbClr val="505360"/>
                </a:solidFill>
                <a:latin typeface="Franklin Gothic Book" panose="020B0503020102020204" pitchFamily="34" charset="0"/>
              </a:rPr>
              <a:t>Lockheed Martin</a:t>
            </a:r>
          </a:p>
          <a:p>
            <a:pPr algn="ctr"/>
            <a:r>
              <a:rPr lang="en-US" dirty="0">
                <a:solidFill>
                  <a:srgbClr val="505360"/>
                </a:solidFill>
                <a:latin typeface="Franklin Gothic Book" panose="020B0503020102020204" pitchFamily="34" charset="0"/>
              </a:rPr>
              <a:t>PwC</a:t>
            </a:r>
          </a:p>
          <a:p>
            <a:pPr algn="ctr"/>
            <a:r>
              <a:rPr lang="en-US" dirty="0">
                <a:solidFill>
                  <a:srgbClr val="505360"/>
                </a:solidFill>
                <a:latin typeface="Franklin Gothic Book" panose="020B0503020102020204" pitchFamily="34" charset="0"/>
              </a:rPr>
              <a:t>The Hartford</a:t>
            </a:r>
          </a:p>
          <a:p>
            <a:pPr algn="ctr"/>
            <a:r>
              <a:rPr lang="en-US" dirty="0">
                <a:solidFill>
                  <a:srgbClr val="505360"/>
                </a:solidFill>
                <a:latin typeface="Franklin Gothic Book" panose="020B0503020102020204" pitchFamily="34" charset="0"/>
              </a:rPr>
              <a:t>Travelers</a:t>
            </a:r>
          </a:p>
          <a:p>
            <a:pPr algn="ctr"/>
            <a:r>
              <a:rPr lang="en-US" dirty="0">
                <a:solidFill>
                  <a:srgbClr val="505360"/>
                </a:solidFill>
                <a:latin typeface="Franklin Gothic Book" panose="020B0503020102020204" pitchFamily="34" charset="0"/>
              </a:rPr>
              <a:t>Yale New Haven Health</a:t>
            </a:r>
          </a:p>
        </p:txBody>
      </p:sp>
      <p:graphicFrame>
        <p:nvGraphicFramePr>
          <p:cNvPr id="9" name="Chart 8"/>
          <p:cNvGraphicFramePr/>
          <p:nvPr>
            <p:extLst>
              <p:ext uri="{D42A27DB-BD31-4B8C-83A1-F6EECF244321}">
                <p14:modId xmlns:p14="http://schemas.microsoft.com/office/powerpoint/2010/main" val="512379027"/>
              </p:ext>
            </p:extLst>
          </p:nvPr>
        </p:nvGraphicFramePr>
        <p:xfrm>
          <a:off x="550598" y="2597675"/>
          <a:ext cx="4420618" cy="3705312"/>
        </p:xfrm>
        <a:graphic>
          <a:graphicData uri="http://schemas.openxmlformats.org/drawingml/2006/chart">
            <c:chart xmlns:c="http://schemas.openxmlformats.org/drawingml/2006/chart" xmlns:r="http://schemas.openxmlformats.org/officeDocument/2006/relationships" r:id="rId5"/>
          </a:graphicData>
        </a:graphic>
      </p:graphicFrame>
      <p:sp>
        <p:nvSpPr>
          <p:cNvPr id="12" name="TextBox 11"/>
          <p:cNvSpPr txBox="1"/>
          <p:nvPr/>
        </p:nvSpPr>
        <p:spPr>
          <a:xfrm>
            <a:off x="3354005" y="2971800"/>
            <a:ext cx="1751395" cy="1169551"/>
          </a:xfrm>
          <a:prstGeom prst="rect">
            <a:avLst/>
          </a:prstGeom>
          <a:noFill/>
        </p:spPr>
        <p:txBody>
          <a:bodyPr wrap="square" rtlCol="0">
            <a:spAutoFit/>
          </a:bodyPr>
          <a:lstStyle/>
          <a:p>
            <a:r>
              <a:rPr lang="en-US" sz="2800" b="1" u="sng" dirty="0">
                <a:solidFill>
                  <a:srgbClr val="10253F"/>
                </a:solidFill>
                <a:latin typeface="Franklin Gothic Heavy" panose="020B0903020102020204" pitchFamily="34" charset="0"/>
              </a:rPr>
              <a:t>89% </a:t>
            </a:r>
          </a:p>
          <a:p>
            <a:r>
              <a:rPr lang="en-US" sz="1400" dirty="0">
                <a:solidFill>
                  <a:srgbClr val="10253F"/>
                </a:solidFill>
                <a:latin typeface="Franklin Gothic Book" panose="020B0503020102020204" pitchFamily="34" charset="0"/>
              </a:rPr>
              <a:t>Positive Outcome Rate as of 6 months post-graduation</a:t>
            </a:r>
          </a:p>
        </p:txBody>
      </p:sp>
      <p:sp>
        <p:nvSpPr>
          <p:cNvPr id="14" name="TextBox 13">
            <a:extLst>
              <a:ext uri="{FF2B5EF4-FFF2-40B4-BE49-F238E27FC236}">
                <a16:creationId xmlns:a16="http://schemas.microsoft.com/office/drawing/2014/main" id="{4468B1CB-3593-4B21-9D44-807F209589C2}"/>
              </a:ext>
            </a:extLst>
          </p:cNvPr>
          <p:cNvSpPr txBox="1"/>
          <p:nvPr/>
        </p:nvSpPr>
        <p:spPr>
          <a:xfrm>
            <a:off x="5105400" y="990600"/>
            <a:ext cx="3829050" cy="1323439"/>
          </a:xfrm>
          <a:prstGeom prst="rect">
            <a:avLst/>
          </a:prstGeom>
        </p:spPr>
        <p:txBody>
          <a:bodyPr vert="horz">
            <a:noAutofit/>
          </a:bodyPr>
          <a:lstStyle>
            <a:defPPr>
              <a:defRPr lang="en-US"/>
            </a:defPPr>
            <a:lvl1pPr marL="205740" indent="-205740" defTabSz="914363">
              <a:spcBef>
                <a:spcPts val="450"/>
              </a:spcBef>
              <a:buClr>
                <a:prstClr val="black">
                  <a:lumMod val="50000"/>
                  <a:lumOff val="50000"/>
                </a:prstClr>
              </a:buClr>
              <a:buSzPct val="85000"/>
              <a:buFont typeface="Wingdings" pitchFamily="2" charset="2"/>
              <a:buChar char="§"/>
              <a:defRPr kumimoji="0" sz="2000">
                <a:solidFill>
                  <a:prstClr val="black"/>
                </a:solidFill>
                <a:latin typeface="Calibri" panose="020F0502020204030204" pitchFamily="34" charset="0"/>
                <a:cs typeface="Arial" pitchFamily="34" charset="0"/>
              </a:defRPr>
            </a:lvl1pPr>
            <a:lvl2pPr marL="411480" indent="-205740">
              <a:spcBef>
                <a:spcPts val="375"/>
              </a:spcBef>
              <a:buClr>
                <a:schemeClr val="tx1">
                  <a:lumMod val="50000"/>
                  <a:lumOff val="50000"/>
                </a:schemeClr>
              </a:buClr>
              <a:buSzPct val="85000"/>
              <a:buFont typeface="Arial" pitchFamily="34" charset="0"/>
              <a:buChar char="•"/>
              <a:defRPr kumimoji="0">
                <a:solidFill>
                  <a:schemeClr val="tx2">
                    <a:lumMod val="50000"/>
                  </a:schemeClr>
                </a:solidFill>
                <a:latin typeface="Calibri" panose="020F0502020204030204" pitchFamily="34" charset="0"/>
                <a:cs typeface="Arial" pitchFamily="34" charset="0"/>
              </a:defRPr>
            </a:lvl2pPr>
            <a:lvl3pPr marL="617220" indent="-171450">
              <a:spcBef>
                <a:spcPts val="375"/>
              </a:spcBef>
              <a:buClr>
                <a:schemeClr val="tx1">
                  <a:lumMod val="50000"/>
                  <a:lumOff val="50000"/>
                </a:schemeClr>
              </a:buClr>
              <a:buSzPct val="85000"/>
              <a:buFont typeface="Wingdings" pitchFamily="2" charset="2"/>
              <a:buChar char="§"/>
              <a:defRPr kumimoji="0">
                <a:solidFill>
                  <a:schemeClr val="tx2">
                    <a:lumMod val="50000"/>
                  </a:schemeClr>
                </a:solidFill>
                <a:latin typeface="Calibri" panose="020F0502020204030204" pitchFamily="34" charset="0"/>
                <a:cs typeface="Arial" pitchFamily="34" charset="0"/>
              </a:defRPr>
            </a:lvl3pPr>
            <a:lvl4pPr marL="822960" indent="-171450">
              <a:spcBef>
                <a:spcPts val="300"/>
              </a:spcBef>
              <a:buClr>
                <a:schemeClr val="tx1">
                  <a:lumMod val="50000"/>
                  <a:lumOff val="50000"/>
                </a:schemeClr>
              </a:buClr>
              <a:buSzPct val="85000"/>
              <a:buFont typeface="Arial" pitchFamily="34" charset="0"/>
              <a:buChar char="•"/>
              <a:defRPr kumimoji="0" sz="1500">
                <a:solidFill>
                  <a:schemeClr val="tx2">
                    <a:lumMod val="50000"/>
                  </a:schemeClr>
                </a:solidFill>
                <a:latin typeface="Calibri" panose="020F0502020204030204" pitchFamily="34" charset="0"/>
                <a:cs typeface="Arial" pitchFamily="34" charset="0"/>
              </a:defRPr>
            </a:lvl4pPr>
            <a:lvl5pPr marL="1028700" indent="-171450">
              <a:spcBef>
                <a:spcPts val="225"/>
              </a:spcBef>
              <a:buClr>
                <a:schemeClr val="tx1">
                  <a:lumMod val="50000"/>
                  <a:lumOff val="50000"/>
                </a:schemeClr>
              </a:buClr>
              <a:buSzPct val="85000"/>
              <a:buFont typeface="Wingdings" pitchFamily="2" charset="2"/>
              <a:buChar char="§"/>
              <a:defRPr kumimoji="0" sz="1350">
                <a:solidFill>
                  <a:schemeClr val="tx2">
                    <a:lumMod val="50000"/>
                  </a:schemeClr>
                </a:solidFill>
                <a:latin typeface="Calibri" panose="020F0502020204030204" pitchFamily="34" charset="0"/>
                <a:cs typeface="Arial" pitchFamily="34" charset="0"/>
              </a:defRPr>
            </a:lvl5pPr>
            <a:lvl6pPr marL="1234440" indent="-137160">
              <a:spcBef>
                <a:spcPts val="225"/>
              </a:spcBef>
              <a:buClr>
                <a:srgbClr val="9FB8CD">
                  <a:shade val="75000"/>
                </a:srgbClr>
              </a:buClr>
              <a:buSzPct val="75000"/>
              <a:buFont typeface="Wingdings 3"/>
              <a:buChar char=""/>
              <a:defRPr kumimoji="0" sz="1200"/>
            </a:lvl6pPr>
            <a:lvl7pPr marL="1371600" indent="-137160">
              <a:spcBef>
                <a:spcPts val="225"/>
              </a:spcBef>
              <a:buClr>
                <a:srgbClr val="727CA3">
                  <a:shade val="75000"/>
                </a:srgbClr>
              </a:buClr>
              <a:buSzPct val="75000"/>
              <a:buFont typeface="Wingdings 3"/>
              <a:buChar char=""/>
              <a:defRPr kumimoji="0" sz="1050"/>
            </a:lvl7pPr>
            <a:lvl8pPr marL="1508760" indent="-137160">
              <a:spcBef>
                <a:spcPts val="225"/>
              </a:spcBef>
              <a:buClr>
                <a:prstClr val="white">
                  <a:shade val="50000"/>
                </a:prstClr>
              </a:buClr>
              <a:buSzPct val="75000"/>
              <a:buFont typeface="Wingdings 3"/>
              <a:buChar char=""/>
              <a:defRPr kumimoji="0" sz="1050"/>
            </a:lvl8pPr>
            <a:lvl9pPr marL="1645920" indent="-137160">
              <a:spcBef>
                <a:spcPts val="225"/>
              </a:spcBef>
              <a:buClr>
                <a:srgbClr val="9FB8CD"/>
              </a:buClr>
              <a:buSzPct val="75000"/>
              <a:buFont typeface="Wingdings 3"/>
              <a:buChar char=""/>
              <a:defRPr kumimoji="0" sz="900"/>
            </a:lvl9pPr>
          </a:lstStyle>
          <a:p>
            <a:r>
              <a:rPr lang="en-US" b="1" dirty="0">
                <a:solidFill>
                  <a:srgbClr val="505360"/>
                </a:solidFill>
                <a:latin typeface="Franklin Gothic Book" panose="020B0503020102020204" pitchFamily="34" charset="0"/>
              </a:rPr>
              <a:t>UConn graduates earn an average yearly starting salary of $57,750 which is higher than the national average</a:t>
            </a:r>
            <a:endParaRPr lang="en-US" b="1" dirty="0">
              <a:solidFill>
                <a:srgbClr val="505360"/>
              </a:solidFill>
              <a:highlight>
                <a:srgbClr val="FFFF00"/>
              </a:highlight>
              <a:latin typeface="Franklin Gothic Book" panose="020B0503020102020204" pitchFamily="34" charset="0"/>
            </a:endParaRPr>
          </a:p>
        </p:txBody>
      </p:sp>
      <p:sp>
        <p:nvSpPr>
          <p:cNvPr id="2" name="Slide Number Placeholder 1">
            <a:extLst>
              <a:ext uri="{FF2B5EF4-FFF2-40B4-BE49-F238E27FC236}">
                <a16:creationId xmlns:a16="http://schemas.microsoft.com/office/drawing/2014/main" id="{8D1DD5BF-0ADF-4822-9920-CC234457A465}"/>
              </a:ext>
            </a:extLst>
          </p:cNvPr>
          <p:cNvSpPr>
            <a:spLocks noGrp="1"/>
          </p:cNvSpPr>
          <p:nvPr>
            <p:ph type="sldNum" sz="quarter" idx="12"/>
          </p:nvPr>
        </p:nvSpPr>
        <p:spPr/>
        <p:txBody>
          <a:bodyPr/>
          <a:lstStyle/>
          <a:p>
            <a:fld id="{62716ED7-3343-4A43-8BD6-6F268AE424C5}" type="slidenum">
              <a:rPr lang="en-US" smtClean="0"/>
              <a:pPr/>
              <a:t>9</a:t>
            </a:fld>
            <a:endParaRPr lang="en-US" dirty="0"/>
          </a:p>
        </p:txBody>
      </p:sp>
    </p:spTree>
    <p:extLst>
      <p:ext uri="{BB962C8B-B14F-4D97-AF65-F5344CB8AC3E}">
        <p14:creationId xmlns:p14="http://schemas.microsoft.com/office/powerpoint/2010/main" val="9996450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Override1.xml.rels><?xml version="1.0" encoding="UTF-8" standalone="yes"?>
<Relationships xmlns="http://schemas.openxmlformats.org/package/2006/relationships"><Relationship Id="rId1" Type="http://schemas.openxmlformats.org/officeDocument/2006/relationships/image" Target="../media/image23.jpeg"/></Relationships>
</file>

<file path=ppt/theme/_rels/themeOverride2.xml.rels><?xml version="1.0" encoding="UTF-8" standalone="yes"?>
<Relationships xmlns="http://schemas.openxmlformats.org/package/2006/relationships"><Relationship Id="rId1" Type="http://schemas.openxmlformats.org/officeDocument/2006/relationships/image" Target="../media/image23.jpeg"/></Relationships>
</file>

<file path=ppt/theme/_rels/themeOverride3.xml.rels><?xml version="1.0" encoding="UTF-8" standalone="yes"?>
<Relationships xmlns="http://schemas.openxmlformats.org/package/2006/relationships"><Relationship Id="rId1" Type="http://schemas.openxmlformats.org/officeDocument/2006/relationships/image" Target="../media/image23.jpeg"/></Relationships>
</file>

<file path=ppt/theme/_rels/themeOverride4.xml.rels><?xml version="1.0" encoding="UTF-8" standalone="yes"?>
<Relationships xmlns="http://schemas.openxmlformats.org/package/2006/relationships"><Relationship Id="rId1" Type="http://schemas.openxmlformats.org/officeDocument/2006/relationships/image" Target="../media/image23.jpeg"/></Relationships>
</file>

<file path=ppt/theme/_rels/themeOverride5.xml.rels><?xml version="1.0" encoding="UTF-8" standalone="yes"?>
<Relationships xmlns="http://schemas.openxmlformats.org/package/2006/relationships"><Relationship Id="rId1" Type="http://schemas.openxmlformats.org/officeDocument/2006/relationships/image" Target="../media/image23.jpeg"/></Relationships>
</file>

<file path=ppt/theme/theme1.xml><?xml version="1.0" encoding="utf-8"?>
<a:theme xmlns:a="http://schemas.openxmlformats.org/drawingml/2006/main" name="Orig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1_Origi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2DB3CDB7E9D49448CE13E1C50863707" ma:contentTypeVersion="0" ma:contentTypeDescription="Create a new document." ma:contentTypeScope="" ma:versionID="bda2f64c34f7549d45013dabf3096e90">
  <xsd:schema xmlns:xsd="http://www.w3.org/2001/XMLSchema" xmlns:xs="http://www.w3.org/2001/XMLSchema" xmlns:p="http://schemas.microsoft.com/office/2006/metadata/properties" targetNamespace="http://schemas.microsoft.com/office/2006/metadata/properties" ma:root="true" ma:fieldsID="124fd2d4348e31d7b7bcc391e9da9503">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D1E7731-0524-491A-9716-8A95E839006A}">
  <ds:schemaRefs>
    <ds:schemaRef ds:uri="http://schemas.microsoft.com/sharepoint/v3/contenttype/forms"/>
  </ds:schemaRefs>
</ds:datastoreItem>
</file>

<file path=customXml/itemProps2.xml><?xml version="1.0" encoding="utf-8"?>
<ds:datastoreItem xmlns:ds="http://schemas.openxmlformats.org/officeDocument/2006/customXml" ds:itemID="{0E1CEE24-459A-42EF-8926-0B860856B7A8}">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infopath/2007/PartnerControl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4FE5A601-69DE-4924-A3DA-D7BF9F854EC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emplate>Origin</Template>
  <TotalTime>42727</TotalTime>
  <Words>5193</Words>
  <Application>Microsoft Office PowerPoint</Application>
  <PresentationFormat>On-screen Show (4:3)</PresentationFormat>
  <Paragraphs>1003</Paragraphs>
  <Slides>62</Slides>
  <Notes>59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62</vt:i4>
      </vt:variant>
    </vt:vector>
  </HeadingPairs>
  <TitlesOfParts>
    <vt:vector size="78" baseType="lpstr">
      <vt:lpstr> calibri</vt:lpstr>
      <vt:lpstr>Arial</vt:lpstr>
      <vt:lpstr>Calibri</vt:lpstr>
      <vt:lpstr>Courier New</vt:lpstr>
      <vt:lpstr>Franklin Gothic Book</vt:lpstr>
      <vt:lpstr>Franklin Gothic Demi</vt:lpstr>
      <vt:lpstr>Franklin Gothic Demi Cond</vt:lpstr>
      <vt:lpstr>Franklin Gothic Heavy</vt:lpstr>
      <vt:lpstr>Gill Sans MT</vt:lpstr>
      <vt:lpstr>Roboto</vt:lpstr>
      <vt:lpstr>Symbol</vt:lpstr>
      <vt:lpstr>Times New Roman</vt:lpstr>
      <vt:lpstr>Wingdings</vt:lpstr>
      <vt:lpstr>Wingdings 3</vt:lpstr>
      <vt:lpstr>Origin</vt:lpstr>
      <vt:lpstr>1_Origin</vt:lpstr>
      <vt:lpstr>PowerPoint Presentation</vt:lpstr>
      <vt:lpstr>UConn</vt:lpstr>
      <vt:lpstr>PowerPoint Presentation</vt:lpstr>
      <vt:lpstr>PowerPoint Presentation</vt:lpstr>
      <vt:lpstr>PowerPoint Presentation</vt:lpstr>
      <vt:lpstr>UConn  Who We Are</vt:lpstr>
      <vt:lpstr>PowerPoint Presentation</vt:lpstr>
      <vt:lpstr>PowerPoint Presentation</vt:lpstr>
      <vt:lpstr>UConn Graduation Impact</vt:lpstr>
      <vt:lpstr>PowerPoint Presentation</vt:lpstr>
      <vt:lpstr>UConn is in Demand </vt:lpstr>
      <vt:lpstr>Enrollment Growth </vt:lpstr>
      <vt:lpstr>UConn Student Success</vt:lpstr>
      <vt:lpstr>UConn Student Success</vt:lpstr>
      <vt:lpstr>UConn Remains Affordable in 2021-22</vt:lpstr>
      <vt:lpstr>Tuition and Fees vs Competitors</vt:lpstr>
      <vt:lpstr>Tuition and Fees vs Competitors</vt:lpstr>
      <vt:lpstr>Financial Aid</vt:lpstr>
      <vt:lpstr>Spring 2022 COVID-19 Status*</vt:lpstr>
      <vt:lpstr>COVID Federal Relief</vt:lpstr>
      <vt:lpstr>UConn  Research &amp; Innovation Economic Driver for Connecticut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UConn Tech Park – Innovation Partnership Building</vt:lpstr>
      <vt:lpstr>PowerPoint Presentation</vt:lpstr>
      <vt:lpstr>PowerPoint Presentation</vt:lpstr>
      <vt:lpstr>UConn  Next Generation Connecticut</vt:lpstr>
      <vt:lpstr>Next Generation Connecticut Overview</vt:lpstr>
      <vt:lpstr>NextGenCT Progress - Student Growth</vt:lpstr>
      <vt:lpstr>NextGenCT: CT’s Tech Talent Pipeline</vt:lpstr>
      <vt:lpstr>NextGenCT and Engineering Industry</vt:lpstr>
      <vt:lpstr>NextGenCT: STEM Success </vt:lpstr>
      <vt:lpstr>UConn  Operating Budget</vt:lpstr>
      <vt:lpstr>Overview</vt:lpstr>
      <vt:lpstr>Budget Framework: FY22</vt:lpstr>
      <vt:lpstr>FY22 Revenue by Category</vt:lpstr>
      <vt:lpstr>State Budget FY23</vt:lpstr>
      <vt:lpstr>Budget Trends: State Block Grant - Allotment</vt:lpstr>
      <vt:lpstr>Cuts in State Support</vt:lpstr>
      <vt:lpstr>Budget Trends: Tuition Replaces Lost State Support</vt:lpstr>
      <vt:lpstr>FY22 Expense by Category</vt:lpstr>
      <vt:lpstr>Rising Fringe Costs</vt:lpstr>
      <vt:lpstr>Budget Risks</vt:lpstr>
      <vt:lpstr>UConn Budget Impacts Excellence</vt:lpstr>
      <vt:lpstr>UConn  Capital Budget</vt:lpstr>
      <vt:lpstr>Capital Program Challenges</vt:lpstr>
      <vt:lpstr>Capital Budget Plan</vt:lpstr>
      <vt:lpstr>UCONN 2000 State General Obligation Bonds</vt:lpstr>
      <vt:lpstr>FY22 Capital Budget by Fund Source</vt:lpstr>
      <vt:lpstr>NW Science Quad – 5 Projects in Construction</vt:lpstr>
      <vt:lpstr>Major NextGenCT Buildings Opened</vt:lpstr>
      <vt:lpstr>Capital Program Summary</vt:lpstr>
      <vt:lpstr>PowerPoint Presentation</vt:lpstr>
      <vt:lpstr>State Funds Flow and Legacy Costs</vt:lpstr>
      <vt:lpstr>State Support FY22</vt:lpstr>
    </vt:vector>
  </TitlesOfParts>
  <Company>University of Connecticut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Reka Wrynn</dc:creator>
  <cp:lastModifiedBy>Ryan, Heather</cp:lastModifiedBy>
  <cp:revision>2522</cp:revision>
  <cp:lastPrinted>2021-10-21T12:50:21Z</cp:lastPrinted>
  <dcterms:created xsi:type="dcterms:W3CDTF">2013-06-10T14:36:21Z</dcterms:created>
  <dcterms:modified xsi:type="dcterms:W3CDTF">2022-03-17T15:10:30Z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0x01010002DB3CDB7E9D49448CE13E1C50863707</vt:lpwstr>
  </property>
</Properties>
</file>